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7"/>
  </p:notesMasterIdLst>
  <p:sldIdLst>
    <p:sldId id="260" r:id="rId3"/>
    <p:sldId id="2147478048" r:id="rId4"/>
    <p:sldId id="2147478050" r:id="rId5"/>
    <p:sldId id="2147478051" r:id="rId6"/>
    <p:sldId id="2147478052" r:id="rId7"/>
    <p:sldId id="2147478053" r:id="rId8"/>
    <p:sldId id="2147478054" r:id="rId9"/>
    <p:sldId id="2147478055" r:id="rId10"/>
    <p:sldId id="263" r:id="rId11"/>
    <p:sldId id="2147478056" r:id="rId12"/>
    <p:sldId id="2147478057" r:id="rId13"/>
    <p:sldId id="2147478058" r:id="rId14"/>
    <p:sldId id="2147478059" r:id="rId15"/>
    <p:sldId id="2147478060" r:id="rId16"/>
    <p:sldId id="2147478061" r:id="rId17"/>
    <p:sldId id="2147478062" r:id="rId18"/>
    <p:sldId id="2147478063" r:id="rId19"/>
    <p:sldId id="2147478064" r:id="rId20"/>
    <p:sldId id="2147478065" r:id="rId21"/>
    <p:sldId id="2147478070" r:id="rId22"/>
    <p:sldId id="2147478071" r:id="rId23"/>
    <p:sldId id="2147478073" r:id="rId24"/>
    <p:sldId id="2147478074" r:id="rId25"/>
    <p:sldId id="26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3B398-7EF6-A6DD-83DB-93911DBB7A36}" name="Mónica Sierra Sánchez  | López &amp; Asoc |" initials="MSS|L&amp;A|" userId="S::monica.sierra@lopezasociados.net::a0fb88b9-3668-4e72-ac0f-a2fa3c27b6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015B"/>
    <a:srgbClr val="15719F"/>
    <a:srgbClr val="1B90CB"/>
    <a:srgbClr val="0070C0"/>
    <a:srgbClr val="0093C9"/>
    <a:srgbClr val="525252"/>
    <a:srgbClr val="F2F2F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ía Rubiano D.  | López &amp; Asoc |" userId="5a6a906e-ba5b-4103-b808-027a0c6f5225" providerId="ADAL" clId="{BAFFBA72-C8F6-45D2-9AA7-C1FB1B2957DA}"/>
    <pc:docChg chg="delSld modSld">
      <pc:chgData name="Ana María Rubiano D.  | López &amp; Asoc |" userId="5a6a906e-ba5b-4103-b808-027a0c6f5225" providerId="ADAL" clId="{BAFFBA72-C8F6-45D2-9AA7-C1FB1B2957DA}" dt="2024-09-28T15:38:45.071" v="9" actId="2696"/>
      <pc:docMkLst>
        <pc:docMk/>
      </pc:docMkLst>
      <pc:sldChg chg="del">
        <pc:chgData name="Ana María Rubiano D.  | López &amp; Asoc |" userId="5a6a906e-ba5b-4103-b808-027a0c6f5225" providerId="ADAL" clId="{BAFFBA72-C8F6-45D2-9AA7-C1FB1B2957DA}" dt="2024-09-28T15:29:04.358" v="0" actId="2696"/>
        <pc:sldMkLst>
          <pc:docMk/>
          <pc:sldMk cId="4044422555" sldId="258"/>
        </pc:sldMkLst>
      </pc:sldChg>
      <pc:sldChg chg="del">
        <pc:chgData name="Ana María Rubiano D.  | López &amp; Asoc |" userId="5a6a906e-ba5b-4103-b808-027a0c6f5225" providerId="ADAL" clId="{BAFFBA72-C8F6-45D2-9AA7-C1FB1B2957DA}" dt="2024-09-28T15:29:40.800" v="2" actId="2696"/>
        <pc:sldMkLst>
          <pc:docMk/>
          <pc:sldMk cId="708020440" sldId="261"/>
        </pc:sldMkLst>
      </pc:sldChg>
      <pc:sldChg chg="del">
        <pc:chgData name="Ana María Rubiano D.  | López &amp; Asoc |" userId="5a6a906e-ba5b-4103-b808-027a0c6f5225" providerId="ADAL" clId="{BAFFBA72-C8F6-45D2-9AA7-C1FB1B2957DA}" dt="2024-09-28T15:29:30.013" v="1" actId="2696"/>
        <pc:sldMkLst>
          <pc:docMk/>
          <pc:sldMk cId="3493468302" sldId="2147478049"/>
        </pc:sldMkLst>
      </pc:sldChg>
      <pc:sldChg chg="modSp mod">
        <pc:chgData name="Ana María Rubiano D.  | López &amp; Asoc |" userId="5a6a906e-ba5b-4103-b808-027a0c6f5225" providerId="ADAL" clId="{BAFFBA72-C8F6-45D2-9AA7-C1FB1B2957DA}" dt="2024-09-28T15:30:07.174" v="4" actId="20577"/>
        <pc:sldMkLst>
          <pc:docMk/>
          <pc:sldMk cId="3427311375" sldId="2147478050"/>
        </pc:sldMkLst>
        <pc:spChg chg="mod">
          <ac:chgData name="Ana María Rubiano D.  | López &amp; Asoc |" userId="5a6a906e-ba5b-4103-b808-027a0c6f5225" providerId="ADAL" clId="{BAFFBA72-C8F6-45D2-9AA7-C1FB1B2957DA}" dt="2024-09-28T15:30:07.174" v="4" actId="20577"/>
          <ac:spMkLst>
            <pc:docMk/>
            <pc:sldMk cId="3427311375" sldId="2147478050"/>
            <ac:spMk id="62" creationId="{DBE46F88-D977-4730-9F39-93A0A8C6D32F}"/>
          </ac:spMkLst>
        </pc:spChg>
      </pc:sldChg>
      <pc:sldChg chg="del">
        <pc:chgData name="Ana María Rubiano D.  | López &amp; Asoc |" userId="5a6a906e-ba5b-4103-b808-027a0c6f5225" providerId="ADAL" clId="{BAFFBA72-C8F6-45D2-9AA7-C1FB1B2957DA}" dt="2024-09-28T15:37:57.167" v="7" actId="2696"/>
        <pc:sldMkLst>
          <pc:docMk/>
          <pc:sldMk cId="2976761843" sldId="2147478066"/>
        </pc:sldMkLst>
      </pc:sldChg>
      <pc:sldChg chg="del">
        <pc:chgData name="Ana María Rubiano D.  | López &amp; Asoc |" userId="5a6a906e-ba5b-4103-b808-027a0c6f5225" providerId="ADAL" clId="{BAFFBA72-C8F6-45D2-9AA7-C1FB1B2957DA}" dt="2024-09-28T15:37:14.130" v="5" actId="2696"/>
        <pc:sldMkLst>
          <pc:docMk/>
          <pc:sldMk cId="3172575639" sldId="2147478067"/>
        </pc:sldMkLst>
      </pc:sldChg>
      <pc:sldChg chg="del">
        <pc:chgData name="Ana María Rubiano D.  | López &amp; Asoc |" userId="5a6a906e-ba5b-4103-b808-027a0c6f5225" providerId="ADAL" clId="{BAFFBA72-C8F6-45D2-9AA7-C1FB1B2957DA}" dt="2024-09-28T15:37:26.512" v="6" actId="2696"/>
        <pc:sldMkLst>
          <pc:docMk/>
          <pc:sldMk cId="2604261555" sldId="2147478068"/>
        </pc:sldMkLst>
      </pc:sldChg>
      <pc:sldChg chg="del">
        <pc:chgData name="Ana María Rubiano D.  | López &amp; Asoc |" userId="5a6a906e-ba5b-4103-b808-027a0c6f5225" providerId="ADAL" clId="{BAFFBA72-C8F6-45D2-9AA7-C1FB1B2957DA}" dt="2024-09-28T15:38:04.750" v="8" actId="2696"/>
        <pc:sldMkLst>
          <pc:docMk/>
          <pc:sldMk cId="2241405857" sldId="2147478069"/>
        </pc:sldMkLst>
      </pc:sldChg>
      <pc:sldChg chg="del">
        <pc:chgData name="Ana María Rubiano D.  | López &amp; Asoc |" userId="5a6a906e-ba5b-4103-b808-027a0c6f5225" providerId="ADAL" clId="{BAFFBA72-C8F6-45D2-9AA7-C1FB1B2957DA}" dt="2024-09-28T15:38:45.071" v="9" actId="2696"/>
        <pc:sldMkLst>
          <pc:docMk/>
          <pc:sldMk cId="1989265723" sldId="21474780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opezasociados.sharepoint.com/sites/BasededatosNegociacinColectiva/Documentos%20compartidos/Pol&#237;ticas%20P&#250;blicas/Reforma%20Laboral/Nueva%20reforma/Planeaci&#243;n%20laboral%20Dic23/Analisis%20reforma%202.0/Clasificaci&#243;n%20art&#237;cul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opezasociados.sharepoint.com/sites/BasededatosNegociacinColectiva/Documentos%20compartidos/Pol&#237;ticas%20P&#250;blicas/Reforma%20Laboral/Nueva%20reforma/Planeaci&#243;n%20laboral%20Dic23/Analisis%20reforma%202.0/Clasificaci&#243;n%20art&#237;cul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opezasociados.sharepoint.com/sites/BasededatosNegociacinColectiva/Documentos%20compartidos/Pol&#237;ticas%20P&#250;blicas/Reforma%20Laboral/Nueva%20reforma/Planeaci&#243;n%20laboral%20Dic23/Analisis%20reforma%202.0/Clasificaci&#243;n%20art&#237;cul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lopezasociados.sharepoint.com/sites/BasededatosNegociacinColectiva/Documentos%20compartidos/Indicadores%20LATAM/Indicadores%20LATAM%20%2014-07-2022%20%20(9%20paises)%20v1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por impacto de los</a:t>
            </a:r>
            <a:r>
              <a:rPr lang="es-CO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artículos</a:t>
            </a:r>
            <a:endParaRPr lang="es-CO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101095091978615"/>
          <c:y val="6.99708091653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2A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2-4428-B5C5-2B6156C19396}"/>
              </c:ext>
            </c:extLst>
          </c:dPt>
          <c:dPt>
            <c:idx val="1"/>
            <c:bubble3D val="0"/>
            <c:spPr>
              <a:solidFill>
                <a:srgbClr val="0001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2-4428-B5C5-2B6156C19396}"/>
              </c:ext>
            </c:extLst>
          </c:dPt>
          <c:dLbls>
            <c:dLbl>
              <c:idx val="0"/>
              <c:layout>
                <c:manualLayout>
                  <c:x val="7.0794436210310924E-2"/>
                  <c:y val="4.2590927318031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968608042821313E-2"/>
                      <c:h val="8.1546534540571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92-4428-B5C5-2B6156C19396}"/>
                </c:ext>
              </c:extLst>
            </c:dLbl>
            <c:dLbl>
              <c:idx val="1"/>
              <c:layout>
                <c:manualLayout>
                  <c:x val="-8.0907927097498195E-2"/>
                  <c:y val="-1.673191047377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90847657062513"/>
                      <c:h val="8.2094132177517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92-4428-B5C5-2B6156C19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Hoja4!$A$9:$A$10</c:f>
              <c:strCache>
                <c:ptCount val="2"/>
                <c:pt idx="0">
                  <c:v>Complementario</c:v>
                </c:pt>
                <c:pt idx="1">
                  <c:v>Estructural</c:v>
                </c:pt>
              </c:strCache>
            </c:strRef>
          </c:cat>
          <c:val>
            <c:numRef>
              <c:f>Hoja4!$B$9:$B$10</c:f>
              <c:numCache>
                <c:formatCode>0.0%</c:formatCode>
                <c:ptCount val="2"/>
                <c:pt idx="0">
                  <c:v>0.41463414634146339</c:v>
                </c:pt>
                <c:pt idx="1">
                  <c:v>0.58536585365853655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92-4428-B5C5-2B6156C19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09088412933675"/>
          <c:y val="0.82143286611070099"/>
          <c:w val="0.23775765909795307"/>
          <c:h val="0.1051656308867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artículos estructurales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4118477201002339"/>
          <c:y val="0.16119160726665127"/>
          <c:w val="0.4830099499879425"/>
          <c:h val="0.639754275023552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B-4003-B1AE-99A515840FD3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B-4003-B1AE-99A515840FD3}"/>
              </c:ext>
            </c:extLst>
          </c:dPt>
          <c:dPt>
            <c:idx val="2"/>
            <c:bubble3D val="0"/>
            <c:spPr>
              <a:solidFill>
                <a:srgbClr val="7ED9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B-4003-B1AE-99A515840FD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5B-4003-B1AE-99A515840F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5B-4003-B1AE-99A515840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'[Clasificación artículos.xlsx]Hoja5'!$B$141:$B$144</c:f>
              <c:strCache>
                <c:ptCount val="4"/>
                <c:pt idx="0">
                  <c:v>Impacto en la nómina</c:v>
                </c:pt>
                <c:pt idx="1">
                  <c:v>Impacto Indirecto Econom.</c:v>
                </c:pt>
                <c:pt idx="2">
                  <c:v>Impacto Estruc. Empre.</c:v>
                </c:pt>
                <c:pt idx="3">
                  <c:v>Impacto Modelo Relacio.</c:v>
                </c:pt>
              </c:strCache>
            </c:strRef>
          </c:cat>
          <c:val>
            <c:numRef>
              <c:f>'[Clasificación artículos.xlsx]Hoja5'!$D$141:$D$144</c:f>
              <c:numCache>
                <c:formatCode>0%</c:formatCode>
                <c:ptCount val="4"/>
                <c:pt idx="0">
                  <c:v>0.22857142857142856</c:v>
                </c:pt>
                <c:pt idx="1">
                  <c:v>0.2</c:v>
                </c:pt>
                <c:pt idx="2">
                  <c:v>0.48571428571428571</c:v>
                </c:pt>
                <c:pt idx="3">
                  <c:v>8.5714285714285715E-2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5B-4003-B1AE-99A515840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Gilroy" panose="00000500000000000000" pitchFamily="50" charset="0"/>
                <a:ea typeface="+mn-ea"/>
                <a:cs typeface="Arial" panose="020B0604020202020204" pitchFamily="34" charset="0"/>
              </a:defRPr>
            </a:pPr>
            <a:r>
              <a:rPr lang="es-CO" sz="1200">
                <a:solidFill>
                  <a:srgbClr val="00206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Aplicación temporal</a:t>
            </a:r>
          </a:p>
        </c:rich>
      </c:tx>
      <c:layout>
        <c:manualLayout>
          <c:xMode val="edge"/>
          <c:yMode val="edge"/>
          <c:x val="0.31979369463049795"/>
          <c:y val="0.11249505705335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Gilroy" panose="00000500000000000000" pitchFamily="50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5417659427850695"/>
          <c:y val="0.26055604305379737"/>
          <c:w val="0.28559347780259803"/>
          <c:h val="0.612259362166437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01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8-487B-8004-FEDA66324661}"/>
              </c:ext>
            </c:extLst>
          </c:dPt>
          <c:dPt>
            <c:idx val="1"/>
            <c:bubble3D val="0"/>
            <c:spPr>
              <a:solidFill>
                <a:srgbClr val="22A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8-487B-8004-FEDA66324661}"/>
              </c:ext>
            </c:extLst>
          </c:dPt>
          <c:dLbls>
            <c:dLbl>
              <c:idx val="0"/>
              <c:layout>
                <c:manualLayout>
                  <c:x val="7.0305206526803332E-2"/>
                  <c:y val="6.8826823312421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8-487B-8004-FEDA66324661}"/>
                </c:ext>
              </c:extLst>
            </c:dLbl>
            <c:dLbl>
              <c:idx val="1"/>
              <c:layout>
                <c:manualLayout>
                  <c:x val="-6.1868581743586885E-2"/>
                  <c:y val="-9.176909774989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8-487B-8004-FEDA66324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Hoja5!$A$9:$A$10</c:f>
              <c:strCache>
                <c:ptCount val="2"/>
                <c:pt idx="0">
                  <c:v>Inmediato</c:v>
                </c:pt>
                <c:pt idx="1">
                  <c:v>Progresivo</c:v>
                </c:pt>
              </c:strCache>
            </c:strRef>
          </c:cat>
          <c:val>
            <c:numRef>
              <c:f>Hoja5!$C$9:$C$10</c:f>
              <c:numCache>
                <c:formatCode>0%</c:formatCode>
                <c:ptCount val="2"/>
                <c:pt idx="0">
                  <c:v>0.67073170731707321</c:v>
                </c:pt>
                <c:pt idx="1">
                  <c:v>0.32926829268292684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8-487B-8004-FEDA663246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con riesgo</a:t>
            </a:r>
            <a:r>
              <a:rPr lang="es-CO" sz="120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constitucionalidad</a:t>
            </a:r>
            <a:endParaRPr lang="es-CO" sz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4784844541349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5201701607638802"/>
          <c:y val="0.25423384445656544"/>
          <c:w val="0.31377737466509414"/>
          <c:h val="0.624325223901695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8B-4E1B-9C51-08FD716578D9}"/>
              </c:ext>
            </c:extLst>
          </c:dPt>
          <c:dPt>
            <c:idx val="1"/>
            <c:bubble3D val="0"/>
            <c:spPr>
              <a:solidFill>
                <a:srgbClr val="0001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8B-4E1B-9C51-08FD716578D9}"/>
              </c:ext>
            </c:extLst>
          </c:dPt>
          <c:dPt>
            <c:idx val="2"/>
            <c:bubble3D val="0"/>
            <c:spPr>
              <a:solidFill>
                <a:srgbClr val="22A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8B-4E1B-9C51-08FD716578D9}"/>
              </c:ext>
            </c:extLst>
          </c:dPt>
          <c:dLbls>
            <c:dLbl>
              <c:idx val="0"/>
              <c:layout>
                <c:manualLayout>
                  <c:x val="6.2794017778811564E-2"/>
                  <c:y val="-6.309125470305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B-4E1B-9C51-08FD716578D9}"/>
                </c:ext>
              </c:extLst>
            </c:dLbl>
            <c:dLbl>
              <c:idx val="1"/>
              <c:layout>
                <c:manualLayout>
                  <c:x val="0.16927083053418771"/>
                  <c:y val="2.86778430468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B-4E1B-9C51-08FD716578D9}"/>
                </c:ext>
              </c:extLst>
            </c:dLbl>
            <c:dLbl>
              <c:idx val="2"/>
              <c:layout>
                <c:manualLayout>
                  <c:x val="-0.12012768618555256"/>
                  <c:y val="-4.014898026557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8B-4E1B-9C51-08FD71657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Hoja5!$A$30:$A$32</c:f>
              <c:strCache>
                <c:ptCount val="3"/>
                <c:pt idx="0">
                  <c:v>Alto</c:v>
                </c:pt>
                <c:pt idx="1">
                  <c:v>Bajo</c:v>
                </c:pt>
                <c:pt idx="2">
                  <c:v>Medio</c:v>
                </c:pt>
              </c:strCache>
            </c:strRef>
          </c:cat>
          <c:val>
            <c:numRef>
              <c:f>Hoja5!$C$30:$C$32</c:f>
              <c:numCache>
                <c:formatCode>0%</c:formatCode>
                <c:ptCount val="3"/>
                <c:pt idx="0">
                  <c:v>6.097560975609756E-2</c:v>
                </c:pt>
                <c:pt idx="1">
                  <c:v>0.80487804878048785</c:v>
                </c:pt>
                <c:pt idx="2">
                  <c:v>0.13414634146341464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8B-4E1B-9C51-08FD716578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200" dirty="0">
                <a:solidFill>
                  <a:srgbClr val="00206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Concesión facultades de reglamentación</a:t>
            </a:r>
          </a:p>
        </c:rich>
      </c:tx>
      <c:layout>
        <c:manualLayout>
          <c:xMode val="edge"/>
          <c:yMode val="edge"/>
          <c:x val="9.9691406454312459E-2"/>
          <c:y val="0.11368004254445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5033144145482098"/>
          <c:y val="0.21985478019576768"/>
          <c:w val="0.28302018438761689"/>
          <c:h val="0.68132624961167654"/>
        </c:manualLayout>
      </c:layout>
      <c:doughnut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E2-48C4-BA65-03BBE6FC70A5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E2-48C4-BA65-03BBE6FC70A5}"/>
              </c:ext>
            </c:extLst>
          </c:dPt>
          <c:dLbls>
            <c:dLbl>
              <c:idx val="0"/>
              <c:layout>
                <c:manualLayout>
                  <c:x val="3.4222397076814459E-2"/>
                  <c:y val="-6.59174254487543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E2-48C4-BA65-03BBE6FC70A5}"/>
                </c:ext>
              </c:extLst>
            </c:dLbl>
            <c:dLbl>
              <c:idx val="1"/>
              <c:layout>
                <c:manualLayout>
                  <c:x val="-8.555599269203619E-2"/>
                  <c:y val="3.8451831511773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E2-48C4-BA65-03BBE6FC7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Hoja1!$N$27:$N$28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Hoja1!$O$27:$O$28</c:f>
              <c:numCache>
                <c:formatCode>General</c:formatCode>
                <c:ptCount val="2"/>
                <c:pt idx="0">
                  <c:v>19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E2-48C4-BA65-03BBE6FC7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rgbClr val="22A1E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>
                <a:solidFill>
                  <a:srgbClr val="22A1E2"/>
                </a:solidFill>
              </a:rPr>
              <a:t>Tiempo procesal levantamiento de fuero (En días)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rgbClr val="22A1E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'[No. de beneficiarios con existencia de pactos y convenciones discriminado por actividad económica.xlsx]No. de beneficiarios con existe'!$C$63</c:f>
              <c:strCache>
                <c:ptCount val="1"/>
                <c:pt idx="0">
                  <c:v>Desde radicación hasta fallo en 1era</c:v>
                </c:pt>
              </c:strCache>
            </c:strRef>
          </c:tx>
          <c:spPr>
            <a:solidFill>
              <a:srgbClr val="00015B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E97-4712-86C7-3590E8C06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'[No. de beneficiarios con existencia de pactos y convenciones discriminado por actividad económica.xlsx]No. de beneficiarios con existe'!$D$63</c:f>
              <c:numCache>
                <c:formatCode>General</c:formatCode>
                <c:ptCount val="1"/>
                <c:pt idx="0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7-4712-86C7-3590E8C066DD}"/>
            </c:ext>
          </c:extLst>
        </c:ser>
        <c:ser>
          <c:idx val="1"/>
          <c:order val="1"/>
          <c:tx>
            <c:strRef>
              <c:f>'[No. de beneficiarios con existencia de pactos y convenciones discriminado por actividad económica.xlsx]No. de beneficiarios con existe'!$C$64</c:f>
              <c:strCache>
                <c:ptCount val="1"/>
                <c:pt idx="0">
                  <c:v>Desde fallo en 1era hasta fallo en 2da</c:v>
                </c:pt>
              </c:strCache>
            </c:strRef>
          </c:tx>
          <c:spPr>
            <a:solidFill>
              <a:srgbClr val="7ED9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'[No. de beneficiarios con existencia de pactos y convenciones discriminado por actividad económica.xlsx]No. de beneficiarios con existe'!$D$64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7-4712-86C7-3590E8C066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9783599"/>
        <c:axId val="1739960815"/>
      </c:barChart>
      <c:lineChart>
        <c:grouping val="standard"/>
        <c:varyColors val="0"/>
        <c:ser>
          <c:idx val="2"/>
          <c:order val="2"/>
          <c:tx>
            <c:strRef>
              <c:f>'[No. de beneficiarios con existencia de pactos y convenciones discriminado por actividad económica.xlsx]No. de beneficiarios con existe'!$C$65</c:f>
              <c:strCache>
                <c:ptCount val="1"/>
                <c:pt idx="0">
                  <c:v>Tiempo total proceso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CF0202"/>
              </a:solidFill>
              <a:ln w="9525">
                <a:solidFill>
                  <a:srgbClr val="CF020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97-4712-86C7-3590E8C06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'[No. de beneficiarios con existencia de pactos y convenciones discriminado por actividad económica.xlsx]No. de beneficiarios con existe'!$D$65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97-4712-86C7-3590E8C066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9783599"/>
        <c:axId val="1739960815"/>
      </c:lineChart>
      <c:catAx>
        <c:axId val="21197835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739960815"/>
        <c:crosses val="autoZero"/>
        <c:auto val="1"/>
        <c:lblAlgn val="ctr"/>
        <c:lblOffset val="100"/>
        <c:noMultiLvlLbl val="0"/>
      </c:catAx>
      <c:valAx>
        <c:axId val="1739960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11978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28836340276021"/>
          <c:y val="0.83404458687771066"/>
          <c:w val="0.69600799321807361"/>
          <c:h val="0.11898837838743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Mapas!$AP$5:$AP$24</cx:f>
        <cx:nf>Mapas!$AP$4</cx:nf>
        <cx:lvl ptCount="20" name="Tendencia política">
          <cx:pt idx="0">Derecha</cx:pt>
          <cx:pt idx="1">Izquierda</cx:pt>
          <cx:pt idx="2">Derecha</cx:pt>
          <cx:pt idx="3">Derecha</cx:pt>
          <cx:pt idx="4">Izquierda</cx:pt>
          <cx:pt idx="5">Izquierda</cx:pt>
          <cx:pt idx="6">Izquierda</cx:pt>
          <cx:pt idx="7">Izquierda</cx:pt>
          <cx:pt idx="8">Derecha</cx:pt>
          <cx:pt idx="9">Izquierda</cx:pt>
          <cx:pt idx="10">Izquierda</cx:pt>
          <cx:pt idx="11">Izquierda</cx:pt>
          <cx:pt idx="12">Derecha</cx:pt>
          <cx:pt idx="13">Izquierda</cx:pt>
          <cx:pt idx="14">Izquierda</cx:pt>
          <cx:pt idx="15">Izquierda</cx:pt>
          <cx:pt idx="16">Derecha</cx:pt>
          <cx:pt idx="17">Derecha</cx:pt>
          <cx:pt idx="18">Derecha</cx:pt>
          <cx:pt idx="19">Derecha</cx:pt>
        </cx:lvl>
      </cx:strDim>
      <cx:strDim type="entityId">
        <cx:lvl ptCount="20">
          <cx:pt idx="0">54</cx:pt>
          <cx:pt idx="1">51</cx:pt>
          <cx:pt idx="2">99</cx:pt>
          <cx:pt idx="3">72</cx:pt>
          <cx:pt idx="4">182</cx:pt>
          <cx:pt idx="5">249</cx:pt>
          <cx:pt idx="6">106</cx:pt>
          <cx:pt idx="7">192</cx:pt>
          <cx:pt idx="8">66</cx:pt>
          <cx:pt idx="9">11</cx:pt>
          <cx:pt idx="10">26</cx:pt>
          <cx:pt idx="11">46</cx:pt>
          <cx:pt idx="12">32</cx:pt>
          <cx:pt idx="13">56</cx:pt>
          <cx:pt idx="14">166</cx:pt>
          <cx:pt idx="15">24</cx:pt>
          <cx:pt idx="16">185</cx:pt>
          <cx:pt idx="17">246</cx:pt>
          <cx:pt idx="18">187</cx:pt>
          <cx:pt idx="19">65</cx:pt>
        </cx:lvl>
      </cx:strDim>
      <cx:strDim type="cat">
        <cx:f>Mapas!$AO$5:$AO$24</cx:f>
        <cx:nf>Mapas!$AO$4</cx:nf>
        <cx:lvl ptCount="20" name="País">
          <cx:pt idx="0">Costa Rica</cx:pt>
          <cx:pt idx="1">Colombia</cx:pt>
          <cx:pt idx="2">Guatemala</cx:pt>
          <cx:pt idx="3">El Salvador</cx:pt>
          <cx:pt idx="4">Nicaragua</cx:pt>
          <cx:pt idx="5">Venezuela</cx:pt>
          <cx:pt idx="6">Honduras</cx:pt>
          <cx:pt idx="7">Panamá</cx:pt>
          <cx:pt idx="8">Ecuador</cx:pt>
          <cx:pt idx="9">Argentina</cx:pt>
          <cx:pt idx="10">Bolivia</cx:pt>
          <cx:pt idx="11">Chile</cx:pt>
          <cx:pt idx="12">Brasil</cx:pt>
          <cx:pt idx="13">Cuba</cx:pt>
          <cx:pt idx="14">México</cx:pt>
          <cx:pt idx="15">Belice</cx:pt>
          <cx:pt idx="16">Paraguay</cx:pt>
          <cx:pt idx="17">Uruguay</cx:pt>
          <cx:pt idx="18">Perú</cx:pt>
          <cx:pt idx="19">República Dominicana</cx:pt>
        </cx:lvl>
      </cx:strDim>
    </cx:data>
  </cx:chartData>
  <cx:chart>
    <cx:plotArea>
      <cx:plotAreaRegion>
        <cx:series layoutId="regionMap" uniqueId="{734494A1-76FE-4B05-9A93-C8B6864EB2D2}">
          <cx:tx>
            <cx:txData>
              <cx:f>Mapas!$AP$4</cx:f>
              <cx:v>Tendencia política</cx:v>
            </cx:txData>
          </cx:tx>
          <cx:dataPt idx="0">
            <cx:spPr>
              <a:solidFill>
                <a:srgbClr val="00015B"/>
              </a:solidFill>
            </cx:spPr>
          </cx:dataPt>
          <cx:dataPt idx="1">
            <cx:spPr>
              <a:solidFill>
                <a:srgbClr val="CF0202"/>
              </a:solidFill>
            </cx:spPr>
          </cx:dataPt>
          <cx:dataPt idx="2">
            <cx:spPr>
              <a:solidFill>
                <a:srgbClr val="00015B"/>
              </a:solidFill>
            </cx:spPr>
          </cx:dataPt>
          <cx:dataPt idx="3">
            <cx:spPr>
              <a:solidFill>
                <a:srgbClr val="CF0202"/>
              </a:solidFill>
            </cx:spPr>
          </cx:dataPt>
          <cx:dataPt idx="4">
            <cx:spPr>
              <a:solidFill>
                <a:srgbClr val="CF0202"/>
              </a:solidFill>
            </cx:spPr>
          </cx:dataPt>
          <cx:dataPt idx="5">
            <cx:spPr>
              <a:solidFill>
                <a:srgbClr val="CF0202"/>
              </a:solidFill>
            </cx:spPr>
          </cx:dataPt>
          <cx:dataPt idx="6">
            <cx:spPr>
              <a:solidFill>
                <a:srgbClr val="CF0202"/>
              </a:solidFill>
            </cx:spPr>
          </cx:dataPt>
          <cx:dataPt idx="7">
            <cx:spPr>
              <a:solidFill>
                <a:srgbClr val="CF0202"/>
              </a:solidFill>
            </cx:spPr>
          </cx:dataPt>
          <cx:dataPt idx="8">
            <cx:spPr>
              <a:solidFill>
                <a:srgbClr val="002060"/>
              </a:solidFill>
            </cx:spPr>
          </cx:dataPt>
          <cx:dataPt idx="9">
            <cx:spPr>
              <a:solidFill>
                <a:srgbClr val="CF0202"/>
              </a:solidFill>
            </cx:spPr>
          </cx:dataPt>
          <cx:dataPt idx="10">
            <cx:spPr>
              <a:solidFill>
                <a:srgbClr val="CF0202"/>
              </a:solidFill>
            </cx:spPr>
          </cx:dataPt>
          <cx:dataPt idx="11">
            <cx:spPr>
              <a:solidFill>
                <a:srgbClr val="CF0202"/>
              </a:solidFill>
            </cx:spPr>
          </cx:dataPt>
          <cx:dataPt idx="12">
            <cx:spPr>
              <a:solidFill>
                <a:srgbClr val="CF0202"/>
              </a:solidFill>
            </cx:spPr>
          </cx:dataPt>
          <cx:dataPt idx="13">
            <cx:spPr>
              <a:solidFill>
                <a:srgbClr val="CF0202"/>
              </a:solidFill>
            </cx:spPr>
          </cx:dataPt>
          <cx:dataPt idx="14">
            <cx:spPr>
              <a:solidFill>
                <a:srgbClr val="CF0202"/>
              </a:solidFill>
            </cx:spPr>
          </cx:dataPt>
          <cx:dataPt idx="16">
            <cx:spPr>
              <a:solidFill>
                <a:srgbClr val="00015B"/>
              </a:solidFill>
            </cx:spPr>
          </cx:dataPt>
          <cx:dataPt idx="17">
            <cx:spPr>
              <a:solidFill>
                <a:srgbClr val="00015B"/>
              </a:solidFill>
            </cx:spPr>
          </cx:dataPt>
          <cx:dataPt idx="18">
            <cx:spPr>
              <a:solidFill>
                <a:srgbClr val="CF0202"/>
              </a:solidFill>
            </cx:spPr>
          </cx:dataPt>
          <cx:dataPt idx="19">
            <cx:spPr>
              <a:solidFill>
                <a:srgbClr val="00015B"/>
              </a:solidFill>
            </cx:spPr>
          </cx:dataPt>
          <cx:dataId val="0"/>
          <cx:layoutPr>
            <cx:regionLabelLayout val="none"/>
            <cx:geography viewedRegionType="dataOnly" cultureLanguage="es-ES" cultureRegion="CO" attribution="Con tecnología de Bing">
              <cx:geoCache provider="{E9337A44-BEBE-4D9F-B70C-5C5E7DAFC167}">
                <cx:binary>1HrJkt02lvarOLT+aWMkgIpyL0Dy5iylUqlxw0ilUgQnACTAAXy03vaL9UnbXSWrquyq5R9SKJTJ
ewkSOMM3nL8+7n95HJ4e5h/2cbDhL4/7zy9MjP4vP/0UHs3T+BB+HNvH2QX3Nf746Maf3Nev7ePT
T1/mh621zU8EYfbTo3mY49P+4r/+Cndrnlz5EB8qG9uYXi9Pc7p7CssQwx9e/RcXf3j65Tb3yT/9
/OLRLTY+365pnX3x26WLLz+/EOTFDz99e4ffrr18GOFr1fDDm4dhffji5u+/9PQQ4s8vMil+zBUm
CBGeUyZynr/4YXv65ZJCP2LCKeW5gn8UFfzFD9bN0fz8ArMfGaOSKfgSVzKn9MUPwS2/XKI/Yk4o
VgpJzAhSf9uaWzekxtm/bcZvP/9gl/HWtTaGn19QIl784H/93PPbcc4ZUZhjBvdEXErJ4Prjwx3s
P3wc/z/Bjj3RI+enbq3vlxzlb/o9cw9kzo9zH4i6CJYPV2yc66BRzWO1KD/WOsx1R4t1lfh6xuN8
Gxs3FHkrB6IjQ1mrA8lWry3j6aPDIV3luR9NafNmf9VIUZsCBR4usIp7aVts32I+tJ/qnNq7kNOj
1Y1x+DWfG6Rnhfsr70ZzLppmu2g52XM97sYXYp5cOTohPs9RdSXh7bGUNq15V9XzMFdLGztXtA2i
702bUaE579MH2wWfyt7k6MbU4aDldIzZ625O8fWIR/7Ft3ZipToM8XoJU41Oy9yyRvcrmaJeWGi6
Ch+DO6cD4WNRw3uIcuCtUOfdjveop5HkXuO9mz7OThzXO8H9aRKEfWojU7KI2dBvxcCY64o+cfXe
bw176EeeLuthROUg7faJLKlW2gfq4H6s7HIldArSf8nscBjNafLwSJ7xoYQDGKtomvhqIHSGV9/p
Dd6R6Srb9+hy8+uZ3eKl7VVeHrn8ihoe7xsy0k7HoGi5Hkdq9LSTriuQkOMNHrLupfXjLSND98Xl
Zu90N+fdoZFyayzEGJqx4NmA3jaLyetS+MU9uD0gWpJVmfNod/8Bpfhh7yevO2az82HsvY7eP6+5
zWXdkY8ji7QpY8Mz3fHsZc2zedXrujZfayr5WZ+lTk8dftvj+WVAEd3M9ULLOCv2aZ3Np95sRxF5
1grdxSZciWwyjV6HuRDTRsplEu0Zbf2l2II9baONN23MblK+vGzCcGjRjywvRrkH2BTRnyuJsqTH
bEiv6wnlN73NhG5kG+4PMfaPPDat5mkb2zPu4xEhgKR8fxyYlgZ3WO8+3R/GNScyGH8eaawPPVqJ
rabEOx1i2KtmjtToznB+mofuzSra/myXvGhG+LWScahGar/m22KKbCdr1YQse+I4IL2H5WG2XafR
Ej9sJL0eHOUF6nGrLV6XaxONdl3WaWKWT/k+el3DW5cW089TPo8FMzlpNFHZSQRRLdOwCV1zmZ13
w5IuGto3GhsfTlaFudxqcb5H9TrUPXy+w/a+n9RTwBDs0pGxWtx863nsS+fxpF2AOM1w1hzVLNxx
d8QF22LMBFs1GrKs8gzv51vftJ+cQujDzMhxasi2kYIlb8/6nPSaDeS1Q70rvOxcKSNuK7Kj7VVk
+3gaxvxdOsJQRLfTzwRBkdUrDvTDnFYOAVTPS6uT7H0x2U4hbVOuipHg23nhkE19xiBWEy0Td8ro
TPIy0sEWeOJrMedpLQ6Zkctmlqbqazbozi+soJaoO1EvsxaTw9WcmCrabFY6sSacXI1dU2x9ntXa
2KDekV3g60z6BAUIHWu114OkJR2m+p6pMePlMbWyeYk2GU4s8eMsoy0N5ZLEHfOHLaUXdbzduZku
1TSF96mh9Zs9pY3dOrXGasKsLUzWfu7ZsRYbSv2l2rb9dhi6/I2Dd+pKurH9tm9N3pUNTvj8CMG9
abyq7+MqjnPWR3Um5xjKnon+UiIfyg6qxikXqi3GtGd32xr7Xvf7eJwUZl2u04HXwiarztaj21+t
246v3T74VEzDrgq4bM/4toekfc6DPvheX3Is9tvUdbmFmuHWJ748Z9ge/ENrGfQMtdv666Kk72/r
Rk7v53H3kMG5z9/YSQR8PYgo1+KbrvxP+hyGVvpdm6PQa5FQnACsEM/99Ns2R6xtE29XflqNeukb
T/WULxWK/eXYksu8sYvubX8u4JCqVpCgfb/YUz/fWze97+3Ulrk8wu0fPxV5bq6/b74UC8xyjnMJ
zRx/91S0YwiZ1PLTkhla7Fn9ng/bu8NtufbtRC9WfNzjI0HW20cKwainwYWyMdl93+YvMc2jrl23
FM6u2iunSsbHUaMo7+kwbsURlq+jc4cOobt8Dp4/fnwM0OUfHh8zIXCOEEe5Aqj07abmswi+qRk8
/pLsmZrM5ZbCTbO5B7mvnR58fZ8rdztMYdeetGfdgNgF73ZN96la8v6sWevxPMfy5o8f7B8xDcWY
S0SoIjkXSv7+uViWKxU54icx+Fjs3r4bzEh15HjRjcgrGtfzX1b86VfM+VuA/QqsHp1Pc9uY30Dn
3378r3s3wt+/Pn/n7798Rq1//+nm/+DuH37q7Mk9o8vw/Yd+d2d4mN+e7hkR/+6Hf4DH38LXf/fi
v4eOc8izf42O7578//z356F9fPihdGNr4T/24Vuc/Pz133ByLn+k5BmHKpQLKonEf8PJgvyIAOty
LgkRnMIH/o6T1Y+KIoYRAAJMsaRw6f9wsviRCZTnUigC2Cr/z4AyEc+5+G2u5phIqRSEFJYEEPtz
MnwDlH02kC7RYat45FJcdcuM0snFfD9OfT9096QX3VZJFrbm7KhDt56CiPP0DCGHq4CRIyXN+sZd
Bj4k+KBC69kCcBEA6mLah2MhDS0BVtIvgK/9CFV6OUbtPVve2i7PSSG2GnAGiQ20eTe1s71ge3J5
OYhZvm0tBgCOkp1TsQL6SLq1kvU6iG4aCytSFnSfB9nf2AHQm57XTS1aLaLuirZjqTkLrhNZIbxA
Ly3e9nvRBzIXeJFjq/G4Z6aYjyB8VTuxPqmFC+15Zvf7GbViPO+lpHvpWc7Wl5MZl6as1+CnIlMG
fTZK1V86a4ZFMxMJK1eyxTehGYb8xuLgVdEjt9xsalXLZRcPknTyQUY9zvs4nhZ7EHEK29YZPTYh
jQVuIplPEct2fAmELm6lHVe66ISWaa6gAa1KU7vMtys/mq3c4tE94N32VoscvlnMzO6hyhl3uKB5
nRHoqK3dSrfHxXwy0aJXWZ0jr9tDulCMTI7ryy0tbDsL7Ta/DyNfoaYpG/FaZa2c1PnkfX9P1N6z
Ym3VeE1bs+66bvfxphYretiE7F6JnovPvW1YAPSVelTsbtl2jZuOYZ2W1L0amIrv/KR6WVAvEcC7
nZK8NHVGPx9ib5IOe3e8bRTfNr2Jekca54B/TtMEhEl32ZG1RXKBALTxxAPSohMXrzuhXKbDeqz8
7MjcRC8ZM4aUW7/Va+FykY96AqR5l3WDmE6K8PrG8zWSkvlZPMnBH8NLxgW5iytF8rpjK8nP/UJJ
Xx7skBO09bofSznuQ3MaaiHGKwdptF3YbJ6nYiWJbGUGeRHLEHffFENsUqs7PMW2wOuk2AlNyWTl
MvKhL31Ph/osmyS7YfnYxaKJ4YBzA6BDz3aMyHjq2+SOwriw3AVsxKJDLbZHPG77qvMsl0w3yJj1
2kY1fexITFNplr3eCxWN91qQGZB31q/HBVC6QIol35Ao55yuuIzY1m2x7HZSpZx796bejtroyWYN
IMvGYa/TIIj8uPCslhXOU2c13/vsfQyzGXTge/ZubtdtK9tR8Hdy29B7tW5AnF1PrIATHzmDtKoh
WlshNJX79KjcZBvNOoQWbbs2TRD/62dh+/U22/cdMO6agCjgMI5f59GtAMB60gFVBgHizRbHp1TP
83K250fai6Pta6xXJbsz3GJWQgEFHjAMO++L3jThMa5IxmIbDnntG5UU8IcJ0kaYdr83S89fMlqn
TQP4m3DJBB9PYgTKWBxNElMVnG8uxgHetsQxPjPluC8jMII+m8qxy7wDOj4respwBGA+KgkMOmPA
3bRiw9xA6TlCqgBMipsZrdgXmeAhhzBSOUDOtd13feTjRq9IAyB+GhF6HEm9PNiZ5UfFN6MGLRmQ
aJ3yY8Fneyu6t6zrbCiI5fgNhyD0L/PNtLYCwru8R/lBg26iIqqYSdpRMWDKfdmuELp6Y6YjcMOt
mXULR4BL3jTN56Y27AZQIt8AgxGaQd3s1Vg0e44mLV0GfI+tiriTXGjfnX3TLH/DFN+KMxj9Q8uh
mCKMqZAKGph4vv5NyyEzMkvY563aQQuKOqjayqJVXV8ty9HdmA7NRU66+tPWG341tpICC4CecPHH
z/E9Ss2hs1KmyLNGJKFJf49S2522x7Bs1bG4Huolha0b8Fj88SrfI/Qc7k5ozknOoM9DOP7+ZU2g
0zbldKpyN+JLuXTrR+678HYC2vD4x0upf9hXiXIQ1aSSHEEn/24pa2uFw9D6anBLOxYr23moerzB
KavonyWtaVCqNCOZjF4Q/ClC51pU/fIY/xFo/PcQ4Sv/ZN/E+ekp3jz4/w9gIZYAyf81Lrx9mv/n
v7/Fgb98/u9AEPgQnAxwIugoiP4dCEoMGFFSpXKAgnCBwMH9Jphm6EfEmABVVAmhKKM5gou/QcEM
A7jkIMECfsOA/Qn+j0TT3+cDqLjAI3PGsFQCbiq+Z22G103WzF1TTQiUOO+Azee4r/+ExDyTlL/j
zd9WUYSANgyvzBRsw7fJP/uNuKlvmirNHtqyPPOqfTC7uGHOqLJ9bgrUff3mGP5Jxfk9cfp1TcHh
D9BRQM7q+fo3BcdKb+1sQgYSUOIVyursrpFLfc3D8bCvK73ZLSH/Ud7/uqakFE4bSBtS+Xe4eot9
A3hlzUqfte+xMvFyCM2hFafD6Y/f7p/tKDCEHDECyjr7fiXsQKNtZMzKtIftnbMoK2mDhpdbswL6
sjU+p2iLpzTa4U8q6HNB+d1ZwnqEceAhUBylFN+9ozo6yntGpmrt5IpKxyJ+MzoOja2vQbH7kx39
h/iE3AE2hDCHWowlo78/RR6muQmYzZUQghe+DetpxML8Snl/x3i/7U7/dBVYSQA1o4KJ5yL7TazE
JNKz+AQq+7DXN9IOpsxAMv+1Rv7bq3DAlM83F5wTBk7J85l+swq1ngbWAkwaok23aiXZieDc/smO
fX8+z6tIyDWZMwK7Tr7LNY8NC3ZoQrXEg2roP9sbR+v80k+4/pOm/v22wVIClsEMceC5/Ptm2lOg
j9loQ5WSArjTgL6/javQfxzq/2QVSTgQX9g3CUrIdyEwp31YZOtD5TcsygxUY72lo/nPD0cShUBQ
o2BIkV9Et28OZ5gDoFk/hWrLZK7D2FE9LtL9h6tAYYBaz6DsQ2HHv1hh34ZA4h2bxrnbq2lS3XlX
+x2f1TGb2J+Uh+ck/DZJf0EE8rk4EMRkjr5Ts+AQ5nVRE6oEAq1+RHs4JxnqPzZM1q2WPbN/Iv/h
57D63YoKokAwCZ0JJDSBnk/xm/0zo7MLWGioagFe6GGiqFxw1p9ygrpLlvuHho3q7IgGV8nwcEXY
0F6LrUl/8uYglzwHxLePIjh00+fuiDgDMeW5s377KIGJYxXruFZbQ5gowLNdZ52th7AXvhuB25bc
Y/CKGIgF5LT1sxrf1X5o5OtYL006y4ateUqIheGSDNMebqZ9244PnECtu3XQS8dLFTIDTggdZyjv
y7aJtug2Mt9le9+1JRiOW1OMjh3z+dBt/jbgfltPdvPzNXLrGPROzS61IsCzKeTXeG7yIMhZ28Sl
LfbUSlOuY05i1cUlFyXyxoRqAjKOS9AO0pdQz91RrWDMsA8NBk3Sa5OP7RVqJtbfbTwDlzL0zX61
dHxTGok4rkVjDbhVJvkjvcT94frsitA+ymvBUs/LpsmWa9e6I9ODskCDA0fuLehIbShaFHylLK+X
qmNde9XZNHdl3/T9vVcjGbRdULixfKH+9XH4nmkrx1FouTwnbt4DoSmGtZ5RAfzGhRMfTOi1G+II
HuueZ6Si2yLeBzEzXxISZ1ll+Y6YdthQqTkL/LZnQ+7AJ83YFYN+JzU9lr4rEY/s5LJgmsI2lJhy
VFMDTlVLOPBoljkO1hE59oqEXdyhUVhgH/vzXVC/y7kCcyd9zY5ZmRKxFvjsGurw2MUJHLl2NEtT
cbQ3nwwO6k5STz9lZhNW4y6tq95ZD0JQxza0naGeAJduOxCcXgfvt4+h8fvXg1nozwtrPiwTmx9a
hFxdju1W06J2zRKKUO/5B9YlCbZlrZgpPAviOp+V6jXJZPYKKeEf+9VTc95B4h2nmM9pKJzPgbuC
zxnA7jHNpKPIISRrB8ENhqAJJ5pcy4uVcKezBqSwGeyzd2CBU35G17xZtZ1bD7pNV4Mn4k1ONSK+
nsoa+gXXfl/bvlyjGc+yvhOfwDP0H7Ix5e836vdhvJXgTUv3WiEwnm8Whd2yVFEQe9bW7YaL1oDp
BEcGEhnlW9ZWPYCjTVtgxe/yfvFbNWYg4uh2A7P2SmZxHc5mkR/PTkW/5LqNcrIF6TlQ9noJwBa3
hotXDGwtqoeZtZlmKZHjujFNh2/WGfex/tjLY37VNPu2wNk0+ZeDDP7eRzCjdDgiKExSbXsGXv60
fso2kDwq67F4nVx3dLqeRct0vW72jdncNGhT1/6VcwQcSR8xAtfRNLYrMDbrvVi6vNWz7NQ9uLcD
v9jp0r8088jWoh4ZnU7DYKf+hm6SfcyOdao1jiD3XKkMPOgim3NCqzqLXV4sBzC70ljDb8g44ifR
+kOWCxP15ZYTMhTKiJROHM8xKzblhhzEnjkPzQ1YyjgrJMwKHBrXWGwn4mRdZi1plc6tXQcdTWZC
gVpOr0QPVasKoDJPlTKZBf82k4nrEdk0FYvN4lfw3SSIblBqugpZrtZLw8V6va7zlC6JUg6Ccsvm
XTsyN1+SktMGss+M2A333nx20NCStlGaXSe+86eFreM7OsOgwdm8EPYxSQZuN0ftuwNH+nE49kmc
1Y3nuEjNCHafN83+ZlAr3sAvz4YLdASHz2TqAGGg1g224qnJuE5CsI/DRtPnLU3uTpq+A8EA1XHS
btvFCkMXB2+LKawDq6gj9T2iqiXXLlPgknrTqxrmHwR6dCxM4OA0IyTPAFmx6brhfNR5G/KvQNMG
Xth5nYbzmiWz6pE3Yrrg60LP10EA2FlHM70fQJs2Woht3IvkmXua2yW7OvpBYk2Twh/5IY4P49yD
09gBzvC6z8jQF0vTbg7qR4JsFLRn5kL6lZ1BLAvQXtW0PxxoC7gYSLQBLPtlDVcLRelO2l5+VXby
DAoyqAPFYNojK5t18J851IAvWdeDTE7BP3oNox4cDF7Wg+DWKAWS+wqdqCKUhKVq3WpuYehntrre
xTGDqOc6pbeVms9LDKDAMtmqFnJjAdUk6xSeK3CMe5ARB95omH3I1rN2HhqQzahbxiuPWf8K5kta
fhZp7mSRQCsfqtrM01dsWrqWnDXuJKJoa/Bn24ncwqAGfw361fZysGh8jPvqb7tslr0WPsmkjzTD
mJVFc6u3pcvut/1IH3azxFhMNYHQH4mnX5qtFeliQAmBW1uPHmzENCZ+SszjubAUgS+Klwj1sm8O
Bl54NN3tOliQrsduwa/R4Y3Xea6y6QSoIm4F7IS/c7uZgibIcFbUdh++qulQSQ/BMVsYmaXrsNBV
nAhQv9ckrv2gCWgyRpstT/w8Z8a/l+3uNr3DcMuupyy27wZnSV8oAfM+hUk0fWVhprxcLMwjXDM7
1uQ8ywfVaH+AiVTmYEyAEuxEP10FkaM7ORhI7TTn4hLvGUzoCJPsK5Ano9VjGofXii4cJkLiQPOb
aaAi0/WBurrYQeW/GheVRTgXU7/eocVFqLULTKSAOcr01NfhLdScnmpo7+pltyHQyJBY86cJke1s
8HN4gqkmNeshDV06a1y9vFmX4RDaDNH0N0KZPWg31w4GDMKWfZrZeHxYkDh8kdgS7mraslds2nte
HfsMnUWa4SKBnO+0BecqgxzD86eUgwNS5juLNWxoZO9z4sjjgWp3vgxssYXvCXnnks3b4pjb7JV3
KQ9atNQ8MQDyrwAGoM+M9gS0Z7i3geEVCIfS1wx9xoHhW9/G6QkQHou6gTGit1k9DVYvNSAZ0vgw
V1HK+iinNYJ5NR2Mvsaxzu4zmKzCF4ps/nqZxTEUy2bWz8cot6lcyAZJFmjqL+opyq7cRQT410sG
s0JRxR6QMV4ubLOSGrpt3d8BzTwOnXeevcmGPZ+Luj7cUW0z6gE+5Vk6NAMd05ber+OgFSXTpvNN
dRegVyOs2wAqh5Z7B/EqailvBwEVrgCUlfvqYKq/7zCHh+wxGz7DIMkY9V4HfGu26ciK/qC11Gbe
DqZl17UwdEOTReWxhfA2TqO8mdmQprMpm+qhYmPA0/1y1CQU3Yjq5Rzm4kxbwVHB2AQb6zUva7Da
KPTQbDAAZ73dKxCVwXaLRhqkmz60Y8ldUEfFWLbwal5yDyNg1sG8k4ozmwB4ZCDm7ybs7xoqfCS7
zutpNEVP+nHVTm15ow9q+ccoI3oVD6eClhtM/4DtNEMCwO5nnxHyE9PZvo1vl3lUr4eI8aj3CdtQ
opyst2JscF1xEJ9gUMv27jSn5ZiruW6H7mTNbtwJ9UezaDr1PgPe2WOkwdZzN5LlOxigEs+P02wo
1AwyjR3A5ZRBR93EQaC7qxZ4FmDjL5NYl6NYPWNfXNsceTFN4PdrJwFGVSHfwDHJRbY6zXbS4xPM
kS2ohBGhCPSi6Xw69dMk7gDPLaioJ9u+XYEjTJWTgV4wN9a7Js2erLZHbx/nsM7XGQjFruy4mAfN
c2ee8m23r1Y3hw+Izvtb2LXxaWr9RIqmqw+vmTD+8xHMfNeous6L2hjAwe1g1SfnQLrTIc2BwywS
VS+BA6FYqNxZU25tB96cTLtImsB0UyhrGsFu6FCwb9c1jfcIjN6kFZrEu3qUw5e9JmOuF9dMF2qV
UIR7Gvlw0fCUQ9kcNniPFmrTDQFHmoPB2os3fjIGa59NdNUwIDccBW1r+wnPbDvKYdknX7AZxBYd
8KA+DwjRpVDDSoA7dMv+FvIL9YBz7P7VDCtA314d4SEH8xtcSeBwUGL7dXj2HLfums5ihErZ78no
lHXpwS+bXPV2dMvHY5LzB2FmmCo6wNX90uwIBjIMjMWB79ujq4ySdM87vzGNeE/cVYxZJyq7NvKL
7KfxkrLjCNCNyPJp4clyqGpNfZ2FfnjVJE5htspvr0yeL3mBwem+hSFIaHCUZBRwNbDRcwMTMV9V
k+2hyNbgas1nt783TtUUHPKDbXqm1izar4E+LhAJwEZaIpEWiDQPbdNnrzI3rF9m8LAzHRcLgHYd
n/0hGAPl1RjbEbDbNm/3yS7ifu2eMxP8L/NVAml9s+NlMJchwZgkQPGNAXWBOb+2TNGNpEx4tP/L
3rk1yYmrXfqvTMw9HQKBQLccMrPOZ7uqbwh32QaEECAQSPr1s7L33vPZ1d+0p+/mYiI6HN1uV5Ap
dHrf9axlnavAqQcRk6Gu0my0TWEbSN3FsI/8Qs21+qPPHFBaNGxnCLzJ6IBoEaddHk5juAFbqpUD
Gpaq96Q3fVhETGe4MbGV2AJCPO4hyaLdlzodwQ8GWcNfadBpsGfKu7jSyZACM+ijGC+xm/ilg1KN
l991/oplEOJyWtfZ+y5rooEfhRpVeyjJZTLplZRp7cZXMEutuxJTFpMcp6SJqn7jm4JWFmIisGlV
Ip/AP71ARGYPYhQOjB0+EwBCTYO3CYDmNz5Tg8vg2Js7nCh2OmCjHu7aWbs3v/DhJaWjG/JosN33
Ws96qjar1ne6rs03s9kecIPyai2zJuj6nLN9/u4wpC1wUpaOOL8YjkwdxU97iLKm0GpsTgBgw7bI
Urf9njLefjYkliJvdINe+6J4GxYQ3ViEXYfX3YGZJQXUIDi9XlWM3gXDdTssAjeDz1oo5fvlOoWT
LbK2SXE8dAnuCFwxNC70OsZTxXC4u6pnQ4tSbBxDFAXSpLqMFmWhO7tle0K3U4DxCgMcz0DtUMTR
eVrGfANjjIWMydCfdDY0+yG1QFg/9UHTnOnVgcii2ft0RYWRpd9SVDgPJO3styCAglbIxO5dLvvQ
L5jzDbCGSMbW51s3zLKYNxaLItFe/A7uNf0Si2WmecxMqAFxZ4KVBBd/WjTTsMlqpO3cFgYVDD5W
usqhpGJu3HTd8YXesGGqIcLWu6LPazjXLHpJm5X4cjcbP1OaxmZt9uzXpNMP6EG0tORCraJK8X8/
p7MnFy3E6QYnh57/8H1sw5JHZGmut27BgZgNck6KTnbriYz7ZEvbhrYtNpehwTnpMbaXsZhYVzG2
BmuumjbCakyteIdMKiUOYJa5ovNC8bxrFX7lW2pVzjtLboLRzZ8CMhMc6JMbPxHr4yexDMAEVnZe
qMTW3Wfbt5qjOzi6601o+x1MbfR1FQoHXeQkaqAYRLEGuI1SP2+FAMxg08SoXIa72IpIzAYIAev3
e7DA92sQxrhzD62+l46yPm+M4e1xACz4ak2Q9BWxqWwwYdAzLhocNwnqeNfGFbYBADy0M1JdNKlk
82soTEauuVdJV43x4LADLtCwKpeGeFN5pKVi+ny+euwdcUQ6ckDXZMfWIlkgKGrCOhPXg1D1pksP
4iW72Ei7aZMn2VDHx8y01joc2Tsg/9o12XclceoV40hHQO+izYCa71w/2641461QdMzKRFqJ3iYJ
mmW9rH2WmGfd7kDy0M6zYih9jz4g2MU1Ng/Kcl9fTTZt12vthk13ZcBUttz5SPdAmqHs0W0pRhdT
ca/X1C8PdJ3AymcLY/K2mfZ1qw97VNP0COCZkzI0GL7K1LtGYxOLdsVtRvVNFmAdtNzpnEnlu4dp
WTNyDOWa8oNJaYjycnWcQ5Na69bimAziiczDdTj5DXwVSMjabuXG5hRFzapAuXZFA24CX1TzRtgU
V05UbV+twX+SA2QnjSEj7b7QQxb7SaKMphZAf9IHuj3M/lyCENBQ39qI6Bu67Qm2tVkpX4VmD5L3
NhKxPzoz4uJoxxoqPMgIdCeTLk5RfONbKDRrurlzKym2EVXCC7ZDkTZF4GO39se1N+1GwT2MIS7H
dogG8y3bty5F99MpNAvXZAQ/Mqd7ostgoVN6FaqUyysSzQKjtjQjBCSxYCDeO0C6tFBk68IIc7uz
87XNmnl/TrYxYQbdNAgB90bFJEXPLJJJXYxh2NAQwIQITJ/vQay6J5xbS/8JRh+gbTBj+LaMVTKL
FxeApzjWdM7mq14nSfdohXUhMCdLQXXFps6u7OhgW8mlMcvQF66GGFAqBcTO5djkR0ZLg+ucqvN5
XsP0REcW0IseWktUJAN6r68Ab+pHaD4jjSq7UC67Y5No0dsLFy429NW6Mdtkx86Ea7A1+dI1FM3j
nmpTo6mMgimVBSXLCgzE7ejtdzAATFJf76mmOJS3IJlZXzVYCYuvWDpAlv6XZvX/6YH/mUAH+T/D
A9Ae1i//4xEs6Y8Ewfln/g0QZNFvCXS8kIFbwcGd/AgQpL+RMxIMMjoFcwCR4z9+q/A3/EB6hm2A
D6B1AvHn3/BA8hs8OUBFUlit8Efi7J/4rcKziPRfOksCzQ/8DFQ/4AgpgUz7QWEPBm+IdLw/7CPK
9jwjYPv3UerLYB3sWPDBjeXcyuhWQ62sgoC1pRxxNaODGP/o9TK9/TB29/968o8q7gcNCmokpOI0
TjjsZiDj44/YjW84i/stSytns/C5XTJ6odkC+CWc9nvIU91xYx2/HqMEVwVH6s8qSsmD6rR//vtP
wsKz3PXT2HBQH9D3gM9GGHIAuz9pUAzd46Wd16haOWQInEABmLptvFCuCa/AdHxttbSF1Rp35Iw5
MF92XK6ydsMWv9Xk2icqvE9Q78GYQOlrVAfJcQZBevDdma5U8mBgT5RA8gZ+s6aNPSzol+Tak8c5
Wd9RoTcV7vrmOu5FdlProb0dF0cueZKuBa54AypQ3en7xcArkbajuo0A911xMwHDDye4lSRn0Xdq
Y3YcelNfyaRXNzHmRDEaeTXu63LciQfwGwzmuNP4fVhrif26/x0fhJ6CpHVf0ThRhV0CX0xLjFtX
2kAQkFeWN/EnubL50NHBfkFnoj3Y9lZKlP0zoe9p0L8xQW73dnqBjSM9zFDtQcJ1N/3YytdMTLqQ
0LkfmhqN+dRigDkcPdeaNJAwwtlV+6KXGz8nHkaS2h5AlC0vald9kXG1XCz9mOQLiLkLjq0372zs
aK6gxeVhT+/4Psbv2bp1VTJZHAFOvA9zBoHNZQG5q02wP+wh+uY5VJLWozHovinfNFC+CWjJceuj
Yu2SxRRpy3T8Re5zJy8xda8DdD/rExyARb/7a8bGE0gRglLu05SQV5bi9U3NzPOhXVgesOGPwOlL
urTfWcR+H+d2rXp59laJlZyaVZJ8m0Z9hVqbnZzJVGmZfOdZLUp4JOecj/vF5HCwZFuy3qiYrkeT
dFO+ObSikmS/IoK3L1GXAaGMwZEIL1e450JQqPQPwesDjg7cYOEKLGE1m/OdRvIZ7hqW9+183Z6N
YcHkvoqhYdW0b3FuIQsco2An8CG130IxndCbe+0XD85b1OsJuuueL71YT3WfPDWghfNYzqc0QKHv
4dQr4OO6o36EmBhk2XwBkxypejs9wrcUAVlEF5KOmtxP0jl7MFnNwQOz+L6pG3dy3nDYLiO80jnI
rv10tm3OS91d1h0J70bW2/uOrgquL5dOV6Fe2L2S6kzU7vo8k/UeVxOQ5qQwEfD40gTMo0G77O3V
iN2kRB0NMFtNDdoUxp1lvP4hmNkxSM5zELf7IL3BxYKG1Z72rL5ifJvau3FjqH67AQwvXKSTijy8
bI5baFMQrvN2mi2qmzGx/qRH7dAVTyw+TrxPqN5M1t/t9cEmTf+q/AizCfop3QTH19Z0BaTqunAr
rl89mnWFTzzBH20ntBn25NEJD87Yj+oQzVEw5AHKzCIeoy8y5eEXbHj9vU5aCblwSAmuxil0xwb+
zd+HuA6+ESDIDzwz5Bn3BXVD62HFVahO56/BWPtijPr5EFDc+XB933JNpvZmDXeU1NZGJ1TAdSUy
Ml7UddeWqVz9ke5yMEVi2+6UceE/uwELa7dkeXEdg5OLb6coXPZThBb+937F8VGScF/e4AWan+BJ
A1etoYdf7XpCi9JP4X7LxdYeN2AWqO/jaSu7RKF5QUZ1tOgUFYnDRNOR3qH4Mds/Ksww7GmYrveD
TdZPbb8EMvcbkNoDVEBxAbih7j95NBezZ0HDIQOaDYeZz7M20dM3YOEga5UTYX3bxbE4cL6geSEg
31VAPlC0RmpKbiZFUBHBn8k+pSMJn+tUXUeuju969Kzus2TXOj8X5Xncx+Er1Muqm8d4RxGvDfoS
oSliGL4uBAXAvwsi8zhct+M48YnixBJ7KWyyV8JAEgJQH1/gctsde2UEGtSLHQ8zbvOXpqZe5fto
wmeJCyxujtviljxI0WbLibb2vkma36mtuSq0yzz2CVVfz30qofZvZ1i8MxFuxeixvLs0eeo0Z2nu
98zeq0Tbe0wZew/1hF+r8SyZzKoNdLUsU/jM0Rp5RkfG3vMMkuheLxpFOTYM0og1j5vePLWZ3k/o
UA5PDYSKp4gF91jv+0WL8b8xMdxXuUd/5gZiL+xrSxBWDfbcAv1deeoGM+AlquZLAtr1aPWGCb75
4ZGxbUODgcaQfmSaXXNBL6adwnNAoZw/az/TNxeFaA0OlofrU4dbdrGGrjk04yb63Mwr67H1ZZrk
UCunm7SN2Wc0emY0n80objYMcRE0shG5Atz9PK9Ds5Wz6epH/Nt83HU7FB1sydc7uPEHqtYgTxWJ
0IvcNXtQrIVfS66Bhrt2VlnVzJO/U6i68naL6THEpV6Ck6DyMVBNFcFR+IIqJmlOiRuxDWx2fR5c
em3jjR4wCckFGJERS38bKi7DGutl28etgKRtnoFm9PeN0P5BbSPNuafkODDpr4dwCj4t0yCLICLH
oIbwIXWdXIa736sm7mfosXNWOgAAb9E67gUxgp9GlCTYHFr1vGgxvzVnQ3E7kOneZXK7hU7HD6yJ
zRHbMseYYt01IDIPDsdGl0cpyqYCFTwc36G5UWenvVs78aoZ7x9huG7LkUBCbryuoZdm6xOJ4EAq
mIGbMJ8kap12NNRVRpj9rIMvcw5McHrji82u631+JkrAjhkbzEObcvTOTPaldxGOukCM7f3W45Ja
1hB5D5Z08uT2tnlhoQJ50KuIPVA9mz330g2fhbdoojE5JJdJGwTlVtO6AEo04uxna6ZLtnispmxr
9WWyIKSgpAtdvq4WTZ5+ZSildH+IA1Hfax9nh31KFqACVAGRkNMNAVH5Fd2ngJR/rsHIS0yWVqFR
ssSJyt3aehBhHbkStRHo/jlygjiF0mwObQnpWV7ajk9vf24QTdeZawEr0ptHI7uUK69vp3AeKG5w
BCut7lWH8i9o4wIza6xqYgnLxRaT5tLv1MAIMMroWa9DVi5bFz1LAzQRTal4shx9rIyuT+hdrl+7
bcNWwNiObSZb7b23Zule2ukstXHRpvFpCxjWGm2QiDBkGhPerrU9LuiytAemInv/57E8R4scgNbM
/LtqG37NoV98VQvh5ixzxOFzL9A0ztGuIFvOtQ7HkqLXU+d8XmsF96cU9jA0jbvXaHCUANv3Vzh7
soJsTX3fDmzguTlf7hO0Ud7o6JcbiLDw98cznMR//iZuGpiQIkHHGILSRClWyz69tTzRWzmaBNxD
IBJ8gTF22N/4jNtCayf23iZD/51Bnb+wUuHH4OKJL9C6tE2Fzqa9JxBg37LeTa9QOzE/eSp8CCsJ
w/9i2/QGaZPcb7j5Hyc74+GdBFy1mpmH+SJwDj0N27BfofPilyom2JgaZ/C7WWyaey708q/hb+Ao
u4uT+V+lyj8qvWH1xD8fWfz/O7fn+UH/2xT6/4aRMwGb+Hc1txyHP7qfK278xH+QffZblsSoZkkK
0QiBJajs/p1xAmQflCs5s5sRQMeYoaj7T82d/JZlCQ9RPqEoj36suYP4tzP4DtA/AxIOlDlj/6Tq
PsOLPxaWSYKSHsV9ivqdE9T3PxeWIcWRH7TjcOgkPzp60OfYCZisfhiS/6aU/pkfRZIKglriFM6D
NIQdGoj5z0/pMrvLDA2pA+HkoLL+GkjNMWztrdzCx79/VHj+xD99IzQH0N7ACMVoTWDcf34W3DHo
Zerz1jkKoDQQD1h0WNW4j5+zPhjmW54Bdz8kcNzN34cps+yJLQmfLvpFQiOeUGHhepL60S1X0wCO
7DRaA64CzcJ4+zRwLFlo0Mjb+AXy+pc3AZcPAzQOw3jM0f84j+EPxKtP02wO7CAOE3+R8i6A5wo4
5C8G56NtKmFnMwGLQjh2MTzsw+DsCkKJ99BsXNB9jZg7Ke9vk63PnbUHjbAFdLhzvYcl8b96L3+Z
A38+Gi0TtHkyANEfMNpkWZQYI94daP47VPlr1NbFXmCrLHjlj80zP4Kq+QW8/pee0p/fF90kzDsY
pOOP35foEJYpDgV+rPxhKveqLpHvUE5XyWVUqpe/H90/WfgPU+/cVCM0hisFXZoPX5FNoiXopEH9
rZJ3W3aPzcmXjzKH1fECEHi5l7Zq8++QQPKnh79/9gdKGSsMw8uBKRPYRpDmEH/A2mOBhr4RUXfY
izHHcXHqgHDmKBDL9BEX35e5BNMJHX/LkQxzU1dByWmOYjJvDsspK9J7dbNfiYfl1Byy6u8/218T
Jj58tg/Ln/JGZeuCcTnLhOiVfEpPXbVdTp/mi+EieVgO9rKtfvU26H831zm06DCGbw55WR96Zqka
raD13h2GvDnRAy+DQ3YJO/Mpq/rb4DV47a7WuxpxMCAW7uu7+BBdBRek3K/H5/FeX8Ynl/9qHzxP
gJ8nCPqn5wWOPRBeF/rBsgGL1rbs0rSHDGf4eI3UKf0IEHZZrwzsKuXfD/t5VH9+GCcwByTo22Kt
J/zDbBwDSFAR68WhG42VpZMRBIbz9LS/eL9//VYc3yg5byd4Fn75eefaF/Aq+z7jQU38zmBzKDas
EWCoPv3Fev7LHgLPG9zy4Tm0AK3Q9MP44ZQJYMRyAeqd4MgHVkX8UnUwXqpfHSN/Uv0/jd75UXDL
wSCCF/WXoIyzs6CRi8GjvsSX9kKWQQWa9ADMnBXNVVelxVKmR3dQt9Nt+MW/tBV0/uN8FRz+/i2e
v9KHzxFHFJ2nEIczzJ8fBjeg0+7hHA8qe1DlcGQ5IJdS/mJcP04VuCbQ4YYNKyPYRRAS9PMbDFmH
nKvzUkHzugLG4JPgF5Px45vDE9C9Pl93IrTNEDPz8xNa00bKIM/l4IqxAFV2Gk9/P05/+QpnCy6O
7hDGEQSvxOfd4Ifjs0FlOCPKAcISfNN5m3iex+v+zzxXkAQYLjDY35GfQhEY99ENxeW+bKsbhwpJ
aWEO7HUvwPHUvxisj9/l/JQI4j1sxfAQxR+n+TT7zYI8GxCVlAZjqResiCJCA/NX6+njyj0/CBab
BLZinB9/sWuuO+dNHWl8nW2E8z6CPuBjpON0A4n/4RQ7P4pDT6FwMsZQoz9MgE3KddQBRg494Pkl
MGQCndv4f/wUzC3sr3BdcRz30YdZMKPRHnKDtDA/zvUr9ov0Nk6DX63Jv76flEJCgwv0vJdj1/55
rhE/4NoJurzicdiVGUI+8ixk4S8uzf/9U87mIxihcKH4sPI9cBbEYyQCs2DhJzl28802cfry9+vm
48LEfo3v8l9PiX7+LkbMZ00uRiDeSoKqj4LpFCerOMWQupFySOkv5vb5Pf+4n2G6hSGGDuULpgOm
98/Pg1tIJmlPs3JYF4nGdYzgLzbmbIVegubdHaJQml8M5DnN6sNTcVrgNWECYkVhAf+ZNvXD7pD2
gGQkhwGlrht5SxuVRu0dW9Tqsq6ch0kPOTIo06FYphjbRwKkeykt3IhBDkvF/ix90wMPHDQhB9gN
ACfLpl0QJMJp4wpgWuz76iZ6hyorvEiUXAkCnJbwD9oCDqiIa8i9YBTJD23aoEfisnY6ZECYV3Sb
E4jo8RyBPIGciei01UQZiIWWAtxp3ZY8M33u9gmdhadm8Lu8AmrL15KvJrEVQzTKkPerWWpgvx3x
V+lACS63rWh8GUky2094x8Awh55y+0RZ40OetyF490LQFkmHGTjrFOr/YKGhzP32sLQB+AUvZnEv
e2bsMQT5e+dNtz+jL4EPOiGiZ8hbG+Mj2k3LL7Np0OpcMokNsa/r5ZGZJrlBQOS6VDIdYJvbJvRf
SmbkEh4xmO2Qd0zWd8YMHbBShAFOpUS+yFQCKnDgasi0faUIIwMwQvb0lk1mU9W2I8YCjdCOPWyT
8HHhhSfDIWlD4Out38ZbkLbxBBKeR5/rmeoe49jQcxQYmdEp0eu0HzqrQZ61nkF8DIFb4bhLu12V
m9j769H75D6bsh0wvlv9nHuY0G2+xhH6+/Ewq+nSyQlP2yHSIYUH+xj6WRNTIRicffp9pg6paafQ
pWAC4aBOv0dJuyCP0wsy5iY1ZwpFLKCCGigXezGEceCKXuigweEb1Pe9X+u1alOAw90FHCGAZo56
n+YvInIIMFMgrnH5AJM9Fy6iE89DRJrc8AUNsHKf+bpA6NlEU8KpN6bVEguOm77e7Fvbe4U0SUuk
LoHqDU9I3YH9pqFmRFUy9RnIXxLEsgQ2tLpCdMqBlB8G/dJMG9qfUWyovz7rfQtsE/XUnVJmkfCS
oJssq1ZhBoIp6Sf4isboCKf4nuXZErI4l7EyE4xGChVIABfx5zRU6hNsivJrlA3JF0gb6VSOqxlo
AdgmxBvGsXfaaRc+YU375KQZFWEl8Ke/oDUnNBJR0uzddHA85M2Sbt8xt/xcelUjLAgAt+vyoV/3
DZTeQtBZhJKVXoBNzCREPorIQWElH+C0hFGudIB2MF47md94MlpMbz7xAM26bMle5gg6WQ7Hy9AU
89QTdYpmgP7FbnCw5gS97axso41fgVxCUujGNiRiODVpD1ZJTXfApoE8kn2V9gjUVrcXtjnTxbDN
kfdFDF1TkVkGTwTgMkj/toPzPhrTBDqBFzUAfd9m0GrYLLdi5RAtjh0VSI0BMNlHeeA2xEEKyGNv
QISRPxCkNn2B7LW9TWCHm7IJYgJUYug3ZPNQeVSBNLfgOiGSLhj662RIzhl5ybq+GBptj9mqkPHj
FQNAh2AZuxznWKxXSzCdY0Hhb/oWWRCOxY6szFuYDACS0YBDnW4CqHVPLcC8hpUhLE/txdxG6IEK
14nvPeoGUkV9vNcl5hsuTHPEN1eGWzjoKgG/HCFgqhnCXHf1gv44eEUIz4ismsp6GC4tqP0nIAzB
Q7QgKqjcIAZE1TYGybcmUDG/gEW01RADV7gOAX520J5xS1SwxkfSlkx1C4x4eoigic8+vI2WbmoL
rjjCAa2CKgtwHLJT3iJ/aclDkiqYZ6TGTEeGUa2h6ujZV9k4Dc0RxEUTlauA0lEswdYC5m0h41cw
5ghzkcLjd4RTs0dSUtRJByicd79r3/Eet4XAI5QL6apPEiuqh6Vndr7Idg0tQmzzis0UWXG6yLYp
xK7kF9AcohmXL0Af46SyQyzplXHtGJ1idPHbop3a7Nt+Zldgt1i0KYWYmYAorQ00S4qwg8PWMf+Z
LxM4gcAhh7BI+2m6lkjACgsDhh5PzqSEoRnd8f1mh17XV5CRp/bWNBkiLuPBAPYzGZ3qHFxlt+Cr
R3AJKxMlBVy23Xf46lpWYaXD+mHWsOkvYrVlTSkyja199yaQMOPBX4CQJrJ8m9wMwHYOPFK3Emfp
vWyRiZTvNcJAocUQIAECxcjXc7oaPHo4HnXRQoTOStY2WZRHNsPWqjpY7HIYzwFlgCqEXBM5Ar/E
uMgpLnAVncdiGfj4xlKx0rylIbKvXN0gEwo2kQjggozSK2woGybGNKwxfj/rQ6SK4JTg21sDCnGs
xJA5HAQJbNMApYGtFQswl9dx7bHx1Hszfq2NbxSOtWEKL888pC9ABZL0hDo5EkW0y/hhNJt59kgq
RWwTqvWvgitzBdQd5H8gMKNw7aGIWYMNaL/bMgCvxQTbz1fYnv103NFOmAtRO76VYaeRtGUH0z3P
G5lBrGtK4zKjy97n9ByUPCQq/eZSqLZ4dGtQo06NhWQHN6uBp8u6I8AP/PZukvEPnnpEE0zkfC1Z
QgfzD10R5FY4NjlMLZhzQqQAYemerPJ4x4g32oK3NQ19DYYXbMuh5ZP6PRhTM+dRB9MctCUtXtdY
Y+clDIxzEVstft/siP1nnj1uVvgm07eNTRMGYyerP60yHi1EXRiiqoQk5DvbIoge6R7rqFjAnjVF
TPz6pgc6mDIIFqRVxjA9fJKR70DxZ9THZSJC/SRw0IYVI2J7qq3hpKpjoNwFw239OsUd9QvCMs6L
I126GItBdsBNoGOBYAzIBA8QJGY13SKazGZHnL6wlRv4Xr+AkgphEsGSujBamKTAxpp8ln3cGSS1
re3NvA6Ow0jO/aNLGyWRRhiyr2pt9/cugYu/SPpVq2IVSf04IhAE87ve0+eOJa4EYpR1hy7skxXE
caeik6/1hhCAtkMf+3rmyCzeIHbND3DEp9+RxkzbaqEMDgmJWDNzXLYtDPOx3uly9NgraDWCnro+
B+Xi9NYEwcRTi/DviqAH9MLXbAI+ETTJa29W5IiRcWnbw6gZ2nKGIXwR6pnPwEAvSKqVW5ypAlnQ
83vjYHdGDI2dZJkgdu/73LoGc1GPXFVsrxMg4EJs1yZMBKK53VnzhKETW9xM+Xol8eArTPatK0Mm
Zp1vHpXMYW8QvFslkorvdTZpdmiNqquxW2FTkjEuQ2RDpGLlQjd8ginVhPedEwiKPCF9DfbPde4C
94IOPXWiwMWIXCoignc/hCuILE/XbS+h9PH9OA0uhrcWzo2N3SIuvd9vNkWy6ZYOTd0/wALF1tPS
rjAk9mzfaI5s8/217aAxVEsWtLC3jFo5IHNQMkvRY9kVQs4El4RdWCBPXZ92D1kAMADpd4qQHCo6
cuPEcE7+i2jTvqfNln2z1uM4AqzUhkjwG/r405qqGhlw6Ge8xfikzYUKlSc3dAbohLQf28EX43gj
4a2LlgivvW+QZn8Fw9s0Ag3BSX3tIyybM8cwbLxKty6IWQmTHqLBsZ3WoNx71rk/tshyWvnVeLg9
AMzRJKYTgsRXseVh18/BjRDYZE983WtdYNdOwgZxCTjibZlma5TkfRcAkiBChuvnNdlaV0RdXC8d
NhYdvvaZyQRway+bIzyIQ3OHuHK6n4LYY6PG9T4dYM5LmD8kFul/l0i/xTYeuoztl1DTtTqmU91g
34lrLrGh1vx5zYzvXlWj3GtA0fw5wjyR+kurAvLOnUCDG26jfT+xeoubYpEQXmFqbts9OQrfkO5i
ZiRsD2bw4VgtK0jpB/Qlt/Q2UkjtrhCYgw2EwCQItiLbGlmmSobxI6yI8G4jtuHs/uFDvHyLml7Z
I8Iarb1UdVTLSxF6VP5K4VxGhACg8ePeL/SBzbiH3KbMCfJ583pBVv4Cp8IOE1HfJxcIODLsrYOf
C3esHWU5PNJYGjcLMdh9V0MX/QVOezrA9hj0IVJJ1cwOMlJxc6+lgwkehzls01KQHmA6KE5IxjEi
IWCaglMFyVd+j4H8YOu9J3Q5/7UDUkKutwk3f0AbN3OphXMbqGtsO2/GIFO/UOvozKO1wT7cWBz/
5o4PYYByZgjGuMTfOpA+wSrtHxFAmt1Drqcj6A+i32GO8uYy2WgvH0ZB98/Eyf/F3Xktx25kUfaL
0AFvXlGoIln05tK9IMhLEt57fP2sLGliSJBdFezHCXVI6pDEZCbSnrP3Ov287kKndY6nJmuV8w46
iYyOYZw56qDED0/qACP8GDt3MazzrKsCN9B9Rblpkyh/zgo1Uo5UpHgfSoQVYKvPPIzg2/OhPIuP
KW+tRM3MDbKnQLkESpPMJ31WF1ynZbvB4IrZL1VSb5Ttiuuh5KARyPg6vYdZlDMxthL9TdPgMG6r
Enxh4HYzvoxTGCURhoZIx6AWyj3nazARgLswtbpNXU1qRC4FR2mwVgb0W5dFGinBaROHyD3TSFXs
ld5FkWK7PjkH7jayr+Asjeas87foHG39vtBlzkSoz/2r7pvcPiLNvvelKdK8qDL7P5qBbuTWQNSI
cBGv/Du2rC7dzE7V/BXUDh7b+TRvUzuSkiMt6ObbouzLaqXHYfCOmw8Qiy5lqfaWQafx7+shzh4n
nI6RN89Ree5EsxqsjAIOr5sgYkMXRtzgzZ7aMT4B1xB9qM1cSas8LI3iUS0wPXqGHVj5aZHV0pPE
Jco5GasiL11jxuzEIyTqzNO8GwPWs9Ilf3RYojZKVHWor4g2hn9SIwXoC3ggTU7yrI2xYcu9/VDl
c/XQl34LA1iPgVi0hlz5HsU3MKf1hoRdO5D1EeMGUAEiGmZZBcdif8ou8R1wuKrQ35QV9E+eD9Oo
jmdpxuaBnSg1tFXKsULfmqS3uN0Xyp8wYz9YSfzw20QOOOTDxGjac10Zzfx2bNo8upKdOle38Ty3
zVkv8QqpXc2snOCslPTi1ZA1izBKW/bmOst5K3iQHWZMMKoFWqRQzfA646GAocoqSJ/rGKiMFSkK
DLy9UYP4xwhqV8R64JO6TVHpKtUTwkk5jQCLRn+5mCWslsq2AySJZd+eTYqRX+GMhPNeBonJE242
O2jF3VTnf5s6MK9MU838o7gdkX1Ytap8EHCZKreym7Y+0u04xDVs6gCT5g7k+1rjfG3ZULUcJaxC
D485iNUJoXCOyC3U/Eo6JvgGri81uai4UFV69EKWj9rN5Ml5NalFPZ+RtZJxWPVSZoZPVhiUd1Oo
SfFxH0i8qiaWKhCNyZCbLbY2HziqVAaDm6pInVAE0xT2qkBo1FW/rDwrBoXuirz7M/ob8s+1xIXC
HZNOux/CeH4yU1V9HPq0Ck5s6izoBIQmFpgUxNJwHAchktWyTeb0ahpznRWgNZ0H0VgHuoG/CZN7
EsOjZdAn1FqSiVI2JVAhnwQ8nzR3bCv7b+ForN+gyoJzNYJRCiU3V1CGVSrhz6lPjCu/lqxnfw79
GzP2ff9UD6Vk9FCJxUdzKA3kDbuElZdoiW3jCS6b/Kjm0b51dHVst03ShldRX4WJa/T5vEWnhPE7
NHM+EK8L3sklY627oGKJ4424xe+iPim4fFU5YrVQHfpnBa/QLVeX+dbPMNe76INsKK7o00defEP/
UqKwetUokAKJieAk9posonZMlerpalZYRGvFL6o/iDzkJ4S3JrdH1SCJVfZjxb9sSfygaOpbE+UH
A3Rm12kDWqKs4tpV7Um50qwcDZ8UV5yJzVSVt0NV2Nd1EGaXY06uxcXrmjw6kyaPzG+wwKQrwoaC
OKFvXZVanKNO1lDq15VlxV4RStNbnpqEfvMhoJJIJ3PNt4yZWJ6Vm+ZFlPqtga8iC6VNE3dSAztt
rg0c4nV9NRg9J/kobIjNPEofUZDxiLJDLZAwsE+q6mFSScEAJzJM2Ngm43Ti17JtrHGcAjxRQiID
XFcCQjLIS3Gk8oDCncrywanKD2dnaXYOVqJM+pmx87UmqO0oHFBPJQ5BM7JUt945YKVKuGFV7gxc
e4RJ1obb86zsnLOVMNHqM+VhVo2w1hbCZNv1wm877ry33HqqD2vnyI137lwAvkQbVGHaRVbX/HV2
Tt4M/PmHufP3Yr3L/rSlMz5Vwv7r7JzA0mC0l6Oa96E4n5r3XJiG+26oEg/YCF7iNDCN60IYjI2d
11hSMnDQyOqw6bc7P7JmDoaMdF74lE1hWW4JtcpeJIzMcJKraNXv/M2qsDpXg47rOdoZoKsKL7Qj
bNGp1hiSW+3c0u3OOc2BjYt61jrnkRAdIVvbadJnE02geLTmyrhSTOHE1neu7DSoi7/In/Fqc/PC
ImaPfjW50c7Pbf3j7d75vK2xz19TYf7Gs9Oj6tx5wjV8lP56nvL8eorkrGZ1Cwd5vXOT9ztnudxh
oV4NO8e5U2A+Vy0CFxCXOPAr5Ol3caAPd10H0UPoqY11t/Oxj0hdA17FGf52X1jdw1DQkLACcvUr
gpdwZ4fnihffwqtW16lW6VuzDoJNtXPOR72kDW6wc9Snvjk8WNzlfN62cXyZ2bbz1BJ6+CipR3Os
7nz5hJTx6KsytHnxqFyr4SbYOfg1YeYveIpRSKdPLwmw+WftzvWPI6p/VncsAHAu2XYORusNIFJq
rVF0a8Uprl82mRki1V1tt/IpWgzlHF8FtAFJSuc3KbRZRMRmm8cAOeYT2HWs6aPAFTg7coG6oxhE
uhGf8Y6HbWARWg5cIKQwD2KBP0BBq7NoLW38oGoXfIRcoBLGPtF0/PhcJlbyLDuvetuz8Fh3mAdG
tsjZm7FwP+s7CoMCwgwax47OoFeDdat1vF451cruPJNCFOh6ymXClXvLTLlJC9pD1xbVSTo2ORfp
vs7ebAGGkDH2otwQuAgwc/kfFasvepgdT8LasSWAUcGZIKsmqm7pLfyJGD39RTsJKoVeRnAnQwGr
cHbcCskWDAttVqobTYAtAu5PiIPrWMQnpDh/nwUEw5qc+tEQYAyn0sN3ApRscT7pcBQ3jl6fxfKc
/83IswND31E2dAoQncRKH8POEhiOeEfkwKdp3eg7Tkc0+4LZseN3BLKdKhtjx/UABgjjI7cF7wMI
J+yPfMcB6QQSZArUdl5ZAhQyE+dgre74IUkZU6LJtENoY/WOMYI6vvlLBhXyCECC4hwulbBp79gk
845TMqtKhANgxy+REgZnHetOzg1HEE4kM1ZZcwJ8MuwYKEkreCitQKNYBVCCecdLAQbhv2L1xcNr
cxHuyGdZ0FUMVZcvJ4Fc0VVxKeM469BHxWCm3QHRYwOjZRDAlmLHbrF3HBeSYzBdqk6sWW3HelGU
zgdtoxaYpcduiGS3IIBAn/0Im1EK7AQUEWaGaeXsKDLajigz7ugyPn6aaE2eG+pMuyPQoI+tApxN
BO4O5B+/JXLRPSIgIcRtOIj8jEW6uLPKEHdUma4ldOFr6gmox6MZ3e/P435rRHgV4UiRYMTApQqd
6Wf9g5SYNfWqMoWr1aAeD0adXiY2MIDftkIe2kIviooQIo29yBbH7GeIZpJ0rVZSeR5bin8TZGlx
tL+VpSyBHDGqWKQ3NjMQu/2iL3FEobCOpI1XFFjc8PcTvGwbAx5bnnu/bQq5AIJRmR3KNpl3i2Fr
5sk0x87wJBX7il6V5HQD0mJjnxq/nAYU3XFw0vJxQKHpliMy8Z9y0MxbUzzTdU/yQ4IuYW2bXl0p
3I/3d2k5E0Q7OrJgMvu845F/fW0HWEIBdyeiMF7n9Ed64IPtHS31wEz4nsfXUD7g/2XhklJfquvK
qSHpiebHI6qs3bCiLc5tSRSfCMPkGfQCoXCtG+VfDyKlHwnfQ6JVECrtajZ+GsQYAh6WNwITuVlA
QmlT5aQyynDz2yFEzIYb2iIHr2v8+esQRjG7jIULz8Nd1G9BCcAgGOrh9PetoLkRam6xduXFhDDg
ZaipE1PzBTE4Tzm5X6VwMw4spu/TgbJAYkYwFWTmxWL3MYbKGIg48aFIv2ykIq7vrGIc3/f3Rfyu
X2UdtIKw2ELsbqNB1RYj1nI379pS88x6Hom5+8omcvBeEfs0vEyOqqv97X2ffjpyJ42hE8ZxUxNb
yKd5MBcglbuRXvFqUC8jw9KOOqNq7vzckq7mhPQCNQi5F+xv9fvGxDAqbBWW8Krry0lPYQ4HJCJo
FqJbcNgDInK4nqhE05fTP039ykjx/2cFBFUM2383VNy/c2Xq3tOXzwyD3X/zr6XCcP7DDDM1YYBA
yWJpzPh/LRWW9h8KyepU5BBUdHvntvh/lgoAA/wci6UgRNIILf/FGMj/MYFa898gu98dAuwq/7cu
2NU/k3xf4djlgqOsGscwe71qyJbMRPk6NeVMHaU5mXxOr3tFfq3D60/D8W97n7kEO3nZ57W2bGCx
b8BUThBmkUov3Fek9PeF+/z6evd+Fbh3hVug+b55v4vcu1duQvxtIf589H73Prt3d6N7EboP/JsP
pXv1hBb95eni4+3p5Tp0ty/Xfz5un64+rgf3+vbj/uMNbQV/3F9/3BNpdx+vz86eXt5OP25D9/rt
QJ++yW2XfRLr/dN6lvO0I97MoN1fwt90354j9ypyLwPx+15cvR/92X48vm1v94/kTnS4bySZE59b
pe4jRAyDkfQ2597xuSf+unHd9clmc7RyV+56xf9xj71jb3/D4ufua3exJ7cD1lV7ol3JPK7Mh0h+
DpIrqEtUge3cQr7f39ruZrGnuZ1S/tPgqkAvVaPfTZjH++uMOfJ8/3h/+voe8beP/O85Y9bcvV7e
nFw+350E7smNe3Vyc3NydnFzc7a6WJ8d3Zwc3dxsxd+tt9v16fPtxdlqe7tdPd1erG5vTy+vV9uP
09uL7bV3evpxYHLsLmH7fn/l62fCJekbmfj9xWy/Ltw73gH80pX7+n5G0FD8//ej9dPDy8Xp/cXZ
C9P4z+kb0/jAdBGkk32fTRP//NM42qZcWFLH73H+fP54vT0+f758Pn18PDq6Oz1/DNz12c3Z+mh7
tr65uby53FyKodpe316f3q4vtgeuXzvd974xWRy4ZVCMaeSPwL93X/D67eP09ZJ0h/tKIW/35oI1
nrtnT9v7l6uXiwONqz8NBJcj0+IQ5AKzlNmaqDSQacWYaSaUUzbcKtzKwxnJoWO4pW6vf1Sk+wYt
eZ7HFyzhrpS95P2N3j/oOrZNfSvNL1Pyh1J6QXcXW+rF/gn/vToUWzBeKgOvEWEU/vf1Q83AgW2z
D32vkUndGg8WRMlEOR2nW9uhwF/re7l9qrSX+5v9cRP71OxS25qkcy5bA80yRV8pTu3eRO7r69XL
2dXL09XF263s3r8dWhzLKwkHIfdTauBQZUJ34Hx97eokqR2g/Wr2igrgnUXijDBlNgSkBPv57/4O
ip/1ec4hVSMrjJqIyw9vi6WjpDQiLbEm1fLUZiRZr2vaw0C+V1vFSNpOC7+NvSqhhrCKcvpvnMNB
+OdS9F9Lniw7u/sFoONwfmNYoPj7184WpJ1kh0IxXlq18y0FDNt4NUnk6Mg7Z3/2d3Z5o9215aia
xm2BG+bOWvZpsbc8TitopzYZtLJakxTQqZUwaS+9Pqg3ZddGBxbV8tog2qO+Cp+TCUu5T3FmfGrP
KqA160CTPR31wqXTGP6aN0p6YGn8NIJUMEJHZXBVpxbE11Z6CEFooajmZ7VT7El285KjiQXaPyW/
fHeI/pjYPkndMS2N5WZpdSG1I4rJ8ii8SJVG6tO4AyKS1f6v9G3U6IjNTKCgi8xXkhej1hhhjYKC
2uddUwtP+QyUcijD3/aFAKZ4cyIygU9FhOXrqAXgCYfQtIAqVjJAGidX3TB0ggO3gm/bKj4t9Oms
Z6Yb4BR5cb44DqJUBb6IB3LB1cLkJrOtVdW0x2TqT2ILKbWUPRSkNirym8FcHvPmW4ON2Shjd6yY
w7GVjmvoLy/YiTyccZtYo9AmBab+jPGB99dyHmFLcVTctbrJ5+UltHghh4ozdASrO8g2AfJmuyhG
QK2EHqBP+k2/3v+Vl60tB2Zx2JmN2cRGz8Dkg+Jsw0pxVh2MSE+BIvfbLUZ8A97i+OW4+uE1+/qp
CVhqBNBoSsOuumlt7VGz0f9EcX0o9PR96or1x9BpFDDktbD42lRKIWFfaCQUtYxMmKHLoJa1Qxaf
b9sY/WFp8BZxKPGGv/hrfwo/AZ9S6bhRbWBgOASGTTr06oUJRgAdf2ic7P9Uy/bwxPC4IvCD6AhB
8DIO2YeaHnZSNWE3Je3T5seIjTaqMWyLytrsb0oVv/vn82jZlpg2n7bMYUQ5nQ715BX32q18QzWP
i+LDPAq22vUQu8OV3bnSH5wXk1udNMfapXanH9hOvy3Z5a+w2BnQIVMBSuFXUM7qK+Oyu8/P60fn
Tb+gJmn7AE/rfrqaL8KX+SO6crb+uvaGQ+fGch6xFHWDrAZBFwTYlJ34Ogp4JCCsWfPk6WF2Ylfl
4KEKf7QpgwIRSlRlQeyYbIGfkUI8GlsdEPEfK6sQD/soyLmcWfap4VSP8wC6iILG4SkujmN0T14m
nasF+GgZbBEpMC1+cULqDzev7fCkKE8jSFe/PFGm6WiW31SGXJYeLC1Ft9SurWFEFvdWtOUzp9jG
qJGr7//8P/QbT5lJOQrM7Dy5F1t/QToinX26mxWz8zomgf5cZOmBneeHRrhdYZ9lWybUsLxJxorZ
tao6DZ4+ZfKmr/trKy3G7a97QiMcmDZbAbGlxRckI1GDD20Gz6CSm0uBY5C40P7/l65YhsrhQl+w
rn2dJ8BISrltKAit9NiaFCrb3NZBLj/+vi98FdxWDnMSb+HXVjDBGL6lgpZK0kY7M6iGBDmhsw/s
MsvwH3Meq6fJFmNzQ1NEMOfzytcGfoOwQt85JknntkPq3Dpa3J6P1dwdFUGkrRLEQb8qO0neRjRK
0Qq+El9LXt41/CAr0ixlwvWNXWwtiohUuaoh1E8lCfNTBTtMmUPcuX73Wy/gP01zy8c4yRXEXByA
hpZJeZZA8UoMLfHaWvI92KqHYvo/Tfad1RhvBPb0ZXZHs8mfz7XUe0kWWJvYSLutwnXiQNh7d1v6
vG2LzhA7FX5m3hPEyr5+PCmlgBrx28GLcT67eVoawMjU4KofJnub+JONSgs0ZQPuh38FBl4zFM2T
M6bHej/AywHDDpYruysHa42U+2z/BN5d7Je/nomIiggj64SJ9PXXC1Tiyh2npadoTaCufMTbrwaO
iMs6KsSOlyAHMvv8eFY0imzlStBcNyMCnJWMaCkBK6zmB95dYs0sfqMvl63Fb1TrCBVspes8a+j0
42zCFNeqsLDr0k8ObBJiq/naFBFQALCkdgiImvJyopV2UMLdRkwV2ZAWfTKxbTQlx0j285Vf5tEZ
mojjcOQJJAPR3z/03/pJLo6HLIFdy3G4ey1WdVv7NZTAuPKcDAYmficA2WvHL3xrM4RprRzo6/Kq
wg0bNyhudCrigrxd5ixkJaVuwySX3hRXl6nUPpYaFed9a3pOm+pQ4kr87l8GFosTDnWZ/OnOAL/Y
4/Fg5WNtWzhQY6vFESr153k3dydm2/Q3jRX1HGNDeuTHgX3gmvRtr9y1LC4qZFVJQy/2/VRyur5u
nMQzJwubjFSe1R1V5ilP9Fw75XFe5MGB7/htH6FFrtCWIkzYJGjEP/90L4u0BnmHZbJRVZToKyco
l5RVSb1fzRaqUHJJF7kt4cO3QWp8bSUzOoEln3EOKlC4zjI7SpsbBPZSdTnFUy0duOotJifNIcLn
QssnRHPEg/Zrc7lRCopJnXlWWTZ/oxR0eMZpg6nTCLWX/V1bDKBoy0CWRgYDbJSuLKuH9jwIfC1R
Mq9tI+Xaj0v/DjVx+bvPtGtFEemSXfqbArxfe+TPU2uUDXY6rdaSo1kJ45da08IDp+a3cWMmCOc1
jwGCGtxvvrZSlPMgoR7JvDqgbuMm05r8QZWnMt0MQ3Qo8vdt4DRuBLzP6RUQKP7ytbFqcCJppiqn
p82xsypSandBh/aP93+e5cODbZF1rCrqTmvBxWCxIU+z2qVVTzORxS524ptmOG5MIMUE/fCEpjfy
FKG5d3P8feZlOdT501zaUo9IDrv2OlXyAplXZFnhc1an9auEwSB+t3OpPi/SMB+w00YtrkQ9UpH1
47I1m9N+VhvbC+LEud7fm8U2+E9neBs6kBl4ti13XRNXYD9JdUo5CUO5VqLR5vaOVqH3WrmSnhUe
+MbvLrw0yZzmeAE5xgKm6vjXz9RKNixnI8caY9jVeogRbBnUNDswvxWxJD/tubtmuOzqhAoJUWi7
f/5pH6JsfedjoM48HIfIpCg/cjHYcQLkr5qhVNrlbZVSXYn6BECQujFct3YzuopSjUdW1QBvcibl
Yf9gf5+g4trKKhBwCrREi5mT2TgNszjMPAfV4nEUG8MG5KV2oOc/toIHn9LABvE3WwzMp46PlHzN
sopW4tqIbu0wDK+GGOry7/vC7iHiCgKIsswCSDijcuimOMYjdT6lQmF3hIEj/x/mCnde9R/pDOv6
a1+SsDCktMQTJHTpG0hyqocQ7t90+3+NLP80YgReHWI+oqElB28GOoAxWMM74ivpR6HJw7oJhHR7
/5AtzuLdjESfs8NRoZRYRkc4MBupFc1Q70+6pqhiiXoP57rShu0Rsb/kxIqSQ9f67zuwwsbLbVbj
XsetbjGCc9QGBdUaUlwWfucpySgf64kkAU+os7v9/fs+jGy7guyBJAic0FLjBPC6wag1hh5hVN4o
Sl7lZ6DAk9Lb3873LpFhRytFHXcI/czBr5NiaCZdbgoisDkeicdy4D5euU0TqebaMVpVe9/f3PfP
hhaIa5uqiSuHuewWpZ2wKmCI8fKit7Y1uwR1ICFv524JcuAomYbkWObTHv22Wc5OmyMNuQk1rJbH
TDzlsSZNeP9MOa+Gtak0UnVkVFJx2Xb1ZFB+cgxjDClZfSC6u3gFME3ZoG1mIwIbQ/CBvg7vWCu4
leVQYqcc/FMYJtlJYgGioLLIRN1nKvhJaSJdVIpGwWRIDwf6/f1EIqQjK5wMxES4Cy02SaQd9Zim
kr+yZBybrgoEIdtQyRbV3JRpxGZL1QZTsH+wv09dGqXQNwpN4H1kYL72GW9ekemm7698w5bWFGMB
Uh/H44FWvk9cWmF8gUMDkOJB/7UVaPtxQ2iOypnQj+qzenTsv2NVmmBlALw0B86Bb61x50ItzqtK
ZVszlMUyCbpRNzqbwowUt5OPELXfp6T3QFigWfrl6BGBxDJqWTKoU4I/YgV9OnGkpusQFvsAdFsM
xTYl7aj7kAwHRu/bOhStiLQSijmR2132JygqCu5SnrYfqvxGpRz4M3z+/kmJdF0Uo0VwhsbTvNvf
t2+jSKsccAIDZ9Ow4LR+7htZR4fiNir2Nn/Mt7mZ4h7pleRa2BAPvNUWr0RKzAsQG+lRUaLFUpey
NjNCyIeJiSquqlXf8xgZ+2uMgFI0ubiO5eCcl6ylH7VxG0Ao1vo5Hw9c178tA54czBQuXjyORUDy
a2flduKndr2xAkXXPDZ27ZxWrZ1HB2bmoWYWqy2Jeo0Cwxh7pCAfbij4UAY4p5vswE7yw6cjmIGu
i0gOLypt8cRpQWhAgW2N1chl/kPLDO3cDCfnZtQxz+2fJd82LQaOIDF1a8SdS14+s4MO5xH7s7FK
nNoPcDum2nNbaO21HzUxFTioMHBgzf3UORFCk2GLIZRe5nLTRq/JJlJQWhu4FEmlhtcKLlN7X1S2
/rK/dz99L/YSgQLjD2V5h5ikLs4KiDGrMO7KbZdIxbmqR79+0jOGQgvL8JHys63FTSWe+jyDWKOv
skJOqrWkS062Dgi4y6tKCaxDUdXvn4x5joidbVjcVZazo4K859s5hOzUpOp4k3ebAdMrFhD9Rhsp
S/bbIaQ12lORL3MZW8aspVDtVKVOdcz1iuKfjdjQsqMIAkV8YCZ+3yVpiG/ksJeTfFp2S88oVj0H
YFBITukbBzzCnyEtqxvwVfOJOU/Sg1Y69s3+3n2fjDSKuUfXbWhdZIW/7ht47EOY5JQZl3GENzCu
ZnyEllqmEKJmqTjEdPupOQzfhJj4gCIB9rW5Ua9Rf3AFXSHV7k+pgd6IatrKJayxbP37nnHlI/bO
M+T7ky1I8HKlU8uklHjc4zKtqDtfSUa5qTpVOhBa+L7OuB58amyxAhSwQCiKJ6DtQz9sSjUfqKJX
/X5bZLtTWWKw/WRGcTF63HQmdVJ7HQKQRbW2uK2BBIcUutBq22j/h/ED+6iiF1IR7y/ZezNk8V7t
GD+8xsZGp9SQcKZJFDIx5wPb/Q8LGv4jKUGDhB0pLnG8frqFzP7UxGpMU4rVNdfhDGZwthN520Fi
8uoiz359WCIVQIrE/YqJQaL9a3v4K2oNUIy+gllChdtMDo4dKyu8/RPwhznBO0BHQ4XiSeZi/rWV
RnHKYogTfRVFenyZx6l6knVxfP0/tEJ2C6ELOSD7WxIS+knhWGxPGfYAN2ny8IhCHtOByfBTX3hX
8J7nji3w9V/7Itddg9smglJRNk1/Olr2HJ3UUSIdaOeHPZC0IHOBLVDkbxdfpsYDE7RzrK9AdGyp
t4l7rseomwuBFZWTCAsq1YHPJBbNl2gTtfNEwIWDhFnOPfNr1yhfgdOC0rqrchyStZT7ZKl06S7K
pV8qR7gliluwzQImCqmBkvraEpapOR5GSqAZkl2QD0qiGxgxzWb/hPipP59bEUP8aTGFoR+PEYF+
2G6lnm1Gh4LkXtvpDQWqGvAh+1v7aWLYcEi5pYlY5I7g+ak1uTYLp5tMbaWksboZyR6fphWW6F+3
wnwweEsjG+Mviz5RTcZIk9bXVlY6pWsAQfqWfJhy4AD+YRsSHiUa4qEnQmNfRw6+UtWCU6Mvjjqd
6EoJPawN5ntfK4zzsOnzA8LTH8ZOJAnISzhk3LlBfW2Pmi/UBatFr6TJuoztgCo49pj9/mhiduOT
MMgOk0wS8+XTF+qobxwigGbW4SY76YOkgXdiJwdW0U990XhmIerjWaUvVR3xGMeT3zMPnEFpzhtJ
Uim6GIUHRuyHuY1Z0tJ5G7BoCbF87UtY15ZPShViiDLHfwI5trujeopSuCXwX6UDs+6n+fC5tcX3
YT+dGx2z3EpqA+sNsVa57swASXIF4MlV86Y/MIjiRFhsRUKzwhlInJkiGIvdT+2suoA1oq1KSl54
UOzMszzLAs+Jh2LtAD+iUCs1NXtwQANFJfevsR+2Xu5jlLoEX40gc5koS4ZGsmHgMRvrwfI3sxGE
qBmHQqPaeqgYeN1RWjjUDyspObW/6Z8mD3ogHl+oNEUY5+tnZUKFgBmpMDSb1LYfWzzmlGOOfqnX
EfuvznlPao6QINN0Mbx25oQwtWZ0z1RF2xJi8Y8jO7f+l858amWxixRBX+t1OIlKbYrkkXzsvcbG
zLl/yH5aCdwBcVSh6ERMu2gF5lYN5TinPpuUNzlG/cbSEepW8ruodn+oAMJPc0PIdHURZCCCs9h/
oz61jCqgNSByzsrkac6Z3A/OeTCUsUcRr8t+kIMDmVu2QrGevywIG1mVhXOZNAIB6OXFsOU5os4J
rn+7qNq7UvGr4bjVovYM4bjWeGppVIWbq430pOVFei6b2YDyYyrtdSbNsbVJHG4OrlW01PSINchu
DQgh/A7Unl51tWEPq46SVbcJkEgNDHMxNqvWrLV0Q5y0LVc9TIBbn6ui4YJaLU5takLWq8AGUuaW
pmmQRJZG9Y9aGc0TrKQ5WilBiRUZwIG6CazZR23f6vpfnf/4PCn12QY6Y1FTO+UeR3VoeKOo7joL
qlIIGfYugwp4UodCSlwYYJhkkJTvjuQooJg0vz1KKj8+M6IpIIet+U6wChsjvkRILSqpV0N6XEtD
EqzbSjZfC8pq9m4HIa9xW2qdnjVlXVUACivJ2ky1pVZuHMfBE7BnzjkjaOhTI8fa6WRCBNsOPiBP
j7pfdrmiDmzxkIQ94RGAOt0dGZfkqeup9OpmvPyBEUuwwLqihMqbTEQyXKp7RI8U02hmV1PNYtoo
89i8BQo2VtcYmoQKgak2neR5az/U0pxfW7MDLCkDgnfXawU16Zu0jU67EvQKiFWrp6okBLPjNJgT
x1WVMgPY6bewQeEVSFdGM8ePgUIccdVSva9bV2YDmQngxdgilVRmEEqZNJzPjZlVR1YbUDvETLVh
doeR7LarzyXEO7WsofOEukYVPDOMniYFZJImVRLFG5pRNU6kxGbL71Dfvjeo/s8INjNoU1MX57JR
jbXry3NwJgUQHtdabNkvsawTjkgCIgarlvsu51YTWYnb6mn7apUD6OAsSvSHvp7ql2FqjHMwOuZz
hXrTOi1AHQwAMazqKlG7QXUzx+wVF0ROcxP40hCsVN2vgJU2UznCdLB8xS3A5MaeNfWZve6bUjsB
IRly+yNGjV5U1gjcBQmNrUAfaSdNV2aviTqmV87QF29dmDoPYdrF42pGZHAagFd/Vkq9eUDHJf2J
KkX/S9QPioU/FzYYF6K51dqywDOFkU6MyYx6fVrrsI+QlGqdNq7ysJcvW2cezFVD6OPObgGju0Xu
tFfUmystEEJkUDaVUjTkZEIzPdWYQB+hJExKYyA1sgulsuBrJVpw2/MCuusnB66gLXeCP9GBHE+n
cSjBR9ntsAotAHLqFBvZhptXQP0gYkglgxjOjymXy2EzzVJzxPVOEnanxMoJwnUgVQZdn++ztK9O
A9I10Zr6HVA5rL6IV5YyWsmx6fTVutZGSr/XxDZ0otb+BO05qJ0bKXRA6snkax9I187GJu816bwq
UvNZyuOxPeHllJ/KflRGHlfl9jqy7VTfNH4bnCRzFcceQjS7JbcgdwlWb23sTwaVF/dmbub0vKGa
wHtq2uONCYbNBCDV19CMGIIGtHlby55KFcE7qbLDe6nX9UuV0i4syinrA6TcWWuu2jSyn2dlrC6y
mPVIyDYLwNR0IxW1slrJtr02jtaqbGANryNNZaPSQFLHbmv61CqNij6PQYD2OTYX3umMndEbr0Sr
hhqE2zzecwiZ1lHXTH0H7ErKx40iqQZ1kdVszDejncRX6hTalOnpDOOuU/pm9kptChuoP3V3QUXF
bOSDNBRnLlUr0FdJIoG70ln0ymooZxR7Q1YpsmdXbX1qyWHwFrWGnblWGrZPXdM0V7NWBtdFnkvP
KpkumKsCWFqNaUeKW8lSj4mTJGs5beppBQAzf48irlpuXcxpeFnJuLFQO03TbZxlaJ5b0Ct/yyGC
88PUmryRa1N/rEyhQE+HpkO/2/5ebbtmG4C/S924GeM7vWrMFwJcFeWyumy4QHuqfPhjllMXzIEW
Zk9T8TJULGq3Sxrt1cmKcjzuyOuUbjIk6XOYVoOMgNuxjgK40aYXaVWRbVsKPf7VfJ0apeUsja8o
6Ed54zDe50YMp4ihy5i1JpanDQgsBYjuWPMzlUCCzmNLzpAcqVnUX4exL12jCZReJnkeLkTW53ko
/J4zAgLWPQBoaL1OFlFkQDXnUNuM0YgAITRGJ1rpc4XSLU1CfatBgfxLsKG9G8aOyWbaeX8rR7H+
Nww1ToRxGGoWaKpUL4HZT2yNMajYlaFkKkdzngpscxPmq14GWLoiS+PfV7CGcvl0ziPO4aO2TTKw
n62franopuVeOab/h70z23Ecy7LsrzTynQHOA9D1IokabJ7N3F8IN3Mzzrzk5SV5yT/q7+gf60VF
ZlWEV2dHZT8XEAjA4W6STBIvz9lnn73agsT9qLyTbq9+jk6TnLRW/UcmS5jjQ8MHx/eNL++mlbZ6
4sbmv0eZAxdckrv2ko5O8a2t/FbuHe5EzRYQbv1Ftrv/ParKatynZSvHDVTMlorXMcbvVpk7y1Yb
ph9zXS1sQEpRXRHGCOc7Iy1YbWYxSd6dYOpDNLmyfC6XkPMmgnla4Eh03WRjdpx8WztziT7OdDBt
24RXSh5jUmZ7r9Kaj1QuaXdBklfnbUzdNstuRuyx94ufimwTBosL/au0eNYoH8mWcv0W2Avnu/eS
hIs3H31jGB5tg1WSOIUKaG4T23UWtpRF2pF3nQBEJ5l2/O6EHb+FDDMhDt1cB/3WHXUkOHTd8LXv
k5CvQZpFcjc0hC1tXDa0is2cjzUATeoRE2NUNDzrcgl+gncP5M4ga9zhbekjvaVJCT+qqbFfu04H
l+44F98Z/cpbo0+XDw0Q98MAzgQEIBxHglpJXLcO3PeL664xkmHbFm1pbOScZTeJm1MC2faQz/sE
Bki0t3NQ8LuFoM0n6O/a3I3SaD0qgakkmswVxjv0GPu9VZYYdn0pUSAgaIQcOpX7arLTBlMASvZ8
8EsCKrdenyYs1FSlRhRJqCtBe1PwkXiGW0XlH3ZUugH8ga409uUohPgWoU/mO64FjItkKNkQHEyf
ad7JA4xr35VE/YpdwjZbcVlnFsHGkS/4grhzmPiXwmjFCy7VhXw35BkoyarkorEIYrKugmRNy9Ej
eZE7IlJIRcW84wQY+xrntRg9c9gTxivSnVz8Pr2bQke7W9o3gIcbBnxReRixObg7TcSPQYXGURow
dyFX94Jpfc8vTu5scTn0aV4TeSGnIhu2ZAK30UNIbBsJ+JNqgjdNoOJTUGpIIHgUZJnuRCv99ISJ
w1heyEju/FuFSw9OdEMk+AUBemwilflAhbHN0QWqS6PyhREPg1DZQY/mXN5nTjZekP04q13qmIZ5
MVJv2xfgC0r1083W6NmNJY2yIkbdM6t4EPUwo/2pYj5MQ5iz6YITLQJ7Z+ZmustGoqgv3JIl/G8p
+52JPuJm6loSHR2i1i8wgNf9lSSdON1ypLjDIyiwdrjUpB67947iXmmu/BJbxjy2U+xnkU7R81JX
rDuQhBJGx4ljgjESZU+ynTDCFSS2prJ+Die75FO1ArNMX4MhJCFHBXlovpGU2Bck8TVDRbZl79E2
8C+98NS73dhtmjoDHWKleNY3JYH1hGBxL7W2vl0Sy0mhVpvoCQxu93nALfNAEtdUPlkdH9zVsNSZ
fxHkvRwPhVCJuZu7PBifLatcljvyMn2rPaWVblk8ITsQoNEGQk42fhJ91kCeydup2XeOUZss4KnM
eAkAKFS3HettdRzIdCCE32+9xLxAMHai/TiAYPiuWhySNXURrYu1DWDFZHDUU/kiJreewXBjgn0K
U8cgsXVkArzrqsTVj/kYtW630SnheZsxFeKtH2AdUClkVrl3kkVS7fne2pT1hB5unFanPDEfX35q
28GgpIqCpLM2FhVGf9OaEC3WRsKruv0o6nG5VAk6+xcaBBKgAyPQ/uE3jQyvhV+r8aGFNO4cFOyC
tXLsu/ElcOxgLQGmuppfZ0uNDSGSwZDIW/K38cUAMygE8Moqk7R9US7UT/KZS8o1Jb0K1d7LbkTB
7ggMdKc6iTEfl5NdGJ7Nfcvq63mXGV1T7XOSk4qrCAgIwtdUBOOdZWohqZ3c4VuwRoPeOlAnQpDi
0hx+ssbrNXHojeOrLmyO6TCY3G7nhiveJq2W6AEnltXEzpz7ApoNi3kx0ZlTcxi6zLKBDinyCDeR
60lzv2ipA0USuA6zGC2xaynr4JAFXySwA6nXvUGJN86L85zoMZ+2DZX9vB8Ibk4farsOnJ2yyeS8
xPrBkq8Jg4jwbMMtSAXtitF+UnyIDYnva0RZkhSN+W5Flesfgy6dAPRIpQJxWDotqvu5Dy25mb1e
1ddlESY5MaEB5YQHpUcffR0M8ppbeVLd6rKOvCc+kNp+lak9pszZkzL8aM0QEmbEPmpO4ms5VJvc
mRxjrybZfiWe7t+sYCHFNzHkEJz82SOi3ExBvRBnO6UPUZT1QCNdDHLbznQgLoE3KcU2b1MyOgbM
FxfYHh21jYBj8EUL+Nbd9Q3mKBhqmra1DXPNidNMib8bfAok4nBJ49oryRrJCkLzNroYyrbbCj2P
75rsy+iuZN8kec85rrOLgq4yvOzHOSxfdck85TIvzLm5yhziW29GXvFyY7j2NF3XovfoPKNKDk1M
PUvuq5uxL3RsTc33vp9a1wdo7QUEuuqCKFbqOhLZX7whM9rvMJ70Z64nz2uOJJszFSa9d062LHpY
dQySgsjtUC4cWNQ/4fw8ZI7ovsBZOaTw54rgvjvfrOoX1G6C+vVgJndu29Cn52uS/9CCI9nzThVf
0K37KC4EKPB91miyVINMDdwI5zK8rNBf1WUkTVr3ChLaRYIKDHtde8OV70mPS6BvwibuvAzoAKZu
+0tNFgsFiAvcEXreyA8oWsAKnB5uQRGww8FVs+IMhF8mRNf3Is32PB77HfZKP6C9FcthWZkI5Ftk
S1zPoVtvw27FJriecq/m32EKo7D7Q88Cr7Wh+agALhhcNNjLAYjFcixhMsjiMJKR3B4IDRuvxGCF
1aZdwQ3clGtY8CRb9vGMimKQb1yUl+CrZL4DXlROcW6TLWBB83h3zvQHUazXtzQ7Sb1WBNBysf/N
u3wFRmC/QEFgETp5UFmFVpd5E3SJopvHD38COaHP9Alj1MtDu8aHYhu0uutAOgHf1MX2XtWZX0Ha
7nDqzlQLtQIuiHiEddGduRf0kysDwzBbYhlXb0K6SVZQRvA7NMM5EzQM3yt/eCtWw46SadlGZ9qG
t4I3UEc6KwZGKx+rM5mjPlM6JkYgL4vhVKx7TayV7SZWN76RAAvdw59W0secl323sZzW/Op0M7ux
tpjnb+czI6QwLEaShizaTz44KCLzbIhxSxRF+j30KgNR4MwcYRu5eLPOJJLAVtw0SVxuvoszq6Qd
jZVntSJMpt9xJuWZbaI8XBnxDPYiQ85tl2Hb941lbUY9WrzFuneZ7jaifQ+cQhDMT3hfHA26/uzt
HIfDKIY3a1qZKjiaDF4wmdiEtdMuPJPeAJcFBJZHcgQR/hl1oJ8/mWeKi1L4KLb2PH5lDeLOdj7T
XiJyaH+C4G4yBhPgYJxEszvjUxWjXJ6JMQiRw+XsgpExIDcRkxkFw5O1YmZ0OTvUFWf6TDWAzdp6
ZyqNTbRvswMtIWCSrNwauSJsGoV+RK9DwU+4M+Gk3IPdWcTZCr9J/k7CiX4H43CiQskZVmAOWadO
u9Fnjk7qrEwdDhZF87uidrRtSbF1E8aFWybuJI4aMDhoSOvaX3ZyMlYQhA5NyRwgDW0O2AmqDzLS
JLcsw0P7yVfwD4Ap/FLjmQdUntlA667YHUVQayB4Jmj6FIX9Z5drntkVdUr4zJk15ILuAV9+ZhDB
mjJCIAZ54cfsyeVfpEjawFvCwnvTZ45RAn+Ai70cJvhGwkIc7rpRZjfjmYGUnHlI+ZmNpM6cpPLM
TPJL8EnUiJCUsnoMrW1h9sur66yspeDMXcrPDCaIfN2wS4kTCFdlKfhMh2TKtrhYif+MPNx8l64k
czvOUwBPM0Y1dMYz90m5KqOaUE6vNiXGk4kF7AmQTYbKghrjudVja1ZzfWOs0b1kBAOY4ssIayrk
VmuBSQJB5ZxpVGPnKyMOEfkbDo6VWKXP9KpAwB06TBHLOTG5zhCuBrKZaXXO5Kv0TMEqzkQsJHXC
pcMzKWsA95JRuQrrJpI1qe9dqiQJv2fG1oCHsgE1JmFvBWcOlzgzuYxk5XMNK6pryBXUrppgV9Yf
wjR9mBjQPEbwvZCgIH3x8Gy7dGcCmIhkZZGvvpLBzDMlrD0Tw+wzPczu3BFoQLn4Zjx6c/5Vjx2s
MfAqTnaqiHYgXJ0uZdSPkpzbYTuudsfd1DvBDYYvOhOf/d5P+JpQzdoVcNaeWWcO7L01anRloCnH
Hh/UEDjPXB5SbSXmt6tSCsvb1CtEjdgbNIwzWU3khhmLM2/NmnIunxXCVpx5bPmKZkvOlLboTGyD
twi9rf+d5GZpuEi6aNaZ6pn2Zp3Jb/JMgQurBFkXpcR4lGdOXGAK88NKcuhxBqpMdlrOVDmyD0lV
tlfYnD5z5zBEmQOdwjAT37ai6YqFfKBLEM2Z2tL4wrBrzzy7uSE5dwOZK3wO25V4F7Zrb7qwDqPS
B4YaWX0n6TJu8oCqfxdAKrz2iAj/aI0A4EqtuuoL0NDy5DHMXDZD08OwpgyvrsgIxl5haXeNefKy
N9Q84mzKQTbHIAm9nBsabzJ60tzf6mFYg+2bmaLI1Fl5SagndBZmlpS7jJovODmXt84jS2KDqw3/
RtbJaTwgpwIu0AR7E28aSUQrY5LZ78sn/53C+Lc1KOqfhzAehh/qs/7x5xDG9Uf+nsEYhr/ZrJKw
JG6GxPuwDffvGYyR/ZsNTRgbB/8PscPwV//IYAx+wxpICrKFbW/12DOf/XsGo+X8FjAiZ1btrfmu
uJ3+lQhG7+wU/cPA70yxtlna4LVhyyI/9c+T4HICeejQnR3cTudx01rdBsphuasbdWfmYR0rCzQW
kIivsLCaJzOQdAejcQ9x+YgDQe7srO33LoiDDaS7+ZSAhD3ZZcDqedgHMZrbYWo6B9NyOtVbYTnv
dD9weFw0hGGevosCnklKl740FLFh7iIFGoG3JV7rntvpG+P4YkP19MNqJ3OTlmP6FehwjLsZ9poN
HMBj2BSnhU+yv+NDKG2RZ9rqkXhTPHRE8mQbhhY6lmHP8DAbbA54RyXLxqoydnr7IaXZMZ9SqwDr
ltOdQRQJX1XUmWpXpW6TH6CW5Bv8zOXHrNqVOwK+hL/2r+1Rz/eIaFDInL6ojgn7vJy1iMhbRihc
53l+E7TWDWq0ug6nfs0Eby/GLsgP6IKs7MOP8o2OsG5navvLwTPQE5qsE4eMudH3bk1rkqYyr6kS
b9rCegaXU8DpKf0DhNKUCHkD+bSNohuKdvSXuXVX54L9jfq73zHhgWFTszhFKq9xnMqOAiOd3tI6
v3Z7uezd2vWe53p+Zh3CPqKCE+qdDfWJDsL+AcWrSncdbs5dDhT0OxA1ATpsYYg5lWN/4enqmzn5
80+PBcCr3K38E2DD+U10Rv9ui+6HCWeAW17rZmgATueRmS71eCiXmWKMaK91FFhPwbZANj9NnhHd
RuTFbjpPdBcBCh8VSdM9KQAJ29bvyRUidbpv7eptcRPSW0qLzXvEhMuwn/yfKevwCG1++TOXAzqq
6sbBvocgwlRIQSFRnH+22kyKuISrZFJGEXteVl4sUKO97agJxd9qWbHZ6ZnJFlhP1xxHYSTtaxJW
ZXEcZrt5yNIKY5yt1UTGcbAAAw3U1ZKyUc1o8oFpOpFS45htm4aEZwmOdGvK8NWfqpso1PS1zryt
2+rVVpPY1XP70idRz0bx/Gh0rvtYVg4dj8ggBwFXREBi1IBGC3Nhnl9bopG6t5FAiGuvc8KjkqOK
vWboX6FRrVi8PPgIaQXbXYl2+Oj3ZXIBLhgmTurPr2Yy9Xs91eoRE0tzVdde8oSzNToURtD0W6m9
8NKW62y9CMc9vgP7oRTEous+r9+cmUu2GoR5FZhL4cQ5e7nilqAXg+9D7eR78LXGq6h9fTc07Mxv
ZpZmuPbXILAVjUXPZ5ji2Hr9vZT6y0xGk2aFGVOgooApxlDtcHmD+cqd4QJ5LycwrL6tkuStNPXO
GAPzaEy3HexEMNNuefIxOR07WX8OmuAcFmAQ3Ihrrgm52dSEoxJHZcBVwPW9dRtXP1nVvGmSYtsH
0o6bOt0PRWo8JHl6Yxf9z8R01CdVZAvCMLIyyMVumRjjpWtlmfFc9pAA8iuZGlWFQOaWuYccRzhb
Mce4Pzxkct9DDAALOdG3sVZxiQPB+QCnXP5kWO+/eaLx75Ke+U2H0KakulsWw9uSCBYys/Dp1cKl
OnadiwyxSIZaOE6D+yL3PpSaeyDEkc/YvT0w1o3iyiVLGfTb+NJniXPTGIwn+9nfwkxpd5jnpusB
WWhTNQXiGJCVb0WkklsHceo6yYH3DENTdbHNGGefScO/qYdedXFvOHtPLFd6yq9UElyGgxQbrZt3
e3ZOaH8Iij02UFRdFrF1fkoS+UizZe36yLz3Fn1J2EWwm1pwCo7XAf4stN4bZVcSZPWtg72aO964
SdtKXTIlDOGzJTnws3a8jQrmVkbtFC/o58OmRa+gsk66DPRFseZRogruzdIqSXrVwRo4wR6AZZF1
HyeEoixy+ag89x4SrV+iWk/jqa1bgN555nyNAYFvFbAEA8DF/XpmMvn2rxfS14/eYl3yeTEjIqf0
lDe53nhdN8CYy8STX3b7IPet27AykHq0qX/aXskOft/7d1E6Wxda5Y+9G83Ytmbx5PiMwkCBUDHi
ciSQLpji1pbpsR6BzvH9bbdWzqbDplHmYyUN8TCSCbnJdfdmGmF1qboiiIM0/ck5tYccZiCkccWB
V4buPES1vS2zbnlUVvTCQCjYN022pzood8tYvaZtjnLDpGjn+KCotTnLu9TWfB+Z020Bf26kTPCv
pPN3tdT5jl4CUTSpzL2/TIc6qBpowuqQ0BfHGTr4rbJqpu3ls1uN6aFjJrXBwqL3oVuG+5575RNW
jufE7SQfM0v2cNIex2l5W8apfBx7AkkSFzZSNXo1ETR9hmo3wBU0k4bZkj9vPaphBxnIyhtxk2rG
0JFdI+vY4WVUMOBxcz2fFNPky4xY+2M10PAmLvcxMyEtVZAquWmioIjzGesM23xbXiLzhc64pzGS
HCn4UZwiuS0T66YMKD/E0I/70i0ShnqjvLR94HY1Gjnh65xUqkyeBr3si8F9WxYUeDg0XfcAnLnP
uQGhIBYMXsfMpbNzMpaZNvYM8BfoeGIGL0aFK8hwwtHe2WUWqh89funbORK3jWXvbUqMsmpeOLph
pfh2vlWjsmKdG02sZFbs3cQ+Utu7rxaZw4epz446iq4R0BmpF7Sy43ztCBfjCKxHrE/XouS0yedd
I9NdgWacGUi2spEbgaVuCxd+j2K9SfNXbqs/xjGFAo7qEEWljwok79gHZ8yEOp8qP55NhQMAT06T
ZJd+hC8IxocWiGaj/CDzJLtOx0g/GlN2Ryn6kI/QITMyHo5GKTA/9KVLEcXdzt9VGv8B33lOrjAp
PzqAnY/wxvZBtdZp7EBtbKCnzx5RkzsPWNEuFUP0ONk17+UUfZL90FwPFk7pUbsfGlfCHgSDvEdu
ZmIfJqq9bZH6VzuvGjYD4w8720UzqOwYmcVy43YgHURthMjy5Zo1Q3vYqZD2/wYjg+Ohh/d1gqnS
00VwMkB2Tvixktk4uXNWjK9lNOXRxzz3s538bhf8lxqiJ1Hz3/9cf+ZDtLPM00yd89L/40//teT6
w6e4+YFS9utD/emRiV7/+6vb/VA//vSHGJVKzffDp5wfcEpVv7+K9FOs//K/+pf/4/P8KE9wh//t
bx+krKr10dJcNH8MoD+jTv55v3STf/yQYLjZqvv94U4//+1v55/5R8Nk0984gcd+bGS6OBDppf4e
Wh8Gv7FugU+cfSaPINM1gOMfDZP3G+5x9unJoSW1/ryU8Y+GyfyNcHlv5R/8/zRMf/ZHemxusSXp
MwLl+WmbfvFlBtVKkKi6fi/hMzKx8bzHwF0U47am/It8rV8soOtTYb5nNMiaDi2i+YsZWvgOaPo8
kvspEKeuVveM6w+ci0+uTC5V8FcLVf/56XjLiUYmLYCgkfDXRbGyNQlazz25h4D45CZh7Kwuvtwq
INDN1fVSVH+1w/uLo5ZfkGdc8/V8Vp7YhPul9cTE4Ml54Bkzl+nf1HexxvKVQJT6C+vuOWDjD03u
+ZlswmKJQeQuT9LJn5tcrxWyaIC977s0Id+S8izOLUVTOkIWvBAWYooX9OrJm4uWO+x4yubpkUf6
zrrtWz37h0ZwN4BHFi2b2Ze3ppu0sW8np4aK5wH5uPur6LdffLh89gSrsdbPxxFgA/51lbogjsuq
wBkTeqKufdFdzXV/F7C4fVVTCY2ZOe5GVlCxgzK4XKZ+iv+gYtz9/t78kZ3wn7Lnzi+AsFUutjWW
2LT//JbplFZZVGG5p/kkCabhTL0U3LP2kVak+RiQRKP0FFnGNhxIyKiDKzvBD5B6P0wTUGyqIbOZ
y4ctrOkvPk0OgD9alNe3hgASbPOAnACbeL9cgnmYFZkX1PU+sUtviKm4WZpMHa8/qaExt+BumFI5
rUw2k+1N7q5uXefu//3u+OcA7T9+oziIiHPnTEFRZ3Xl10zaYgmEm+eMnWrifb9gwHnfGfN6GZPO
wDwZ2ANho8mlvGvyqv5mJPKJAdDCVARKM/7paYxHfGXbha3lB36svTC9xdy77DHtnWB8GpKBPnQE
3hlyhezYa3sSizgxfy3fdLK3Ryd8cvskMzDOTi737toep0NlFIEdFxCf21jQCA5XdOLcJBOXuZnf
qmB8QIy13kNQjDcNuMsKrrQRfZNdrnAj9f2rIRLzfV5IhqY+kEuwa6C60g7MHdPChoERckMy7/u2
iA7jIFd3gt+vWoPZXHp13dwE0wxYMBP9+Jkvq+Q4QagGv9rL8geJLhB3oReeOIZKJ4YSvRwaVc37
sumMg5mz//GKWGMVhzkxZ//C88fooPHgnQI84mzJQlK6CftaxGNptJ81T/YEtRU8dMM87irrrB6A
tKm+7FkXHUH2YXJT4X14ndNeXrUlQUPsLK+mr2ruuJ6xF4ziQHNbsc8ZqC9Ioqu1S0SvTZQk8Lq1
Ub81gZ/cNEs0XVsB+/GjxVYhVmlSLxjfjLsGdKe3VSVDp61EUL/IMsVMfHTFfGyqhEqwx9NtbLx6
8PS2ijDJbToGXoeM8owp6cSKXEyW4Li12V+7ghKIQ53Nxf69zTPjNh28dj5lbdPOcZEGfJioaqYb
S+0vyxZHTab2vJerpOCahbqoO1OeojRv+SW9sKRCozXp5lMnPas8tdxOdkmuMm9LwRTsM88r8dy3
tFw9okN4a+d43Y+svJrJbnQYvSyDL5Yt0gpGA9dRz27qYQtLnF7/sN2O8s4q2rG7KKUV+fG4qDnF
850apJ0UhcsYtyzuk9JtiaGea+MpZdsKhG2nCKju4PrFQzka+bu3hIqhhF8BPa+D1hb7RAbevWYQ
mZ3CdJhuBDaaLxnM7mcIMzfl1TJzLJMgPy5m2Vyvovc1b1zxJcexjb05vEtm5AGnSp/JMrouszr4
uUTNY0tuzXOAgx7rVDQcgUuXeMhlix0qlO5t0uqanE2yZckaoucDML0TQ+Lfz9GYnaxltmOvZHJG
iIZzXDAObHG7FZdZYMOsHkA7hs4IX9Yl7I71WnqqJRLPfZeKHxg5Xg2dYiEHtHusWj/f1nMS7Chz
3032G/Y2vs9d5WMpAMJOboZUxn2KP1CDZ8VtrbOc9xpPlRj1Rei0wSUWFutoZNmwq3IpT4Xwmb96
+JSFY90II3ViiAe3szVcWczcL+oo2qdFrU8Maax4ydRCLmf4aAQA0u0ebXQ0qL2byrg1yWLYALXP
Yt0r6zQNhNooEbbXlc6bvYOOWZI0M7wxIrbwJ9p3BBp/FZZpn6wcNryXGN4TYc/tqVii/FIX5XuX
LtO12TjLly6s/Lnm3HyDlZmdZN7Xu1E192lW+aiCNSd5LaOalpmeBrphvmsDJS+cuvAPUzHIQ4/b
iQvX5RJrxmFBhp5lu8O6AWUe29Gry6bh3k/zW1tnLQusIoo2np+F+cYsa6o2W4mdbK2HCbMRM+dw
ip5ouaCkTQSWlKRLbbw0rfhW1fKGbj17KAFUB27+zS1tl9JINJcM9XGxm8XivXaIEzcJBpXL3K/H
mMiL7mLErrETuV1vjEkEJ2eertop1XvWZfKbps7vp9zSkHAXKsi4ZbTJFd1ON2M1D9jwQ2fVF/qD
aU/hRhW6fR2kg93YTpfi4LdkU8m0OtWKZQQvUsE+bfufhYuvP7Rld2sxem12rjCNA53Y8IVdMo82
oNOQxJZZVsdgoqzYtGiuW+G+6CZLYzPUy5Wr/ei+qaP5wvJVt2vwB1wEReC8ZBwWhzQV9sFgqntl
KUzrQdd8EK/r305WWB+EWBa6reUBL2R6DDF1y0H49H0OQ8YtWyb5VddQqaSB436vl3Z+wxDUXFSN
jt59qfT3qgqXGEwVI7YcK/6VUk3NzTPnvhK21Xxoa8e7A6kesT6Tqyemg8seoOWEQlOpbYfdIB5R
1+LUTefTlEXeNrdNodHNxHhMWbbfK92L2CqYniVO9k1mqXNg2LmgN8i5v+GWTOuZR2LjlbK7MsFM
Y1a0wYDqhMfPsuWQ53XJRKJ7X/HUo1h+lG3grbJitW35FQSd6nvP8RSHdfMQ9c5yINTkzhnsbZVl
8kc9TMUh7WxzW7SiP7Uyja0xl3dLRuZhNj02LLtcdq39kTqh3I320pFrWHg7Myn1PrVgLRszutDY
BhuvqMo1X+F9Js/9ViY6OiUmEmo0XriIwLk1J4eGSX3M2h1SoD+xoNPU32tMvnco8pihW2V82kHx
kDYetg8saG2YVXFrcW8zpj7/9LvWOuHqy+DSZdH9ICuNLhPqYVsNEbmKQuHhj0Qp2QTioMKaNuwL
tkL8JLLeEX+HH5md9Rg1vF7fAJiL9pnmu86EVbpvVBv+zcLVlTFq5pI56qGonnODCSmT7pGk4hK+
e9g7T2MVDt02jIY7FnSGNs5KV+4qweKbTHNmK7zox0rk4/dIGjmKiyyZXiMN5peLwOM7zVn0DT6r
726sxK3wjhq2+cKVkJ8YM7BhgbrXfZZeyFcoyjz1tsxWdm8Zkz7kuACCnagbDsV2KK1ky9c3aVbf
CvRma1Eq3M0w5aklcKsvu7w1Mf7bGXGbOzrUUmJHTbuaJS5p33qZJ+4McMEIgLUUL4lv4KVuPW13
x0VHhLHhMM2fRF7g7bUwMwqmHH7x4tSN22+yUPZfJEbpdjMZrI5s2CLKMaZ4fftUdQu1Xiar76Jr
8PwRHneZt4Z1VTude5Pj23Iv2OEJkgtRF7o/+LX0rsMwL36Sy1SlcYr15tT7ikBYmYXHNnXVQzTX
bHjk3J9fC84A3EKqedSDiJ3a1Zdt5rpy45sKM2VvJt/mUruHuk6mS6Zf03Fq0/Y6Z2L0jhq2wr69
Hjbw3E7hV1WTFMm3fLmfgjQ5NqmD/aLtO+dga9/aoLYJaz8mLIxsZFkB3q6aJUcmr5Y0DudyvivA
344PmJ7nDEOYiRGCG/kuDZTDw/YF5oAhiFrGAXUaL1Q5LW5kDhmhipL1gbDQB7NtNAakOro2O4Jo
o12ilIkfh4hJGCUkl9TPFVSQj4DW6hNVaX60mHNFO1W18hRaXeTtPFbX2p2Npfk9R2DFus4588iW
ZpXdjXI9DNbNfLayNC5qMYuIzxIXwENH2nV6mNF2b1SnkShZKa6Q56YmtiGtvxF4E731PHYWWyxU
7nxVjfcWPcJFLjL1QO6hcWALX10FU9e/9qGkWAp61piwoYz6pZ1XcJTsiPDcGOmiCQmHpizwkYvU
pe5cWKmo8aL6LxVZq2xhLt61TVgHhluF5wfi+Fxu+GiLfT0XOFhHkWEACzJPtp+c8FItmEKtOjyw
oRWGT2ZfZdWLgll0mseMiiDSkQFAXXvqpSzq9K4OQka2ga/Lh86WDG3dmQHc1DnjtjZFwxshZ17o
OO6WQiVsruR2dhhtg3ugbBneOVXkAd/u+S1pxbvHxZr6b4VStd7hGgm+WBWYjuU8HDtzpgvRZv+s
a244WMeXV/Z68qM9VfWw9Su1HOywyXZjGomTP/VJ3GptHzMD9BPFQ3aNpWrknsAgKm1ktydAG5Ne
EnQ/7aRGb0zGtOGSGUxg4sFwf+4h/1sg/CuB0Gfr/58LhNf/+3/p/EP8SR5cf+If8qD/GyHWjg+a
icUiooX/Qx4k7+U3hEMysXyijjy2pv9dHnQQFUm7WfMhvdU7sRJk/yEPur958ECA2JrMVUjb/peQ
lr/kCQBatZnQrSAsC00Ay8efVRNMQIw2GOFfZwQsB7tOMDC4Ld2utD8Mmdg+tx0ncFHvbM/YJzgL
lpc/vFn/N91mVQX/IEygb7kUUmhG4GXX9Cx+0z+GT+QT2QwlGwVXou/wGNgju+KP7v9h7syS40ay
Nb0ilDkmh+M1IhAjSVGkKFJ6gVET5tkx7uaupTfWH6Rsa5HKpux2v/RLZlVlpYAAHO7n/OcfoCD2
oAc+QAMpxJZ7i8gQpjoV1SSdc17Yuiq2kdlSqDP3KCiT/gLa/ITYXtyXWp3l0M17gFl/3hcbjqsZ
M5lXFmQsKrtKJpz0iRoHyCVZRMxzurTypptsp9tnxYRaW9kFc54c3Wp628xZNm7puwzv7FYIHf6G
d70CI4E8wXIsC4sLlwgzFsvL55bZuWPVtltfJVRO/Q4KmT1f7NpQtxzYRf1jyupFX8wMnGk/WC1z
t8nxSvVlzuK+3UW+2975GW6bl8jSxbLP3cFPbkcmaO5fsKef/ni/PUkaKaYdikULO0jy11dv2Kxm
00EEb14WMeXTCZFFHZ4aiuhpEzVYOQQx1InvTET691nWZvMu5dhwj0QbIfB+e7Wtl3pxK0DuIGCw
m/CjW//Dy4fGpDWccmmOFyv0Bmpls+jya/jgOdhbH1XuUyIbTY/x9lVfAYB4VgC+rS79QICSfOsV
O/3NX6VcKkOW6awvlTBd5OFL26xNXsY8sMAtu/mwuC0CIaNknHiorIL/HVWBGu7evo11Rbz88bwH
fHiIcLFI+H7tsWnjzB7HTV3AnaiybN72deWg92/8Mv5bNPWrxckv9l1IZLzt1Q/Pfb04qQVLhvBj
cxEIWIwzR6nsTw5l3bJpamJu/3uTBxPgeP0GFEFubCdsjS8fcBNGUkWONZ0zhGRY8vx6hGYs7QsS
RqN4aMvCWU4z+XvO8e2H+moKAcUbwxCMBvmRWPPxt5eXNiQiCH/umrM0TKo2hb8E09Xaku8qZG/T
AaQ1bIMm6o32L6vq9TPmypKQcUaxPp8/o/9XVxYrSGiX9Rk7a5PJsi740n9tR7EcWUlv/1D4P+vU
4fcFtMYLmqbPP5EOFuTmKyC7S+opRKg4HLC4hlGO+H7+oe1lHo52hNgo4Luuym3qY73Q+lRqaT44
lyL3QjcI6wbSJ9DIZshgDc/1nO+AMSTuBpW6hG1iBSOWeFuaU4naVQ/n3Cnsx8Yn+64RhrwbfRCo
qS3NwO71DSL7+H4IPTQwoAVh4xvIHCaMEs6C3oWGcYAAs+2oMX9AKWm/1OtYHQ+K/BTbi3vDcvhS
9LVxcEWmr82pVtvaFe3Wt0KG+AuE4I21zvhbAJaDWnz1wYBz9C6p4HQVUQVOWMNsEHFd4PNbNTto
wku8Scs846H81H4lDzYI5B1AW7ZK+LJ91bvpWZZVdMCL42FEFPCe2fCEILuigwYeOKC5kceoq+Jn
Mih/eBoK9GZ0sga/pAwazWgsu0KSTeH7qDsbt12hZhfXmDJ26huteBKmkZpwUWrzqG3g5NEV9Ueo
EkVgUdsiPqnL9pm20zqEswsxww2rD1HTqWBZ+Q4czwDtIxp8Orx2DhA+zteOm912K8MHvBLxu9Tm
e+rT7G6oxPBjSAGIYd375dn3IMOjaRzL9xhQOxuPO6E9jGbRbd1Sipj+V9mf3dCMKsQrfgPQP7vn
aSXhuDG+Je4s/QMyG7T1pX2uYjkFbE4g6FUTbkGogXR/kn8kJsHGxYq65SpNi/4DggZoQwPA9Y7t
IX2X6VneA6Pb74yVd4TQfdlUKxepwdn00kgHqU6iUNDMxLmg/CuUeQCMieHeFJpGNRMo6n2EyV/R
FF0ss8s7ifxORKm/94wmdQv6p5/sqslBxHSuwvmra5JzNMnO3OTp3J2AZ6bL4Dve0zAaUHXitkgp
4Q3sKJBm6GMl2o9WJPJv9uyapxo+4AFGPh2NzIebxjMwjhnTvfCyZNuL5houqI54qW75MDsLJG6f
N4TW3NvnVmJtC7dm5NVjGWJZ3bBtx3m5dkL0LBwBAHwWjcGmduN7rzWvUqSS29mrvsmm4sCro5NZ
z8W96caIHzH9ylSq9946uJjNSeC9rA4QY+ytjvr6ao56sXWS/h0o1XiwqmUK7JVqOEXTgNopy7am
Ec6sOkeN+8E0ui2u/svNqD3/YFlpfbSKurot7bm7l0tY0PAn0W0SRvNVGtkYZzRTfzFqdOow35gU
bpex7ZuNxout3dbWyg9hhhaiLptzZg9hHE/fbeIJGAz0GL4AUebXJqZD2UXFY54/xSj+jU/JMBch
f4hCm7SZYeLE1zXKofSbGabmj4Y3Z31ciDq4K+fSlTuIv1rfKAww5KPvtQnTn5rjHIRhSdLkPEhh
ZT9UNQz91rDmTt5L6oxvrcrXERJo73I7OCqaCEsAb9jZUWfm+1+FWWlIyGzQB/XgnKbY4a66GXbi
NAocYrbGxFAMlcfQogszhj6mxoyp6lYoJd/7aWXFp7HLceGu8OxwTiiS4nZjoK26RjDveFBCgQCu
CH1bAEGmMsnO7swjKLdVNlXt1WTmznDjsRM7TtBUKqdsNlv2lY89iVzY6oSMLzel6BEX2Th/dIHD
Piq3lYek98qtcze7bvyqQVMsGk5Ymt8l/A4ERflU1JnzbLUUjud67paH0meJRVvGsJTHUkacSh7S
D8Q5jcmz6RR7BwBhrs8LOL8NFSyUgh23Xuyhqwpmdwvpf3vbXMd/hF1E2bmPZb3c6nJS8kMhVZUH
pu2Pfr9ldQ4u+l1VKwZ9xB4qPmlnKb+XWHaQDkKSQXVB0oymQvjMzlOgSJWMcr8I3lAcoNjz2xZh
tSyvpR4te18C8tzZNEMpMLBArya3Rt40aXFt5l2eRReG5/Tf22ZEj78FVOboVbM9Cl5uz4xoT2an
X+L+W0Gb28QDDnVBqQR280OTZbXcLPHSWSVhDcL75hepikltN2ccI9A+6dkIvLQbvIMbMc6pEpyE
0x36raw/uNIGYTfsWFVXbm5m0dmfsI/46E9qbL9j1c9rwfSmHjoY4XHKaTnyl+lA+5kSxQIMmqRX
VgnW+hlWEUrFTVMJ5uUcT2HlfHcKoWtMIJbQ1fYupSuCD2Xabf0eGaRYTmySzuoqxIYJykHZfqzi
Okoeam118mbo5oUnFZuNHX4q27lkywr7IglBVEwxw76STY5fwkhT5ZCBOMdN+gO7IAHOGueAJgaI
j9NUeldBbaIonUuAVgxr/PiReAIzMEhERyLmN8Nh6rIGIlkedltkXs6Nhiz12S278MGcB/9clzF0
9sSsdyo35UfK8kcSX5ITPw+VckkPtPHtUW4q4EfphGO+b3qSfTZ1Uelb9H/PzcBQJW+d5BCqVF0b
ukDn76yuRFbdncDKjHuScMvDYtWcLfgVr5qjiktO4j0+EenO73zvHSp8nA4TX+7MPnZRtkCnbck2
dzeh72E/xSB3nxmuf54tow9qP2L2IBmwblU1rVxJofM7cimI9mAsTponrei0a1AXnaH7o7bs8TW7
9twoz07+4oiTtQx41RWZebTNAaF3MYbIzseP5lxA0pd+1G39UjYbAYn+MkztfHZSt7lYiIdwLnPy
ywBRcetqnnVcVyiRyrJ2v1jQYA8QFBlAT/2y6Yq+POlSQfnDKmij7Go+tUvSBWWXfsf+pL1rIhe9
ArrpXbXABjenKr6rUv64DpfvBwSiptqWjiKpTJSlvZnjGlvLsfWpEmwXSYBYzK3fanPYuhBhH5YR
h6kg0dVqE8Bwc97aBKqJoNWj+cMPDXWVzo790QpphsFgqxwwGi9nzNLTBIZ0p7FFcduW8UQcuh8z
05rdvUdukPrkIChMbwZsXbuNYvOl63QR0m0R6ce70lUEQdelQqw7W32bbBbKA+zQ8r6+x28nO0dR
Yn2xoyq8MMu2TjhkIVslkWgAdART3yjXmo+ZjjBWbSufsTM2Jz1sEz0+VrqtbrXbUlDx69Wdbipz
NYvzsg8lkVZkREeD9ZjAHntIvHQ64z1Q3WnMKE7x2tjvnHnqTgJcFq5ri6XPkg1TtnoROHsh6xqy
5DBqyBgQw7/pfoaGayaN2jKT0GLTG3ARNwA8JJy0xtSUGzyhmLsgfT/yB2OiBDkd9/dOOz2qO0+b
+77tI6axtr+pbZtza0hnHyVL0ibYO/R1fzUzzv08qCS7N/MpDDd+0y+Pto1kvxR1nu5hSfj2jdKG
6DamKJpxm7dVeu1mfPZnpebuQdPwv2dDz2P+D3n6rp3C/Kj7EeXghCBy343DmKCZaWysXPIBIfws
mOL4xTxdR7aMumPqx+PI850NzAmmjLlHOKf5xZojIzDjZXouBg8Ze5uY90Pf+dtVQrSNM5d4KOQE
B3z9K9y2iuRDVubPZpURpZG07rCtaLEeebSNu5uXGj/BCuPcnVh8uTeseD5EcVdeGvqmgy179Ce2
Z+Nw0ebxcONTH942iRgfJDK7ku04HB8mu9RnlTag/H1WXNcYVxOprL+OjQ6vZd7AaGAeuxfT7B6d
KpTFxh699jAn0RkP6RSMKXOsrU+kyNUiUpZYZ3X0VEIbx5qByTuI8cYzIxfcdnKcWL7ysVrFTtiy
/ITau352HTJdnF59s0oKTH5OjxeesdgOOoRopLlK/PQIUQg1Z6sMlH5J9L1RqTxDrY13LeYBh7TL
lwPCRyjVbdldWzrHYt+tsdfJRoWRl5vtDHcw79HTWjvcS+IjPXkdlLP73Z0Mor274hJ5yJiaMfTf
i9ASHzQ9wFlQxW6t1h9vGBY720VVJI3IRQfJkHpPbhcy+UxJPVcGE96K8TYuOLV3csVQH8g0dgOz
SMQuV7rZGk5ztabgUP10zbaZRtw7KgIvVSbzc4V3QzDD5vjkjKnYo0ESp7x0xFYn+LMMqjuGaCKo
xobat/e2S0W1cEN7lRThDvbGV2T3KMpJXwzgyRQUOhrmDKx6nNt62lEDf8XCj3RzmEx7/DqPzgNT
8+yMOCM648UVEdO83GED4f2gx6ruB/rIm5TOAy8BiV9EgD5lvMPgqIH/3vX1O6sTpXeNvQaDTcOK
1CUuJuJzNh6W7uRgu9q1N0Y1y9ukdI0PCPh8dVBIndMjAtR0zQLX4WdqH6Z9GO0hbJPFHeMU62lu
m+5QJbXUGxVlNGXYxnxUU47jh5u3u6wM3TuRuTgdZH5+SirrUz8O9d0YT9RRTTjclnUznucFm0m/
9cxLKGe9DakT7kOhhi2q+nKXTCYlnWurx0a2atvZEDaS1PqYatM6ktgBCCjyWDLBz6972KV75jfe
pcFjcYfCvPjKVobnSWxMj1VfDwy1Ry8/4QA272ZNFbQtpTSCXA3TzcQ8G+NOH2b34PhXU4MzThpm
X2iN0/cZbQg+XY31vnSgO9icUMeptOQ+EhFFGeskBoBoslNRTWkwW3lyn/r1cEPIraiPg5itLSTe
4rPTGDUeE01z46Ce2Zp10Rxz+PzPAKds4kte7lnRuAEqy1j2QNYLsUrEeP9oR0cj9vOYXDtOFOCW
6gSd3yZyAwfC3rDleHDBanbGwKnKgcUYF1tMOR9j3Wa3Vpa3d1LaGW4dA62iMZN/iG7o2ifX94Qd
SXes6+Fb4mQImoemk9WhKxN7U3sZViAezCbhJjSoJec26w8hPnS+6BmdSIvEfk7MTSrMW7OrqnO4
nrWisboLEi51PQ2WcwPWZ7/vBitFqFt41hFnrksBCwGXE0wbtnQ1KOGgyuCukzCRhs9U6vs4VeW7
3jaTZz/XfIDJgm0jgAaVfUi7Ok51tAOoC+8docVNJQfL2k7UhFelY+k93nQIr0yzlOca8ULQQWg7
RI5xGkRtYoJjiJVKQmovlJ/FQS0h9PcerHztJiG5TStPrnKWzULE7ucuE9bzAhbTIVFhH6Pe54FB
TNu3lKyrOuN77viPdZQZW+SQ/p2zmHVgjh7enWGRH82xMbeo3LrD2LTpKXLaZhtFhPFt2s6crwyY
/SZ1tOs+CsRk76fBG4BEXJdb8C60tO6D0c7TM8zDcg8CXGCCYbcLXZRXfyqicb5VzYzmiChZl6CX
blmY3UqrXwUf+ed8yZknwtW0N1RH/rA3y4wfVqKp/8r4ePrOYTlgsGBGV90Akc2ufKE2GNY79z0D
/2FDEld1lRtQaTae1Q/1lnTjcYdjY5ZcgIzC6CqUKlzNVmrzixhRYh9tNrt+R9vlPkL0Hh/yzG7H
2KR58Y2V17KSbq56FnavHxmIY/OJQsgZLLtBNmIqDQVmNyVdPE2UhtN4DVfBxKnMwhKtdh5bTtpr
0WbFd7ASSo46wjzvNtNmM1XhzlJVVjEat7m38/Czh2lxtJE3ZYaL7j4edO4cgPe0hJM0+RwNHmXS
pbES/qlV1zX0uky1DQSikP9lRntWGtSN7tLwhaEHHnKcMoR/s/RessDrG5zhQ+Rr5zrXRimv67EV
8nNf2lZ2vYzjHAYhBARv5yUQCQ5lTton5CSCeIYPc5MDIsZJk/lXfsMLv5thETGZKkXBjD/hxugR
ktqOnUP9s31m4w4nXO78TOtNGLpN+NBmsrP3JoOAbq/GSBXfE7/Ty523iBxQD2dLWsxMws44LD3U
B4yY4FZdMDEavFvb0DjFFHacAOhXsxXzN8dsZlooWHoNm+FUCC86EQDep0dy6r0bTLDo4xfcZpLP
S1XYQJo4PvG2Z7vzkNxbnafOOjWs6Z1lY0F0nWELu9J9MDVgb81jAwLC3FXAE3UTwRFSfmgXt+Ni
1GJfeTCrboeMWvrU9HhZXJQRAX0Lf/QcZKkJv4WGM5oe3QiGO3keA7SVgKkEaXsKZZE+UJoCFkTZ
JMzTnCgaBqZC2sfVyp2LswBe6HcOhjDZNaZRVfrDSNqaJmigQj/V5BKa+6UX0kg3YMx6/gFpsIVZ
5EUL1mDILnAqgnwBZ+XGNON1ZFZVPHibxKpuH/oDrA1s5iz6Ui0XJnsSOVdylceiwbbPtLk2pg6R
fGIzTq1baqEUi43WbN5DPjefsxiaR0MExZi39PB2O+ECQmvMl0MwDy511DJCzgH85WEFdlscxjfY
58kfTWeYw4cx821eXT4owd8g9K+LxZ0dV260a1YUT4UHzxdfOxxX4pAS80Nnhui5w2lW9cZbxvRs
dbHn7KF3sEmZkCHs9320VNW+CQmd2VMmk1PrTBZsKiOSS3mLxzO/M+6qDGBxsdIYrlsSmU9rnPU8
bbpodGEk0CcuW8nSOHIEjv7VQqlrBOvgy7kuMcHHRbJxFjTMTmdAok4QesdhIWkGZ+XvM2z39L4R
C78asMO/mG0/qQ2qvRU5yyJeJpISlAGhpiLYJ7YcC4ZjaRni7WFm8XZsamorNr6pOaNB499yvMFT
1HzM3M6Qkhd1dsO+jE9UPMOwBL+mos7P19ra5B7eW9DBCkhpnmxOYeuKZjtnxrBcGV0uh01V1Hhs
z32hrMBHHljejF3T5bt06o0Li8vwb/rWqU4LV2zvnNTM6me/Mw1jN5OHfQDITuszraY1XxiM9d4e
Q2VZHnOrL8RdnFVzicZxxE7PN8SQ3jQLeZTACmRTXU9O6e/crqix1KfYp4YtEThc0Rg1yUYJJOBB
DX6cnsm/RAqPfU77OBCkjnModnmga6at/W02LVX3Fe45sa2mM0C4693hNip4RccZ/57uG7FSTkZR
WvG6exwL5x2KM+vRywu+t6quaaYsfDi+ETq2PIMRZfaRoHYsvyRZhtXOSqrQJlHdsMJg/cLYohVN
/TEv16Wh03z+8uvj1C1eJtx46zdHoRcvhkFtdeNyxH2FtJ5YWgCDRV8t3dlKC3JycwpFuSeBu84Y
CtWlFWRpl15M2Cw9VB7Yl7tYRNN8ljNC1Xe2QAlwSfGIFRtK0V6DpcZVSl9JprbC4aUcyZhPZeUl
QcrC9fZIt2HbRZWRXqBsNdEJnU/9w+vEGP+wKwwZQJ6tUGJgjB9reWgMy/bODEWK4slpcZDeJVbD
FC9riwzglHExo7ntgvfscmtZA6+g9pwc/9xl9d6xWivadfmgITkVUYYhrosD3nymY2c8vLHYcaEf
g+1kZ44BmV3jKplW8w4i8NTuGf+CrBsuyoE9ooX5YzOXM4lKGUNxBhEt+6eP96S8mXCW41e2YxMR
TOfJ4ozTjGj2xBAb2KPpusIxN4EV1Rx8g+BLE6CcSpt9GgLcu9wBE3vnT0lc7VXqsyIsEsntw5QP
zLNiF++WDivyzOA31IWRFfh4Vnl+7gplIJ4WKj0ulp+4RzToOj3RbvgPjlM58YYvuEY1if6R7xXD
g3hXLF3zRQwJbbfuEtPdm0BiT22jwnHnZEgHtr/OiF+j0qmI8zSAX2jeu9gbRtc8JLd6XzlzCGTB
MFVDIIu1vPm1Y3qNlZkPQyuqdD+ZAhLeTGdhL1i+IoQ9EF/Ji/uZ/3V0Ysdcd2BRxkc8PZb0ZPEq
TzV62XQ797buvskWz/gd5m/raF7mrTzM1GEPUDmVsxNl3n2qTU+ghYHBVvZb3JZGS+Ml1ksqZV4y
qvA5alLjWCK96PaQW6mJDRPj+9vRYXwB8qknlCNIuP13BshniHN21KvPOfrB/NqZMvkVmKGZr9Ce
OM4u5VgcPlARuShhqHyX2xApzfDBi3qkqZQaw8lJDYmCuYzEcteSvzJ8kFCLemAQVhLqd6ONna9p
KWdh7hMc/fQFDujcfOc8wad5xyPDeGEDfr0YNx30gRreei7E0cVCGUDY6C0S9rCO7UIEufEQNfJr
WJD4vlHY91RXqnWL1YIY2Tt2wkJVCwqEyTKwIjUxa+7HS9lUc42dmEIODTpvwzuXGHdan9ticMdd
OMqVxMNwwGdEkPjwUDYmsDn1cOvF5XDftflQv6eZmJMD81hXXXnorMmHS60CF4KwSD9BizNhY2e9
alcMe2LKcSyLRpk34E8FMr3S0vY5YmgK2I46bPn4T43kit6m6poj6Ry7JCs5umBleJqvuCiWm0hk
wzczmdkBDGnGht4qisr6c+ta+IwsYhzya7xr6+le1XUS7RLUL1xZlbw0gZ13dQK6qOujYRi4Gucu
7rP3CyY15lHkdD3HYfGMjwyauuM4irneOjot06sQ6/S52kIgnSeoO0b03UPr1zzTsxrlU+RZ4otn
WGnzVcxIUjF2nWKJw+fYxBM1ADPLWBAgUFjRF3/oxvhp9KcmfHbnkLWBtUPs/2DAMjXHWcfhcGpR
X+F6aGQLGHbMKOJil5mdXXcRhXxAYE8n7mfwrBrJGg/2iJ2hoQmdAUHBhVn69X4ptJU9usz52eix
ycaYAzcK2eX7n6FxjA8pur7FcSIHtanCSsktxgqMFPO0o6PqTLxg1FLc2nBW+Xw9uOGHmVsek01v
Z+nyvg4ZS1+qRMvuS1H22MptnQjp52ZhCtVf4PnX1RG9kDLXIUuyXC2ttqybGqS8JI0mH7DvrEba
s3BDYKHG9AXL2AR0pHSx2Wx06dwNJofjEaN79uaGDj27Tv1Rwp0f8lVzUAutvGlrZHOXnJIurPzb
NPQc70ZhLIZUfqRikYAitbl+9Zps5ws9Q98HAo8Z/ei5RuIHwMA4WAR5WonO2vaj24IV5lERNrte
A720IKeVjPKggFNh1O8wGNemf43EICFnJyErtl3Vg4g7yr+Q3V6xANf2nRQF5Tku8k0fRstLKolL
Td3KoZ0O2OhK+147s989lsg0sucpdhna+SYT99sF+y73yc99jp+f5JL/Frf0/01Z/kKy/u869v8f
xecrVen/zC29fS6fi//xXy+4peu/8Q+31PP+Y0LgVNLBfwh+qYJb+b+k5/Z/hONT+7qChFzzp43X
P9Jz/z/Mo1xHCFhgFNVypfH8wy3lz/M9wpd9x5Y4B61Znz/l/wjvb38RgdDs86T/93//XZJrvaJ2
uiRrroJX/gIli8bnFS2rdD0f35GJifMaHQ1jjCLcm8fjssiGNn+yboxi0KcBmZpNyKfl37Gy5DX9
V3plGyLbWT0JjKnmwBWsXRz/oatsCvg9Ox9S/UHG/DmRdNXW86by9NuT/ufX/H73qzj/d7bTevdA
xIxQLQ+vM+7/5Udh5kzn/NC3A2xI1W0Rh8nFx96Erzyak50u3U9VSvrITEUMFpvh7TunSOxt9gAC
TJzEPTDcLfeMU/ZLykOYnD7bwNLKzl1Zj6vO9DNl6x1kq+bJEw6KjwT5QZh7nJypnUIjm1If8Hqe
Dg0m6ZfYJ6M0XLTeFTCFAl3G1Y0YiuRYVUa3Tz0D45BeWXtAlPTSkpbxF6bbn8/Dwnga9TvNNUS7
188DL+mi6gGCAtUW04e8Trp+g/9gdAl9uAhzYmdPNHig7H07fHn7XZh/riSJvRwMu1Xl7YFfvXwX
KByLSPWdGfQcF8GS+v6Dzpd5V2HHvK9pnHKvhVAGPMLIffhooOM8z2b99e3beMX1Y0WwnFHlK9vh
CZj2K1U+A2/NrE3pAJ2liWstB50Y8x+Gpz46FFsnnsPf0tdfkfzWSyq2Z4wlJMA9AvKXP5yAHyC2
xtOBGgXOSlI9FU171+Hqv3n7t/35drkQvgZMoF3IE6/JoWVNs+UuUmPxi3SDqelSHcLK1XsEkyQH
eG226VplnVNYX38h5b4mCP/8kcji+cbW88cWK3/2N35syJuNMHjXQRbq6lDUTR3QO2dMPyIvyEX7
oS4ZK06wsDtz+biq2P4vfvz6oImR4yH88ZQ7gJAMSzWN12f4RHf5PDXyKbXpLxt8kkaGoGX5t+z5
V2zc9Uf7vmDPhiALy//1kgYnH0WJcWpQj517ShIG9DJT9cPbr/XP9cO0mc3cRJdPIKJc//lvj7af
HDBnz28Dpn3xDtJbyYZF3hdIyt+C3//lNXItScysgB6q2CteXsuTQAYQt+mTQ+fSN95DY7rfDYSB
20SIeoPneoACBq0qolBLd49v/9Kfn8Jv7FQeqLII/HY5DiHkKvfVHtE5i/JYYW2gbetbS5yZmNrP
jAU+21F/NEPEwnVEuzXJXRp798LwP4/01/izWjgOMgNuIgJsegXtLvM+vX1v//IWXtzaqwWuu2KN
RuPWiDY8WzjC+47+wqs5vn2Zf9kmeQSewGvDZntiv3z5BqRRKPjWSxukxC14ujuoyv6Y26gH11q0
M9J9LGKcHVFLoPCa6RyU+sun9Oey5hbYoDk7KUssb93Jf1twSap1WuEnHGSqqQImtD5Wa3bzl1/6
isf/610DaviwkNHBrPKY369Cs58Xoxi4Suo9RLP3Qef6Y8lpy8QtePuh/rnpI9xhbTmcPZaL1c/L
S6VO7ovG7dvAXur2uETeU0Lc0MbqwfQHV7ubRFnzXx7iv/08mAJsDhDIME199R79FiHFlHZt4NQ9
owmf9KS4/aIdD7G2/e3t3/dvny1wFqCA53Il7JFf/kDC6xYLUXob5DAmdkh1J7y0V3XNjCY5rtMR
cDMZNqNWT2ShbEVTW395m/+6bm2F+MF2lMPc9NX30Y+hIRrdtEErnWufI/6SNEO6x/V0N839d9jK
NrNp+tQpqQ7UrRh8tX+Lcv3Xm3B+7v+oFziEXr3ozI+qxorLNnCn6sm2xd1sWgyuNKGS9UdKu1vO
LuQL7g8n9sEYque/vId1f3q9fzkIEr3VYYix8qv3MBTwmaMuaoOhG/DOGIwrPxPVIQvTONBuue+c
LmBkl+0ldPfNBK/dQAcKNm9YRqA1ivVyNrekEpEr1RjZ0RO+WKPRxe7tG/1zcSIjQf1ERfJTgvZq
cQryUOMF9ycOLuch6W11TiEceArQcRmMcfv21f7cOjlK5NpGeKvcwXn1VLrRkmT95Gbgu93wLcuS
e9eusEs0/lbe/swffvn8+ci5mIC0a7mm9WpPIU/QhArriAB7v5OR108LoVfbuexup4i6kqSGfBNB
bdw3RQnTyAKzJy7wWBMc1+PVsGEuhIsGGMyO6JjPWqrhqEeH6SYZJkcIFWJFRd63A+/HybGTw3+1
3dV6xrekd7aemL5GKIDffnqv3xU4pUUDxqv6Wbm/3o1HBiKyxo4x6GmgAtct1PsJmdNGYUq7I3Tl
b/vy693/1/WUadN50kiK9Z//tvvHRJyCUrZL0FKdX6pUuO/J0ZJ/WYGvt+T1KoQzKiV8ViE168ur
5A4RJmiqlwDPQqwE6vjLMpFK5NRXXSECH+fIv1zw9afJBZH24GxFUQOQ89pEbarHWGFHMwdW5EXQ
PzI0a33zbLXmV0DUFlMryB9p5ZR/ue4fplbrhamJ7bVIBKR5HXvspkqnWqkpyBuME2tOIauyP4Qa
/gRpzPbZwjwmddMHtfyIpbovRfKOnL2rkAqI0e6TZVrpZvAh+L29rF5/lNwWjQJ7lOdAyUE7+vIF
4J1NbAvfQuAjH9kRZeGcmEj6W7+e69PblzLXJfP7Z8m1FDHGawPkmwAdr7abbDZ6DfQ1sQdG+bZd
yghCDSxID7PQiC4hgNchdnIxn10orzgjdls6P2PLMGLP8sDwYUy+vH1P/7Ic4G9iAcdxQZ1lvlp/
PZm/XCubgrSTeo+XAE6cTYeNj7c8Y5fzlPb4YEXoWvdvX/ePo5qxFIcknaDLFrw2DS+fO5gN+/mU
jsHcZT8wH8rI+/OKjNAFKP+BpdLlaiz7CuwRl+EhzUg2bsA3v719Gz/Vey9fCYWCqRzTduGS/fFK
+hw9H4K2IXDy0f7m1uEnEvjejcLqD6Gnv2djLz8QoOFie2T60R3pLvMxz5Ev/U/2zmtJUqTNtk/E
b2hxC6FValU3WJZCgyPd4eln0XPmWHfVnK4XOFd90ZaVkREBuPu391pmkD5ofncEmeBfRrxXB0Jb
DPbBya5xJujYlD67Hd2D5sFjcHEHcsw5knYxjkG9yC2B9frDqVrn0FiLjodsoctkNzSH0hHaZle3
u9arKH7hXoNYXW3o4la3BjFWC9IlMmcoFy7+wSOMrq+15nkng6OwTyJE6nGokAfDRFqB5M2uNs3X
VlrqcS6XmoBwMR1Mt3duLTYIMFxlc1eR0din0NO2aWuAj5pIpG8SKdW1LOBZDIQ1V/ZE55+VNIoX
/Cy5sxcAIJY/XIy/3+N5MIK8W0ft6+ntL4snsArQbstu2kqIXd/9kkiJiWLnUC36q9MF6g/r4f/l
S8gHz2qNLRYnjL/dk7S5xZ47BiiQa+vZSewXPsOvjSe+jH1RhNkK+ln6A5ibLWncb//+1TN/v/Pw
x1KYp4eoo/z+dYdTZUvtr0WprYDL8ToaAulx5jkbYgDxtwxESwbhlTaBWWrqETGwfKPAnj+nZecR
Om1cSmsTX8RcaeehAn9LnDizxqhraWuybOJuVuizegTUQMq2XtNMHv+Q7vT6XiCahRs0Zvt//5t+
v5swJXFMIJbrgQAt4X9e1KUzz0EnAezZXYJyVHTZfRdk/p0vFN8dnC9MVxXKbnN1uv37r2Yh8Puz
lOcKFgVKnesU4Nfba2qgGAYdN2zjFF7ersiBZRmOXx3NhlRfSJ5cfDQonPD2JMo7ArwgcwcmvbqL
nar+rvwse0tqEqRSZdmx7h11T4UE7/dSjPYZfND87ruAW0wx/SxHZdzy1O/PzGzLmy/J44dtXDs2
gEjMisNYqWmnZXNzr1rnA1nTTfdK42CajX0WPkXJVFYvS1B9WnWdcN0NzdHqe/MNNpf3BX4JIvKm
Ka+1stSxBMkGxd1s7wf8RuS/9OBxmqlKStvExRq3Y0WuorItMLtld0hpfT03utc0G/SE24Xn7QHB
g/hIB53Mc+zWERUIL6Rwiyk04zHznlaNfOHcJtgWpJG7LegU2P9tTssogGgVbAVJBQToYHQuGUXC
u5UPV4b055pznEv4OV4/LZ9aMWqfoB6M5556zKejWjhCWlDw1DZ6aNP5YIgPBQlos1A6eijysdz5
2BJptAASohM2P6yStmgSWhxqvelxTp4T9k1BR4A2GuFZovjVCVD5zuJsRT001qZv6/YGPWEYdkVb
U7Gcc3V1BIZSh6hFu8tFShg61jSTEXg88F6AI3muIJznoUx08QHNW+z6tmqy0LAIxxiZIa79qOKw
6LL6i2+16dmhuEm4AzhRkLhmuGaSw4lRZb5dC+gEtDjW/WAt4wC0WQEFKUwt6repR2MqGVF3oVYg
+JCTxW+L73oyjfegY1xyO0G12tfSW1mp/DTbZrb3ctSFMf6viL6TFfV6xVcNbxZtFuOaxjqYL61h
3j1MaFdDq/e1E0IN54cirkDA2NWxeC3seOH3DBxz7SHnk04jqtLuhylurePcsSnerTFVHiQGQduN
gNaXgzzyibnAlNnmRapFST4xpnZpa/hVm9G+ysYbaMjslOaJfyg7uGM6zYEOOlMArTyR5XxavDl5
8FwWLYsjgkuBLZAz7uzJyAvj0jqi3g+i01873AFw24SzZZIeU1zQMfnpWU2vpCvaTVu7AUAbAqKq
870v2ehCbMIo0GJlJkGlirl6Q96HR0Or5yvSAIhjpgbXX68C8ySBXRMi9baoUccN3T+Ni8zIHnNT
iZPdeMHrPFGjxTSlHjuN9UWI4b29dnMZ7xoaGWKaPd6RwbgNddJGC+dhV/LgW9X28oSPzbs1Dflv
lTCkdYMh2+NqGLFDguRyATU62mmYZXtz3Lx74jL5GOmhblx4ahuNPcV+6EzvGAxFcNL9TDsszqoz
cjTvGSkvvY4kDt4V/ftHlZrLN1HyYeJ79HeCm+Zjwfky2XIxbCho+7e5Kt0rVcjp2o2L99XkKfAt
qDU+OqIE78IpzP1fn6nsC3dbqt6+xZkitc9WrTkb+P/UwRuKYtNXHVu/OZuGKxB5plWZZRvPQJhY
NNT+cKCzH1DL0duzD7T3jgzNNrB6rBOVqR4bZWVnZIjNbuJgf2d68Qz+0CfKTtE9UjqGi5bd8Ama
36ckf0X5Os61SNcG61C6zoNb9TyMRIfLE+/xfcYW9b5OCrLynDXqU2gu2nI3NIt1pYBLt7AmYJ6E
eeFAjXOxVqOXHq2rmzlTH7qlfKm1dgs4c3nKZG7cvJzvL7+i49yUwb+bFzpml66zrOivpyDEO8Zd
0ziRraGE3EgisjL+KD1+tu598UFnKj/3Vup+l6qG6NZKFNKeyPaVLzFA1RWNp4zKQxJJ3oj3Rrd5
jYbCSOU046Eb4unUlv2RCX5yNwV+t6OM1p5sjhNvWVH6D1oOQayex/aRXvnyZaEH9ebO9vxQB+lT
LRvth7sQgoS3hphHjMbNmvUqKimKR/m8jPceOQjjqCXGONPBgeE0ih6fjqpz+mhInjvjsEy1/8hh
ijgtVWHu3Nnnh5nTeS+kuzEPKSKtuBvGZFIHJLPJQ1baipL4EIwb3mHpsEU0amPDKS3lTwiYGgmN
2Z32o5sAMi0UEZqW8a6KihZrrCBxvsNMUT+IwiUl6beoXbu8e0HjTu6GLu0dxZXmR25QhSiJYfOr
+2ltWqv4zdLsFMm41qQ72U/Ne87pOLH8SXPx/imHAlXQFaQy0yE4D57+fRlxeo7TsBsKBxfQ1KLB
wKZ5RYWRvxEpKfdZ7KHqKwkNRDxl5D2H49MXr9CKz0KnJdWg5t3R1IfGGigiUNBAadlyF9eWD82e
amS1Bb2LiH++OjjJwv1GL48ysMoH5qPNTzrX9MUdr8YxEozyxVXWfC808iFOAga1praLqT0X1slI
83aXNLgRJ5eZTCH2NBDkVrE9+ZSBOdzoiquXOA7EQv5Lwwze2NYPXc++CgKidwlFu++aKFknjiRT
XpTknsJ0dlb35JlZ1RTC916WxWR62Dj6TQjgvQQ1TA4eB2QsuumFvSjQXuR5+TEioI+miVbgUPcV
NzPkE03yRErozH6njyxFzC7okzOgpAfXmaiaTm1w0RQX64RalRIyCa2tG7PB2RtYfS6WwIGgOap+
nEkd73VDDpuUCeQXleO/eIWa9jFnaLB3PKQxVo3duriwJz6gvuHqJMxzmpV5SliHHyrVtWw52PPs
Qabdl1IjXuY5AxuY1Gx5ylm9xS3Ytjoe7V7NHIH3xFf3UsapCP9aBQVjku6nVDi4jHuoEyqj32Ko
7OTzGq8sV/p7bqQlJj3vtXLWdUxXBmegTmWIJPRBGkm249Gdn9WwnPWxwtnotv5zzmraqfR+740s
qWnwAc9Ly8Moh4obqNYQy3H6cDS9N+AYW5kymxo1j9D0bP6M+U4dsNji86MlvvWFt6200d2JFFe5
H9d4aRr57uajdigB9oVKCn6hU6SvvEPF16pF7FvUOlJp30tubdCyuvaDY+FMCvql2d8Ntu8idObQ
qCNB9eZiljz1ZcIdqIvnV13HA9N4XCoNGGdZQk40pN5gO1IgIlUDXRR97FG3rH07kvm3etlsiSPB
Spk3dpI/czGXUZEst4I+aRTootj2s3U/uJJUP7DrBz82FGeJCrULnc5xR/OnviukmO9NooDVrutE
epsN7qAOA8MHAIDolKmd35YZ3gWDHbW+M6xgATPuq47lqHSDfpsRCY3wZfcPhDmZpZZYDvM+ax8l
sJaLb1Tf4qmezyWK+27jEmC8qPV/6N2QJ5FNB5ROUkIZWLPtlW3qb3tVdAf2QIDrppZaqlQO52HJ
+MK/c564uk4T07b11N4YPpPqc/YybDiUAjcN39rTWMysyKw43bd2abNOjqmjj47LHYvyfpDE9HDA
QiinNhAg893MWWOQPqwPMdFD8uk0VlEX2fy4/Ga5WEmUk843xEILLElDHnUCyy8a0eA1DDk/Tkim
jtZQ6Pf4Odv9ZOpscmBFaDSydYmokoEp8TqD/o63mNW+7ez5xZViCPOgyUl4u8Q6gAn0yDvNBnRh
UztXBK6FFQJntssQqBO7HDZugPy89syMhE49qg807h1FLJCfi5HPkVHrxS5I6WQnFszESAL22uSa
tfxwc1dImC4BtYoliSfW6e3g3sOQtvjq+F3zJcdK8jRphTgOSIqaXRJLH2MaydaHXrDPRVG6yBvV
UVCE9Bt3rakJ5HTAyIOo6ZbqeSxz7VJCaOJxvyD+zRtD48yIM0zyNZvRRioTI5CAIWurRyDpzqea
qp9a3lLE4yTL4kPXMeZlugcx0ZeiJ5UCRmovocVcOIrSTvTW851R1PljVsI0NIhxfqTk/t/QCSFS
A0S0b9ZnvpFSwtHLjDd1AWJLn8FrfNCxrARtnoJHrRfJne7WA0vsJTv0jVlzkuuIrSq1FiNdENWT
E9CI0hXAN8fHBYYXdGIWNA/LjOW5FTsj0Pw46rHkbAnkedTUkmHrwgv5NvP12uiJ5+xi8ss7h1Uj
s/1hppjdYle5d0Be7NkjiMtfYZrBBjldLBWwRSNu9M8G1czG7XzjFOeDYDKGK01wzo36a8AztNQi
zDOSSm3pbXrpsKizVApRHAugXiQdpBY+nEa6pzaYb4z2jNdFaN+9Ok9eJ2llX6dBR9Q+JtW3UaNE
3+sYjAmD1o+ypHvdO016gQrCvR1a9CYVsxU6tsTzLuvAeArsJFORWByUbetL6l1OXqby4pPDF6Fj
dXU0BlMcddrUXibf3EuLNd0wCO3QiqLd1qY3nnROr/fKCeKTsaA/TbRBbIyaEG8CWAhmMBMnM6nl
eeRmBf2oY/+i9aBJA8bnUUrecldz6HpwBoTGoGszj3lIAwg3LFDJPpvzgu7QRa0gw6JK220hy33H
kcg1AEERdpZzMlw57FcJ8QH/KuATiUvoKNWI/8eaKWhSZHuzzUIeBQV/M4r7ku9v3TlbTtjqs1YF
PO86+sYpMDU7PcHzbvQQ0Iq4xaXP+EbwPA0nv2N1V1tsBPJnEqTxMTb0ZFNzJMEJxPyU9Jl7mqek
22Q+6qz1DHk8xpYx7WqrAoCu1WSsdG5JAZWFVaq7iIg3rdlzMtBEAWv3bZ7LAmI+d+BgZX3M/ceo
2CXytAEPYE3fEgb0EQvnj8Ds1W0uXc6gyOndJyuxlwMRO2zc0o2mOL4EHjkzd+jlbonzYGtptE+W
jie1rb0raoi9m/6ojQoTib3u3WRjboZ8cbdqcfuQRUKw7wZxtEdoMjJG5jrV/LAFtjAaSMofE4N6
hM7Mii1K1E/FtGlk0nL6MS9cqEFO6cTTdo2+7DjWTxg1rg8CTA37VhXy4ucc9Jl240RYhvNNGc/P
MzSyDdyiYguwy7saVoGVORMX8sTZtsj4BjipAXJ61pmYZOpa51BClqR8REMNwD2rAr5ZA8tcADqu
/sJ7/zkk+Stv1OvsFAds4sSC3bPEXnJteRDb26lLBPQtqPMxQTkrYGWyzIETjh7QWh/o4L1Fxvhk
mKx9lgXGKzdIGba2g0A6s0p6l0unHmhaKxGKCT8dvCuAeElu3nw28hTxXCfSjfptYTTZhHbRy4hc
9LALek1tZ3tIojiLx32uAvsblxHNyPVuP/MdgbpumUMIVURGCVvKug4G4nrI9UooHJ0xWW+TYT37
i2lHsqrEjR57FRLuekNakW28YC6IedFMgfO6doan4EAB24iywGJDRrCbBZAFSQGkDiwGK/higt4p
MRls6ZzyOqx8LcDl3zmTKKI2yF5MpUFMcFLs6uXwfYwRepF25rvDnppTTfPeMSdzm+WBfqU/5j9Y
/ujfstRoNoagOkgkrrpBUDvCSvYB35ZxivF9LHkslNlrPM8NT+3CuQ3pYF5LkZQ3ve2ISbbJTpfW
u4+dOrJqlgwxBtmrq7qKa0q6Bxdl2btnKHUwaJyAT+IfZ0VAqG9QXwOpCfAhimEBbZ5tvBjLiaNt
xgauxSEZDmGxc8e2P8A2xZrd5vF1SMvgq9d0hkmekiZsyBvAIVpJjqCLkrbWeECkupu9DGsNidMb
2MffHHL4gDsNVyTrvti6TbrNOjhJko3Qx/TT4yjk3HJNPHh8BudEtvW51q3Z3/iL1/8I3Dnl16X5
SlYbhgOsx+TO84DkE7rXv+O51J5EZxU/Y1HNF1Um4qOvrOIRoPNkhB4tpJvXMqefpWPsURqOzPl7
c7OKHbfY1PjyNImzsWjMcCma3Xti9vOzAcJnr4JieukXu8E9MQ4gDMYsBV/AeifJ9fziwd7fMqEX
Z4TQcbllm6NCVjzuGRNFwrZ8wOfuKKR1VtrQR+ZXX6EsZQzOuvGYt6rkuDEnsdXb/o6IeE4acBpu
tJasMJnm9H7Ek/1UdVN36DKHxYxfJExJW+jXjALYFqnHzKjxv7SBwfl6YXTOZ7JknE8QpASfUCk+
ppGVQn6mUGGHpu+VX4OOx9MC2i+HG+AEz62L/aO1KhEBYbFf69lK3jRWNNRtgq1fgKwNOZPTNn7b
NiKkOAAUbdGCSAye9Zr1FqdnnkqeuLU/cpAX6TY7YSb9rEieCg4dWZ85u9aF1oDoj5yxf0woGmBa
ADVmpGsFna/JGJRfBqoHmx7bG7MH7adVECaD3MDBdmWFyzLaW06zDykzBlrsdQ2LKeGs1+eaa4vh
NfPbI5fu+K0bOaPpaHRvgNytutTmUTT0/JIY5UGbAtFCRUyTc3acS2doqHW9oNkuqsTuOxXDMeXw
euPwbP2hxzyZB6cyd/biOD9mhUHUGZW1GVnfuZSaolwG0xlzobisuc8jx/RapCWms+mgD/WhDZwj
SoO6jFJ+7mS1JCt46zjg4+S1fxoxLYWcWk1XkXCjwLBiPBfjGGzpzKyQGadGGV8n7Id6jOYsyjBg
klV1+TIp/4EOHSvEdZ89p7V8SdLauMCEmTbYEYdQn5v04Oelw9NW+uesd0+m7YN/sczdjJkGDA2R
dihz5vhk2Ea1nwAw7TijLjV4h02+t6YyONhyVFvTGsRH3jXeZ42Z+b0zhv6V4zQMmzKbk3yTm2lz
RhiPO5XhwLlmuHVEk2PcZhY6F3qY4j5Iinxfz8n97Nf05+s5ff33OYu5znD+OTFdk2P8Ca4HbJl4
0T9nPJIZVJHCBtgadm5HWt+uwpLgpS44ii7FXR0b4gk4SvXCqOUHjyfWKqARPBJ6Vul8uusqmma4
u/dadvilXr4YgPdPdLATenl1yrGaE/zhNf8vg3eH+zz5Ectlzsuc+5+v2eZgKZZWQWizye2XmcYa
RTcLOza1kAicXL7r1zuOOdLtsbiQemYF57zq7avw8aIuJllP1kTdHwIBv4/LHI8AtmGhluJVrTzt
v0dMLL3GzuIleGE56aaw9sAY6iFmX4naJbU3dlzEIdXA8k85pDVn8MtHSK6FasQ6fHRJP/zz94IP
4Bs9ZO12aYzyFDQxkDKAXfkmTr1nkVufpNJfZmLEkd8BXUlT1ucOc4JwaP36vlxESVjR+eTEobgy
f/RvMqNO7LWztVk0hmwVNDxSs/o6m+oMZgjKUBtmHD87MrchB9keKzXBbUBPzG9x197impKfIYxt
ncpgXy2k9Rym8hiZ6uobgJB545WFeUIxUPBcWBp22677zCkMLLxpmT66tbHXxdUIo7a3NsSISlYz
1YdP4wDRHIyHbwvXTsil15ztJZl//PtF8VvgzqPTSDHEDog0gEX+NbAbzA1BUUlKVFBx38hu3gdQ
r28cwBeAM1wOgVrXS59HX8u43aDKNlwdW6ojiz+MQX+LmJCnMKHoku1hcgME4Z8f7cT/EdmoN9th
ttwHN058RhSWvP/r7/3/HafnPwg213Tu/7vjdGjq72P32f+j5LT+yP8A9K3/ADkG8+lw1ZOMDPj0
/qfkFPyHOxPpX1JZDLCJ5/5fgL7h/YdjA7LoNpVtlg3rl+//lJwM8z+EVvgqUSgJaLjzD/5Savq3
ktNvES3HXPtNfI/X1+fycv755bF9awRg77o7Nct5C2QbTkXtnAc9f7C0Hh6UqzYYuXQKsBm3qLdY
tu5pSSrzOCnAGNAbNlyw1o6RyOPf3sf7/743/b3B9Fui0bEI1BIT8qmjk10L1tn/39J4mUd6crAR
Iy/SYDoTs5+PtKogZSAsC2aB7BNFJL2vjl4DbOQiVMD033Uy7hCxNj8tEMO2rTX2z1o69U7YNz03
WM3Ajm5Iqu/DYFwk8t3sPm+WQVAQoa0cETwzvzKU0ofN2MTxD5QI9A9Iw1B/5uZsXDhR/NND4bfw
P38q9xASDHwCbJL9NTfytz+1TzurShNWmil7z2dVj4PcxfixmfMb3sHNxuwpM7Tl6GuFtu+0Mfuo
mHZP0ClSf8TD7mWAHs38Dk6psffjwP9OAszAey62//6hGOsr+ftzhFdK0JpFCx8M/7F+yc6lfmsy
jM/SPQkAHIWVV73w8N52KV8Lx7Xk3dTN/otKyUEt3WTfLYHwjzn6xk3RAOKN4tFUxyFusrO7zHL3
h1f360LF4QWRwA5WVD23Pf2X99FtkNrRIXDYf/XDU4P+hSGs7nMyUVaHKiumV30u7hDKxqeeCsDF
6aXxB5g7FcRf3yLbsngusE7iddC4+uWSAggT2G6XWDuvd7U1zpEktLcrn6yjXbwn9FI3M7v3aIWv
wCqgIwjhqADx8rLAatwUUMLPxWob6j2pXzRn3OutlJE1wYHBx9Y8ooQTdPS0+eCCAd25tWPeW5kj
cTcaRDjyL3PfGYx29Py1cWhDMSIuXvsZCVnlTftSsmfvNPmcuqm4thIpvD3D32SwOmbP7MpTXNyJ
OdXUab3P3EmMdMOTuNzFmumAv56meuPGY/pS6cAh9E6/gE9e/FBCdd4FLFDr0IIBeWy6oNA4zWWV
lXPi+TbGmRbOeTxYvAzHZsM6IasKwGEGRv7seYXa9BrFkLDQ7G/SrcovvlG0h6wldtEbg4tzPdE5
e1gULrC+LSXjDGd1RpGq+aFppYEPgSMb5phiIwd0pJ5Yq41T0GavqBrnEMw+5U1VtV8Ct7Mpb5bz
ORH+vGcRGG8FFPcj5IjmAH6v/+RQJsqrrL4woAX9AgSdEYBJQtpCj04BuztWfXNTNenFnrTPpR6m
fL+efT0aTl5txKQJeHggHNLZqC+ebaY/ggHAuum309HQxBMoWeoK3fRem1a3871Y7vVxXt69shHb
ahVvUVfmJE9OGdGOPgi+DMyofV/iFdOZsE6jYz03q7/LR+SVwSMrNylo8Odcav7PpBR5elar/suy
KsVUD8SXZxI7mlid06IqeO9pg6tbYq72MK0zqycX0MFmrg13T1Az2+O0f5qhXu8Kr43ZJiUt1ge7
HNCYjc8weoNNUhrzGDFaBm5bNdo2yPgQlckctzWUcYxXv5nRzw5zo7ok9uF/4DrNw7KRH+sMmHYV
J1KV6tN79m5fVMo+zW14k5dCx6iWu/GeWDGLwWHbruY1tTrYOKL4SsQd2FoAt5xUoRY1E6jEPJm2
jpY629IdWOXmdQ/X3v5Wra63adEeQPY+lBC17gt2oHaH0KEsgNZyNcY7e4yH70Xp3DtGvABJS2+V
SOSODJH/Q1u8bzTZOayXpDyN2Hd2OaBaDqUzPjEwm5EJmziM0xh4vdmbZzXFYFlW0x33Gj1gCJSa
H3LhsLAxCnfHifx0yJYyG6DPdeScVo1eB0ppq4ngB49qMhBOMkR8J+WdWOV7xarhm8suAN3S2vet
5UCjXKgUICjYiA6ARYiHzro4LUyy0KkzfctTQ32pVuWfVbX2MZ9S910jpP1FrGpAenTZJa563UL5
VVQyzJCTHRyyPY0ZLDeG09UezJZ752MenMX8lvT9HHK/cy69MPCVek6809BvvHbW0j8Bpz0tcbmc
GuRkD4XylstQSStqAvdgLFMW5fHMrIkzrfxQBKsbkWA4nkSxKhNRXmRfTIBXfhiXZnVXJio5sIuB
D79KF60Z7VUjYQKtQsahW92MjPnRNNa5dQQTzOVW2idQXeNPlL6YS22qQM5fsscmphJENqrI74O+
1yLPNd/J8l66WHrHtOc2Rg6tBS2IRRKHy7StAEec514r4CIkLtxU30MeRgTk3MQ+aEe0lH2QR0Wn
pY+a8Nub/Ze7cirx7lYILQ0Ps6XHuOhZ1gu6S96sx341YOoYP3fuf2sxVYwi01htmQ4IG7TP1g7S
z1tjr0pNQ5t6samQZT1AtarCIZnQb9ro9vaUs909k9zupMOw2IDhINK3ujspphLv0RKMnvlQPrQZ
jk9ixOmxMtr8nTxM9oKzVf8pkkVeoap8LVZPKFU+DtdXd6jKy3JTJ4F5ZFf+M3Dbp7EMOFhCOQqf
jhVVmoCeTkGZX5M5r49F7XpIT4V3bT2mqXU3xXe5Wz1Uy/Ca2ygKqQM88ZhKT5aljC0cfNKM2FB1
cOknt5OX3O3vOCCytnK2bsjj6CL3HMQXWdcdPQG4T9moVgFheGc7WU7xpD/UYwlKiQke4wU5qLDr
0LVODlaIYlW4WqvMVV8dinEef61X0WvaxzzuWrc8JHMCmXkSb90qhjXaVrxkqyw2W7WxzDQghY60
8zPPhLa86mVr10Zla6OcdWlVcYFiDFarkJaUivdgD366SVddbbWKa82KbWzpI7MdKwZoUWvz/ebJ
Nx2YtqDwZsX3MmPCxXvnfQcsc+2G7GXMDQVILL5vV30u0JH852xX47W23eoKmSM7+AySI+8v9y5p
HedHvQp5weYwLp3aZNOJIQ+BmKhw4gDwnqa96LeFplVwrlodoJqnidw79lMMHT/nyD+LOJEwR0Cp
avIvU9KM3U4bCTudu4zJwZpYBHbWTjOuYw4BNA5yJ9WgDiAoUFpPc+ah8aREBPJnvyCc2OCGgDHt
jEOXhCWHQeV+FFb1rebhVF5pv0nIkZgRzcjw4at9ryyiSJvMaSET6XyBmkMdiA6soKqG4knUXnUx
4nLk/hQwjZxcB5EBB6ANShFOQ2aQdKaeHHVdtaTNJDTHhxEIC8OkDMtSJLwedXJgGFfDlslPECt0
YYM0lU8mdDwScCyi2MB0Yt+rtL44AbMrr1K8H+Y88w7NY7zqrpmZXDhphDi8mHP/Zhul8TJC59vb
cFRu5B+46c6OBkqxCpiMkmXrvMba1rkP/DSdlt7jghVpsSV5iy5j0hNGyAUoe8Tc9nZcZhLQU59A
yuksT+1jo1IigqfGoWeHkYKw00yBjmSiJ6toIAb74oFD0+4rG3gcZujkfgSUuJtmnCjcZXRs0bp1
5fzLuJSyiT+8rGOrQtIabSIpr2aGG55xbwq6vL8mSjD1j5HcnDSwpafC9FqKJ3ZfHwXp2CdrstuT
OY4doHh98ghNQLjt7HH+yjvAOm2sY9CbU+4+Nug3Tmk2sTZbKsnqSRmcuNfTV9Gb2WlcNNjKXZxl
wMVi660RuvWFtTah5HpavuJjW7axl4DhbLTG+wFQOiWEkvX2k1fJpy4OevZd9SujpGYTBxmZTxi0
sc/Y3MxvIOff+oXx9UKIIGQpmka6g4YGNOrj1E4WQ/15uIChW6Ixw78yMM/KQxAV9WPMXRaksLn4
gk2s0dSwlxgrGy2Q+pxMTxdhlCFvN1CROFUpecWt7Y1TdRHlwnFnHKdkIovR0IjjDr35kC0BWJuF
GOB3GdhjqLO8/N4lGtIofyLdZ5gVcXMTlQfWncZF/qYWL4syxxXPWuNqEHGS9iQ4vQltwt132oQr
lXWrR8RPyCXMgVoy7ejUtHc529bDXNjpwFH9XDNpMOtPKWX/dbVJvqd26R5tr+0vfdHN38s8/1DF
1J8aYzHJ1TWiibK+S7+4WcMGeOmKBAT4YH4yU6mOs9km1wE/1SGLp5ek7ZwXq++WnRyTa18r8W7Q
wDrUitXCxhVj8wm/2o3ZR5f6S01LBMyvm4IZyJivgHV1QdpxDF7m3wGv3eullt+4fkGFKzPPo5GX
TxSVc42NZlTg0JfEYW3j+j+rAtdAJYfTJKZ9VRT6SVd6mm+DTlnXgiXyNnXa4a41iL3zTjjlxuaw
Ak1DTeI6VKQ2v2cwC5hY2kgYGAtXVqMFYeHX8ktQVvpG94cHK074kbrwJ9INdfxWwHzLI424696x
uWg8NVZ3cyMONe0sUCY8UlOPI2v62jH574mQbRZUF7/tWH36Grz0BLDumi6whfajnEZ1V0AO5bnL
XS6uh5/goxVTVG+iHjC69uBtOm0g2KRIsR8GIHb5tmTsbkTeXDD0gqJKatQW/ZX3/Cd1OObAwewQ
W+p1rLjattNs5MfrzJx06hHCy/AQ6NWDhP29KQr/LWnbJbL7lsWk1X1SxyWUAy4gciYRP+OOYx5W
GFdVefWLby5txWFPMb8nGVdlWAZ2HI5tUO3cslRfuaMse1J0m3HGKcp+kd9XGgKlsnTCwGWP2iMF
ZtqkBs6QWX9BYPc5OAKJx5ffQnbskowLgpQzJFY7UZZ7+Wv5X8yd2XLbSrZtf+X+AHagSSCBiBM3
4pIgKaqzbDVuXhCyLaPve3z9HdDeVUeEZPJY9XJeXLU7JtpE5lpzjtkH0dosWXKy+O5Qq4BXZ0kX
X2AemRUtQ39nmWKfDA3dozK5Hcl9XOlJOpLANQuaaJRk9wW1YjcYZNfhV61hEiZCgfo0xOFnPEQE
gUNDRzIxVHp1EQiikvWS2dwZNfN6iMDP+8mAMkg3/K98cQIMU52+q4oB6Q5wPdK8LfmottVDkVjy
GrBG9B2LWn2R9niGzDIOWLLWez+JboVix1+9oCvNHcgff+9URvSjYa38GRdtvw2t3n9gYatcEFOr
XRZp1z+2U119AF9Xw7QP+eByZHGwx6BugNPODJYPpCn/UHu/o8k3FvY2rSzZrVU+BnuRSO0S/IhO
d13LL6CQR0/P5ZM/KvG+zZ46wFP9Z6Sr/4UYK+tohXfzo338mVcvC7zzf/AviJUJdIrCrmZSeX+u
4v67vuvof0GpAqiIVAKvlzm7vf6BWGl/Wc/dGFK6wJU9lzb/Ke8q5l+YZbCm2UR12dL8o+Luotmk
2VLS8aVEDIvB4X8XzSYirMlHQktPyEa+bUnoMBoy6tJfWJbOEjbUpAO3yWOWPSTy0pbkbVnVqhny
fam0OxrRuwBbEFkOJ1pgi/oYR+WgJzWIcBRI3qkhHhY7k3zwQDtjMGpVNNakfyDjqBtnUwdGC/iW
2fR4VfC5AfKiZjk7rVUQY/MVELRIlhQZD4h6p7Ir2bDt5jtcUjBLr+EjW6SBBDHIRd9g14gcTZFQ
bNQ2ClY+MMXbmgx7aFYeW8XVQKLRNUsRRJKp76nmSm2BRAOerJWPWhk0n8t4wE6QxRGZRIalol0r
B6F/KQB1+qgNgulzEDXmN6Wlm7/zEFqyRqOaE5FG77CuTHU2rQgcKXdt5zOxNnUCMWrloxUIdqht
q4TvZhXaNLrnu5ngdINKOenNJ6/WJHhUrJ7bYtA6tjKT7e8UC5+jmyhtgpFAD1p2cL6KEq0w0PHl
UG93YWmW5mpgJ/3ZJ4nKQMgVaEQZAHGcKM717VcSDtFbRnUZbAsv6uYKhg7GiNwXK3eJK4RHmZmD
E6HoId577fg+neFAw7q5jrocMSTMUiRIwhunH7ZXQuZ3vLp0zmO/MPkipPJZ6gO6mf1nP36oEe0U
G0sHNIunBg8Xwmo6aejeZNpsfLI1PNrnihkgr1aY9xE3m/ftVFbjesCH8zAoZYYcKem15gyTV3St
KXp3yq86vzOLh4msP2r02Ah5fJ+5ay9K9UobhcmQoi0VoVHvLaRm11ZSAgjKFU0oay8ZkLsqpEiu
sOPqxRpyLLXHE0/0q2MAH6DB1ZpnCPzl8xv24hhqco3mdChtk1d0YNfUkuYSXlsq476JleyuyTOf
1fOglqgdJWvE7fHxn5vnLy4CPktQH7QAoOyhWVaXBzDVo4L7KFYRqvbGXQs36YZPce8CoK5wRhOz
5CR+tvW00FlPXmhfEqvABstLM1QwAXvqrpEnOtyvuqBwr2DdOdT9gStAgzm8JpImdDiqs3GQjeSV
I6r2g2Na1f3xM39zFHhU9N+AAwH9OhyF4hTL2DbUXN2gLDSGlDUTbzI2x0dZPGN0WAhee+b3sXmz
YZodjkL2DwC+MIUHGrT9+cTS5zwqxbcyKOcURgBj2yLyx59jZoXBHPI+/t3r/S368LVJenEAiweM
9SstGjIG3SKP7Runs81PbdWIJ0345P/a4toZnS98GYRL/gzhGCyLTnwkFp+uV5dg0fyz0b+CHYw1
tx+0X1JkBav6hlAWdFi5Vcp173vjKoIu/eH4pV98nJ7HxRakggIzMK0uiXVKpkSFL2Z1OdLfrUfS
4TpAX3Qjhzo5lzTYvx8f7w0ZAfdY6MjmdXCNGHIO73WYK6QXTpbq6picNoodoMFWC/0+SJAL6HKI
9mYSOx+xx3bXk2YOT+TfyFuTOmlzYlZ5/WzTtlI1qcMXFo6+TD3WhVG0GSsWt+oT+V3kSvUh0PCd
HT/hV45tc26O6QDzuLyqquuH59vbuWbkBZjzSKjRXeOM0z6jZnxnBhP6+JwnjLycxLs6Purrc6OX
bukSpZhgiWwt3ttWQZCaFDxOZkGIbxS0gDe6sDtxbvN7eTAtwiU1BdUuTddA8Cy/DTk6RxK8kJ0L
WQfbIR3KXd4xI6Ya7qvjJ/T6OUXJ4+gYruAgaRTvDi/jZAcssWiEulPQ9VeZ0+dgI+HNx4UiNqDi
ohNtzbdODRKJQCcAuwPG6uF4ykBBMuts1SX+utyZnYIcM+4jtwV4fmKopSaBadniGYEaichBg/+6
GAsDWVVgPAASWuIw3yDfw5phFmb+3Ri9klQzS4dao9FJ69w+Ev2ZrtZ5RvBcSXU/lYXabECt4gzz
G6/dxEWjiqshlKOOX1nhk3z8TiyuDEdLMoo1rwhAiTjsAg6vTOs3QhIIh/g48QbXwGbrxvhdtqqB
4+34UEsh3t9j0dNSVc2eeQuLl0eb2qnN4lHftFarfqMDHxWrnqbWfYS9i46yVxkD3bMgMXbhgCEK
55Yt6EtE/UjOiUC5jr2EHp1F9eqRtL7Y3pKzZzc04QxxV+NKyPA51CAzJ3o8OJa0MdH2x0/ijetl
sX6wSLDXoVY+3/0Xi5c4dgaNJpWxoWdlX+qJYZ9PejVeyC5uPx0fajHXzJeL2Yyl/Zz5baPMPrw1
KOooiFl8nkUTaLtJE9NHc8I7O8Mc6w2Vc+/OLKP24/FRF3PN86iWJhHoMN2gYVk8vlST+rpXWdOT
9tBcOS0MQTnAlT8+yvwrL+aa51EQOJoo59hLmUviKVrsPgWxoW2SJksura61fua0TH3iJm1aL15a
bmOzny6zVjh3LXWGEzPqG+PPGVBAOYWJ69NZLBFSvlE1TBgmGz+7xFt9UejinGrZdWmFT2lLRTSz
5QPflB/Hz3sx8c3n7SAZ5B2wUVLyzh3eUyTwepj1qrlJC6PD5VTVeyydPbqEMtw0QHFOXOfnD9Lh
hQbHCVxVtVmTISedb/eL55WIQYgSqKTxfYf1p6iE+EELsFK2WuXl06bBDBFAcBbIWhA9kuKR6hrW
NurFwwoWQmadNfR5QW94k3WOsAjvbNuGIT32NG3XXe2EdA57PTEvBj+R2Q6lYRmRddfZCZLzyO5P
nNDrGzdvX/i84xO1OaOFgicVJXGqSq5vYuxJl05uJLciDejrsYumIBgGxsaBybcTDqB6GQqML8fv
4HLJwy1k5w98C7sXV/YVMobWgAjpPnALg967lTK1qzXqM2TrhdOQ75lrNC/2pUUMEdF2JBWt1TzE
nWIZXXZfhpZ5itI338LFLWb3INHhIY01+Hgf3uIqYImmVNTg+KdoCsrslzHZpyS4z7/y36OwyGMa
ovjBFxT6D3Uh43AUKPpgxwpH3dCT8CYMaZb5o8DIP7j4gLH7p0zuhCBqEGqSBkYskWbk9+3g7Aa/
LOQdX6Xm5JiX2wHfo12EQXBrRHThKNvkWroWwZR8rpC9OzsgDxMNdzIAyPmtm5PS18Pr9XwmFtUp
WNIIF1l+LN593K452AHaoqRWbWsfgJkeWbSM2xTR7TCBrwKSq3wLx0ES892V7a7BBkPbewKEVk+F
ThJ7Zn4UyNnujz9bhx8Xjgz28yyjU+eDQze4uJOOwg0eAYeRNRNiBmtsvoc6VZuPOHjMh+NjvboK
QptRTvDE5zobENLD+0mWpQeCRZd47cmL63qPQG19TE68rq/OaN4bWCrsVj4mTEGLUaifkyk1trZL
9ci4jIdebqjTdDtTJvLUtm9+Ag+e0Hks6pXwFh12gM7i6iVU8PEEMpaaFdeExKpMqG23blNN/nAM
yltwcRCedVO7JWtdRzURxaQ+xOrKaKNiW5KEdWI79vrsDUp3nDyKeYSwS5SsFBV+RXBrLkk/FTLq
lq54nTBZNWQkHb+dp4ZavJ56U2WGRkIY3UABcoKoFiqFvbW3K3y0x4c6XJfwlAICpBvN9odvN/9n
frJefFIg3aWO19oW0lm1u+nUanzIpa98mohB+0iHWHPjJDNOfLAXjoh/RtX5mKmUHxEnLp4k2J9j
4JDowkK5l7exGilkDYuIAO5aP/MhMdFHx1dDTHW+sUg/vGQKz28CK6x+dlqlm0jpyPEhRUP/85vM
LsYCuExReHZFHF4O+sJRnMU0x3obBElRNnBzq7bfVqGnbo5f+TduMoV3LryBrGd+aw+H6kmsFX1q
SVKdcvXM8GvrCmV9fK3mMrk/PtTr6cFgqLm6P39WyDI7HAogSpnzZjNUbdGBS1RySX0UG8dHOayT
PN9UltB8xi3A1exsFzfVUsyqEMYseBkkYdV6pJlfMepnF0MaAUchs7L9YOXZdGF3JM4fH3vxIf97
cP35Ygrw/ngQDk8RHsAkAr+V7oSh8Zy6ebslMUx8sFKvcJM0cHa+bZr4mQbUMrIk+Vavwkdf9qQD
Hj+Uw0XNP0eCA4KVKMJkBGiHR6JmvldAkZRUpcfkqp68+EdtlcN1OhCIbGTqSIy3XtwjqG3virrN
TmQAvPFCg9lGeQy/HLn+s5T9xQuNVgmF6cxmcExluEgV1XggL8Pbku6GslW0WzMmM+wdp0yVYTZ9
IJBbbgAsMrEUm1auO+TJRIaaTomMve5MHVK+82UdLyasZw99TQJHlFrD3X80vLNQOScqbCViTKVL
mlv/YbJSfyN76bsIp9JtYZURQRu5s05K6SVrVgPh0/Hx33qTqVSBNmdZxRpk8ey1sQYsbCil69la
uQ3wMdwMaYyDVtfbn+8Zan6ZkZazbF1M16MY/RbaMMHpY0nybAr/AxsknsEEQcZ/NtTiOZ4UP8uo
4Ess/sD9PSppm7BoQLUERBi+Y6h5JU7ND8/BcmHRgr0hbpGhjG6soJGxfNH7xgBDFNonhlr0C/5+
PWGO04WkQmZQsVq8nkXeV3YySbcz6cxTMjHPSZ8xADW05YXpjc6NZgVz9JRKELGRtntT9t41oYnx
1wwR2BX0lWDz56dvkC3EAo6GJIvGw0MKvHrUkpq5ywgGAnmrxtzqmPDdhFLO2fGhDres/5w9lcGZ
AU7fZomxdpLCVrCM833L6CSKwMq+OWrVXiBBKAnZ64sT2Oz5eTxcxjENssNir4qvhF7y4an5hAFG
IYwsV0MHjPRxlhqD8Dgx+7815+HP4Q2kTideVQQH4nZl1c1TrkmRPKkDe5vEVroLehM0EKtVCFl6
tDt+Kd/63P33oM7SriRTkeqlxqlNk1afl6T2XsMCsjadGMY1XD7jCiRmdm2gjTrxZr55UQEG0823
8cIu06DMzldzhdmMmygARogs2ZN2H584v7dmNbr/s0GUArlUF4tQJUzSQgC3cgkxtHc2xIGd6oMs
kp554nzefCgB77KvmKuJ9nx7X3yyClGhJa45n6hjI6f2VXklUsMBomYQ6NY37f74nXvz+r0Yb76z
L8ZTgzEbaKJLNw4AnZaNj7CH8U6c1ZsPpa3ZujM7IV/150hoVXNTzjoriakdIAeuG6PXy11SjM1Z
g9j9ahQGTe0/PzlBy4giMAZpS+iHJ+fBAMgNlY9hnSjpJ62KfBfBlPqOS/hylMXD0WQ9Lrup4L22
pmDX+rnc1sUUnpgY59lhOXuwEjfm3jKzNSFqBzeqHqhfAbPmvU7K6nyUqMPA4ET9126kHYbyOywp
L9IpWMmq1LRdonftiUN4a2FJZ4PiIgZJOO364kzjijVzzLbbjZ2EiQtkjji3wmY4S+LWtXugIWXR
hRf50GQ/yplbjpZDHTcF/YQTs9wbLySTGzbEGVINlX2xigeaYXhdmtlEiPrtBaDuaeuVQbzO6M8/
HH+I3nh2HdZzVOa47NQplm+IZmWJkhc2rmZr+NElFaV8ylF1nRPZyVd82xFedeJKv/FWMqYJpR4z
N9vRxSxQDyPOqRGUlR+WkxsA3j1HUHuqL/bmKEBveJiMuWS8uJ2ys9B9VokNdg60hK3nv4zSOJWC
9dYigybqnP/IB4lJdLHICOvBb8D1cv2yIX6AZdCma7KCEHFONWbDlc/q4g4wl3hU0IwC8UgnmHiQ
p3w4AGYmrrO00q+G3MNQ8447++LIFhvcpDZalIw8RKFBAPqKnNl4w6Mvv06y1T/QJog/4tMwToz6
5lVH+WWrfLE0zvfwRWZDYlgBGFAXamB8RdlcXMTByf71fO8W04VDTCM1Bb6J1IwW97bWp7BNFY1X
tR/i3ZQY4XVJ6Py1HaTTZag62Y6tfb5JQNddQImpELz3+i4u9HFf60lMjHtZnqrMvTGFcUwci863
TaVIenjmQQj6icWcdM2xrzd60XlPkwJ5MW6c0mWmBlVk2SQu97Y5rhsg4Ceu/KJP97zi48NKFAuG
bxpAy0i4xmoCvC/s/VlQoxBpLSJtdXIgrtkngyVKFO3L0IpdVDfJOiIGZENE07gColjsh6EctijR
qyf8yF+lTLy1Ap1tXzp+tMX1g8nXCsmWDWwQwMcf07ceGLR5tFWYTRA1Lh6Y0UwUOwWN56JtMdZw
XmcjtWedmFHfmubIOqN5yT2y8cUf3hyAliX9zYjXNOmMVRH2ykAMhNdvNcMnqjUbdSIycmUyT4z7
eiZngoORoM7LfVs3Fw8qyPUokpDpXVsr/DVua39DQnOyjZrCd49fyNerVIYCS8gy0eI9Xn5C+6hQ
Wgd1m6v2WXpT962GC6fvBmTLmm2km9iAbgTwSKZAabvhlDzs2YR9+E7yAUF+QNYAbz7heYeXuC/a
MU1t33Pj1iOcJw7L+ClWWhZ2SAvFNZnlDmYeWgWXZpQN08Zq+ltFTWmM1kZd8GzReNc2ohqFz59T
BB0FEO0XXfbA5zwTxCaW5E48htNQdOth8jwQun4GdmyERbPSMaKQryDV6hNbA/0jxVD9EeeyMq21
Kclz0Lt1BSkuLYcPWRPV+R9/1CgiUgqiNcHTygN9ePoOLWU9i9hvxWbYb+pcRp8qapx/XLVklFmE
AdWDbdYyeKxozdD0nZjKGw43F5eTszWn7inW0+GEIOKtx4kwNSAf9D7nANPD87GRFDp1y0joU4u9
jAz9Xm0nY2tg/iQpfmjLXzoe2V4xjVMdgddTAidJ85NYQmAMfL0Ph9abWKSpSc1YUSsQcriM6w2f
k3BnqKP84vV+uZNWQbg2FqhtF/IFqGhlXjCxaZsoRaGlxN5HIlb6j8ffMG2ewpePOBUFpDzItJjn
F5/UpjZ7xHcd5Z+xNiFYabV+ayH9vGNhJcCwFj6MfWIaYGcSRL2qGhuh5IRTeVgPgwLiPbXa8Y+r
gOy5WSPSFGJ+YZ10eLFCzwocywEkz1OZXydRg5+i7aafmiCWYSgnenJl6p+Sy7w1r82xsnQw6Xz9
HZHxYmNV6QEvoTBZr+PGWvs6WWvs7X5iwLZPzKALYQ6fNZMVom7xKLBMRUe9eBoqT8OHTp3TLVU7
ObfRJq8KY/A/Mdu0l6EdwiNVgl7/lhAZuW0jyAV5ZgsqwWX0SZ/S4odN9tBPrEDqjaUMZb5KahGe
mHtfffvnY+TB4L1HC8ra/fAmeL6vBAVqObc0E2j1ZqWAG/K8R3D4+LjqLAzIQsGl9Kvl0L4APqh3
xx/NV6/M4gDmA3x5P3oiXkyRKW7bJkjLA+d+6oJT1atXU8I8CInTrHSZ3lHrHQ4SNWRNNHxm3MhW
LjGNn8dkGqwHxbiszA4TjvnJrKsTy4NXFYN5TJqqQAwpLFnLTVlfiiLAhAOqzkIvQI4GfGw7syq2
uuUuzHzly/ELuVCh/vO4Ib1gcTnvi4zF3stUkCtKRXquVFvCiVooglHtDAkUCVH9AvVbfs9yx0TJ
l3arsUQ0aAHhPH4Qb95N1guz2oQGrFjMM/QCfQgg3M0sG8R5JINPU6olZ8cHefUKz1f2xSCLuznw
MAe+mStwW5lkA2ZVmqyqed0WbXF7fKi3biKLLqgnxB8yXS1ej1EK0niUSHF1PQm8TTYVoDvs0lZ3
MxDg84Cq/dfxEV+fnEbZbP4c8yUheHvxPhCKDM53rBy3cxxYEkUA9S3BHHCjjLV34nv1am3JXvbF
WMstoFKPI/Ku0nFJXK4vNDsZr2QtE+APvYEgCZy/izP/VL7e62eEjwp5p7MHiKdk+S0qYxLhSe7A
FBmFeNbxNxP36Sf749fx9f7WnIsCJFfSMyYKeKm6iEmNGBIinslBxgpbJ3Yt113WlHeWUV/qZaqt
s6Qs9mMdyFtiHdOfMWRwMmBABlSaQ55NXZ7aYr6ehg4PabEy6ZnpQMB2nps42rgCE47ePxC0jsN+
gpHtjKmPmXMc+9lCGZ54a94anBUerWyWYahuF28NUU5hBV7WcyOQ+Kj58vhskIb1AH+u8dYC6/cV
oTI9t1wHnnv8ZqBCZYY9WIDwztqw33hvkauylzmcgXstHXFhdOQ4GY0NRwYp3hqg/tRuIlngcldU
Fj3kipkfIp+ohlVlNgNukLAnSROIkgWZwlZwHcVmaZm7rC1CA7iMmnzmIx98put6k3uG05K/qYVi
E4CIMldBTHLU2gESTy8Z/k+48bD0fgnAWga7wcjJVXTyuropVc8gT1XR+o/C7NQPrVHFmCdxRbbr
mM06vkwQg7Fb1nZnEQMQo4luUwPhUaGiklqBpTF+4qgY8KDmI0i+eE6JklX0eaBQUkEeCBzK+8Mk
bo1izB+qQaqcTzGWD2Ys1Suvk8QLQJzF5Q2uhD8zb6KfNWYySdYZovYfUzPoEJWtBsw6Vh8rxMuS
i+Fcql3XkBZTjeA5874YqISHzZmTJqW5lpOdsjvBhuzDRdJHzfXUqvxOuByoW6uc1D36lPbzgBA6
2jSFEc6WZTsPPiq9Xq9TO4rtu9gYq7jblH0JWZz5EVvv2rSVM5WMEIQXWVvBFSymtJL6Pewaje2Q
5PzS0rXRCJQ9SRCFR26WQashBNx0pwW+bWu7VjZJCjC4r/JVZgRlgO0p7RM4rbFj4AYGBOCaVqtB
BE/AfVH2UOVjMwTxt6qjEQcL3wEfYZDCAr0BygyL7Tbum1UK4BbovEaI2VqT4fDUIVX8WNCFfgr6
WAIjtVI1WSeK79eujUtheqjtFHqNlZVefFZbgsCvaVIBnA0DDSG30BSQBFVrz/T4se5uNWze1JQT
MovcoiYolHTtUuorkrebaSOxoU3nLJltYAYEBxCqZo+67jqBAa059El5WjXToPwaS56Bwew0amrC
r24or1VUL2MyHFY9KwZli4u64VE3OuuaLK9JrJNWreCvg1NaVQWtozyxamxugTL+pDMhIzhZ0v9U
Gkx8pM968qZDslivmnwgosUbDWD6ipnGX8bMZ1XQVXrygVWl/bEBDXGLEqEAJVTOFVVyGLSbkXAz
BNDk1gLRNsy+uyy9vCbBQSpQ4TUUBADV1LyGh+WlVkBk76B+1XnZ7qnWdph/dYo5a8gw1T6sVBX3
sQltxmVZNHynP9k9GlCW5lqGwEYIqG4ycNt1063p+eotTVj9m0kBLFhFJEeOMCem6i5LSJwjV8nu
BFpRz7JcvQ1VglKKEVc7RZLwqTG88TzqqDmv6iQMbjyhD825gQ/+PFaKOtvhgCYGPTdBrrlqoMBI
YT0W0Vr1EXqXZHL6l3ZNPoJSKfLb1MXmjVnLJjizImJTWDTFxA96tg7nhc3JlVCiCZpTJuWPHhKv
wfPXd+peUSws8RgfYFsBmersdUofc6JAHeBIB0NRt5CjDPFUNvGU3HSKMWeIBpHSn1nqqBFjylbO
WEl9yKFsVXH2tdSL7Cv4QOOhVgKgAGpZdUDQatP5Zkd+n69G3YOO7sDiHtZp2nsUbMM4a9ZU8rC1
5+SpAgObga6RgWt8iPWz2gwUnJoOGZXFBK4rCb8Tg1NBbYKw8iUw8dOvgiKumIBNs/qedn5xB+l5
0NaNbTVftCaxNIjecpTzxNBa67iNg3vVt6x7PWrjeivsaKjhXIfp8JVamTG43YCDfjOGgf5xgJ8w
7HgpyGpwQkNtf4Swz6E5j8jAV2kU1vIiJFOy2XuCwNwtITuRBKs10Hh3aq/JgZF4UlkXCqqkzegn
cbjF/5Una7UZ1PO51pgAwQAxseO41G8FIR3t2SjyVFt1iUKimK2xuVlFVjfDU2uBFHFoi1xbWaGO
UwJQdAwYGq70N3DC/oMwfdReUx14HvFnZHevx0FVajeOrETd53Cp/HWB5Mg8i4ks2tmRFdlrLB9x
e6YllvGgK13r7YrcqtJ9Lbu2WKlonBw4UarHn71PTlSreml4oVuDsguCWv2lV7NpUAxq3F4mZtpX
Kztijbtua9F793Gj1NmNnEjXIyVMArwKG6HVK0iPob/xTbXaN21QRJu6Svx8pY5TD55gYB44i7Q4
D+8NfK7pzyaO+t4tbDjWq9SqiwuNuM+db4XWvVo60xcx+LgPmEHFBEbfI3qLXKG5QIf94TpusCeR
iJhl0Xfo4Em50nQc06gjCMbKVEBTPHTaCJh9KlpnLWWgPHZkSZD7o1CRgJQXVQP8mCD8hshvuJ5S
EhU+8Wj3uQtISeNIQ+VHJUTb7o3Wyx9J19OgiUHfylYN8FbmDqdxJuM8bBM+AnmmNJDbpNMLytVK
TGIEcRhkAoFAijfmaI0Q9xvtQTE8+Cx+GDNPKKxDHiFs+ZcijCsd4EXKp10VjbjzCW/6UtaiY6du
DGwDlLozujVBBVGzjkjZ+mxkEtZ9HtfZfYp2SHfLvNN+KWXXPPXGNH7FEt3z4pWAkiQZlSwZslF2
K2cS8J4DRS0uJkwo2Tbz8tHfJTJM9qZZWyPpZJm4oX6SfNNloF9XZqYPLuD9vLkHXR5Cbp+MynXy
qbyu+be8FX3iwtqoehB/DwyyokBIZKm5HseO5ZxlE3Cgaz0fa1/1rMuIQJNvbV61cFZULW423djg
MbbzASZF5tTNPgynstlBf1Zs9EiZjualRZ+8FoR32hz/ZFZbzDXiowiy4ZZkprHakflmF9fdJHqY
un0xVizjWigjGItYiGAMyEu+pEjXV5SDssCFMaF5a0vpxseYkDnyKqJUIReA63KlyBwJtMyxheMm
T/JuXUbDuadXPV2q9MnogmHO3xTKVULKRQxWGQJzb2FgDnmE+NpQOup2QZPHF4ldANMnwS36mvM+
NsAACYJ1Cchop3XSELBh1xovodkE9WMF4shcd2zczY0Ftuw8y42c6EJFxTyqoZl7zAZ7pxoz2K/j
eFdpquu7KK/U+ns6SF/doHjSw7WwU4+WxeDMrk8qzyZ4LSBbfPzldG5Efa660aT0F+BJg2v0ilns
qo0Un5IwXlFdnEBHmoKzTuOI5bEodT4lvV4kuP66nM937k15g/BV6UE1DkVWbozcHy7syFY94nKQ
jSIwI/Juxcw/xC6WGLkhwLNs1lYQlj9FOrS/bLVkRZT5VnrlYMAAQgKdDDP7GEGwrRtbSddsUSpj
XekThMhhwGO98shgJqy0BD+9xo4Zw2SymDhXDg190I9GYglXRxtczhsa/VSx+tmEdLiRwHJJhUNl
YU+9fllHTisknMkYKC5GmgDjCPsYYo2qvLgYKR6tSKE0znmYpzOlTLozWzb9jTnZpTskoXcbWrlC
+JCczsg+k5/SiXQmwki9C7Pvyw2ghfQsb5NmF83gkx6iDIuItoWg39vEKdYQRYvy/vjW6K19KttT
lQYcFSoplmXQcuqm3mtUz60JzNsA5UmvhDZp66IQRGc4bUTshxdd96aT7jmT9LwHir2X48R5D7i1
ruvWCk5Iot4oQtDPomKJ7nr2nC16w3Wh01QHuu8GbUhXWI3aT0w9CbXs1DixT39zKADrFkRlMu+X
ZbLYkhmpGrHjNvO8mDbe9yQmp0ghOXxz/Eq/ORIPjSGlbc2mqMMtKLRNbO4wv6g7DLlb5TQTWaZ9
gnRTndjuvt7sQht4MdJ8JC9qmnlaBeizqaukgSx2JrmIe3scJlSDEm2rX/RrQCPB3fHTe12qopgz
N5bnmG4q3ItBzXYO9ktaxx3xT7kjWDM3VK+DAlIcuPzjY71RS2As/HTUM56FvIcnqCgN8RsRJ1hn
SnAWxFp9C1FR29ZNm23qOIc4VpR3gi3O5+MDv25kzCUrzEc2nR0Mu9p8ZC8ubQWpoall6rj0OfIP
od2qlHaoDjSWTuYmlFhxi8xFJT4jzO4oMIkPESKkXRgU+hUqHnpqxw/ojYdqbl1wv3l250txeDyT
Ch4LghiPb1+nn+H2ES5lY2PbUVv9Q+PVXOFl7kOvDU5Cm9Esi5PvLY+luU5J2dB7+VAmGOKkEXZ/
d+r+iGv0P4MWfSiestumenpqrh6L/zpAFf3fw78Esv7P+O5j83jwF5usAenxsX2qxk9PNbPrv/js
87/5P/2H/+fp+VdOwekpR/+eTf//Kn/+lezxJbto1lr9wy4yjb8sgRUNW83sx2Wb+W92kTT+ojnP
g8TfFMybL9hFiq79xdNKh3v2r6i4AvnP/k0vAl+EsYJJHYYFfBK+dv86+5u/P3rH6PSHhVUGmuWl
JvD8w2dQlJDXc6BiGz9pP1M4+u61Dy8uxD8jvYTL/+aXl8KMBK1PI1p+GXEGoXcorCr7xFTyu59e
PMvhNDYCATG7QUeyzlVuEs04hTL63W8v6qxFC7oZ+DzRZKzBr9TKCRhlrE68+r/79XkifjEFeVAw
KC2gSSIpDvkku4hTX6rf/fJiCs8jNcLSpAFbGLLuHLdTywZpdE70NH736/Pff3HcuscyJpN8xYse
bGIoosm1FHFigv7djxuHPy7HQPaCssKmTWMopFnzSEi2vXnfY6gf/vhk16GgNJNsjLqES45QqvLP
3vfTi4YVl7conLkoUfu1fl2bWfsDNbh6Sv39u8uyeDUlddPeSsDeRHY7XORRq12RSXn9nmN/JSk3
2S60FWF5m0D/USLSsfxTque3Dxvj8+EFp7LmDTLS0WJFEA6gJ60Em/t3vflYRA5/PISSWJMxH2PV
KD94euefmcWgbt93TRYvJ2uGvKg14nfYxyU/pir193WkOycWrb+7LosXlCjbeMi7OtmYXwiDNIp3
XpF5uBdvJuVrfQwjfrYnewDydxmtBUCE912RxZuZoXsqZcZTQhjlrvJ7fUU+1nuPfPFmdrEGXyms
kk0n/RpyZeite7st33m5Fy9nkAGL8ntmWhtgslMTAYvs+NRi/Xf3cvFqTmk69X49JRsk2ykaFPiS
owQc+a6r/spuBhoYzyS/XkSXdUuE+okd2m+Oeql6FroAN6eM8Lj17ir1kmhVZcUJqdbvfnvxYlrG
FKgUprCiCWOfx2n6SK/B+Pa+C7J4MUvLruuhN6JNZFk0cSyVxoFTV9n73vtlJMyUqmEJfCHaeHW4
nfpcnI2aMuzed+yL9zPJx1bzVS6MniSA4swsPuusP0Sy/Wv5Rsv68O2PUK00WZR6bkViqyr6td79
fN9xL95OuDJlFIQNFeBW1CuzFT9R579vzrIX72bWTGCgAzsko111IXN/CzSEj+877sWrqXmmLCcD
TyR2TrEKq/qM4JzCfdePL3FJTSebsao48Lj3z+niErARxR/f99uL72ZnBxlkSg484mchGt3XaXrz
vp9evJzZgCzUzvhpjEhy3xjyXKXP+r63Z2m+jimoCdxNEYgR0ouJjBTvPOrFB3OoRV3NwQqbEeZM
oDN5WzLS3veYyMVrWVN0HVUL6rVWKmIOeoVI4oz377vei7cy8RRigAgpIFglEQn0ecjSX2Xe58X7
Vm9y8XKS8NcUQZNEm2Bq1rbymS73O+/m4tUcpdIOHlnIGzQP5yD2tVVaT3fvuyyLV7Mwg6jt5PT/
2TuTJblxLGu/S+9RxgkcFv+G7k53j1ERmnNDS6UkkAAHgMRA8un7uKq7OoIpyS25/q3SrMxSSpAO
Yri4OPc7FeSq7gsh5q6kUu02tb2mzvUeWC1TFVYHG07xM/em97h0C66ogy+D4v/yx/9ZZdeOjmWn
ahgnmxp8tOoet0SXags3btuV17UjAYt8DkVddUDFAaBmXfcZB6JrSbdfvflq5yylwElK0wqoKtEd
UtyeQQs+bNvz11nDjiDPUftoXNafs0rCAuGfleH9X4evZieutjhnKG9Hh09wfZd+huOm32/8nKvp
qQeHYmiCsTKxP7FXiLzE5fO2deWSzHkZjjdp7cN2/PI1G9xfpEx/GFmWbjpwglDzunH4U+G+CJqW
Q4L7Fk7hertxR14n7Q0NENLO+JQOl5NgALjcwMxn29yk2evXBgQKUDiL/m5ThUvztgcYPiNuW7S8
LnLhfCJ8JkF1COAcdrkM5zs51XZb+EZXWye11tgpReu95x4a4b4peLBuGytrtC+HWNoGVYtxGMEr
AfY4T2KBP/2mBXEtIIeW1kHJAm1NjOs/6BU8vfNbdU0R/4t1ha4mKKQRhnkzXj0lcNuWb2L5adtr
r+bm0KaLhpyhOoQ14RAKZPbJujTd2PpqdrLedQ4+4NiBwH2bh1OzXGNW/6pDVlNzmMvMqQwtt6Sv
8ir8MhmkP7b1yWrfBFtnbnAjWSHqvLiYzfArAgv0iuT8Fy++JhjgdjtEndCIAW4yeBwtFuLhNNj2
5usKAdjdXdRoCo3ru3o+tnbbnrku00mC3migsaqDhmZSNs39YrdlPKLVhukN6TKlmcYbN9Cp5eO2
rTJaxbJd5MxYwRjmgD3+HPv6FjbU+02jY41MyZRGFURlMWMAPUTRfTjXV4ptfjU0VnOxgdrHQXRV
HRSqlZ+rcHzfQbWxbRNe1/FPLUpxYQJz6ejo7ZDeS1Vum+TrOoIJRDA9RNhuovkdMzC93jjoVtPQ
h/fJMIyYhrBs/Wv2ociDimbbRFkr93UWwzmsxbCbZGmOpZjVLnSoHNw0RNaVCC0EbqM3XQY1SNMH
2IeX+9SQbRvNms2HMutw7lWHxlkn/0xS6d9VdCH/DAryn1BwXZnSwEDU8gzNG4XyCSh3jpqRcOO7
r6alRJ16qnrEmVQM6uNS9iYuwsTQadsMWgNNmeehlAA+ZYeh4U8CilWezttiwXWhf29RUGtHzJ+2
9U8wBepg8gBVx7YBE7yO2HoV22Rwl8nZHpNofpwnuW27+VFP+yJdPfOQgmaJyRl26Ul0i4IcauLb
Dq/haoYK6J1GKAxxY6cDCQ4ZW+YxT7hBTcCmfllT2AavheyswgPgDrXcisZ85SqInrc1nr7udCMX
ibt5D+uW/47C5s6f4m1bxJpcZ2D36VBxihC5QtFICDpdnLXexj5Z7ZiJ6msgy9E4bKxOVX2/kHpb
7P1DzvVirDRpoJEHw7Il0vFNkxK/iCuUfG7r7cum96JxaKD8oOxMcrCZtnfG87o7hYuIbWHEWpkU
e5KJVi9xUfMBHpI26s6zA4Z327uvpqfofI6tSMcFs7I9ZqgdOKP0a97Y7atQNkmknnxdYyUsnd2h
LADmhjGfNr77eo6SFGbk2RAXAoXWp4EtfjHhML5tQV+j6qCBJtnQwbkS9jbtQ0bZsociUW9797WG
RroLaJKhZzQQG3vo8drdDOTottVrTYnLULUPlDmPi1jU5BAGZXwewlS82TRm1iVtMBVCES4qQIty
qjFXvZRBIh9vjF9+eNm/mE39XAWTm/u4aOFX96QiFZ5Fk4ltS8wa4uohUlQgMV/6fTJPlCjQiapk
2tgzqzC3TqHGQxUxqlPAiYWbkk4/wQbUbNvw1qVzQ7tUkzBNXIC2wU9EVOEbq7R+2vZV13O1bTMd
aIyZ/uKYDgvO9t4FlGwLX9biIDi0hCidQs+03KTQr6Lu697TlGx7+bVCyBvLiMwEzaeB3xeKpP4e
KI1tIiFUFa8WeH8GEL3GoIHJ+JMiE+xFbeq2nee8VVoorccl8Gp8VaQm2YEI389FYNNt/e6ttlSI
GNusY1jFaDSpd7Tvgu9VXyfbZtOa2WFGA3OoCStwBuLXvuwzmwPW0mxbI73Vvkq0sIPUePewEuSu
bXqCEoD6Gvbl0spPMvFraN/E58qBBRIXiy79A+ROcU4Agt+2Aq+RxbzVKkxlSYvW01WhHA4Goonp
tvOjt5qrEdRYfIiwa2suggLFIPowRu3W4b7aVyeYckDJXmGuDtF8nBavOSUstF+2rDOwhXg9mWza
Ad7VO7RumiQXDW12E0S0m2Ix3EW+bj0WSo08aTHeqQ1OCCChAQ5msemrJmvNUBYMY1dZLwb/k5gH
CHwJsKiUPG/rmdVcVQgKep9j5+t1gALkTnwJpoVsym3Dce11xyjmZ93YJPQy3Ls96Ir2gMKOZlOg
l2SrqUoN1nZlLIJUGr0JkqG+p6CwbxrtSbbaVYnNXEwtaj4rVCTtG1kv4L+N/cZXD153DEd1LQEM
HIu737E7r/ZRVbzAX2PTEolChtfNo64/1cpiuKNYEQU9pQJCKfKvEYh/vogBA/a6deubwOiA0GJO
y/pbFvURynH7/hqo+xfNr+VDzBMKmmJkMpAi9Q/K0vnsfCuvbNorcOT/JmRQRvP67TvtMsDk0PWj
cdnBh7HRpZjenJISRjRJBUJQQ8fxPJvhNvNb+P0KHrwTCPG3rXTJGqfqcFyQBPXLcEI3/FM/J+P3
BqT5bVMuXc1nE7mqhQsDRYHaKG6GijJIL1HX/PvV4hIf/H3/QuXW685rVBOOY0RpwS3pztoz06Uc
HXY3+WgUjKUvfOhGO7Yp+ARsbvU4sNBxysLCWkUkPkQwjT9AsxpsOmwla/GRpWXfJpA2FGA0jXCH
H+EIGtFteUWYsLx+d9BKq3hccNgiI0NpVY0isoXK5cow/tUkWc3w6iKrR8FkUswo7MQpjqQnDPVt
t0FJuprhgGK4mnGEKZ5u5VeQvOJbx7r53e8H0S/e/W8qJCpK61/CFA1a1yEgLjsNGjiUba2v5rf1
UMuP66YYtD6LumbCk+GbZED677e1vwqdpyQeHJ3RPggyQZSnS5IcSxsBTbit/dUEnogUHY66OOgy
qT+m3ljfgYRnT79v/RcTeO1+AB2irePLqBxDYRkqQC1KyrM+e2wvCIwSdX65wX3dNceUX33qy79/
ca62SNNzVGMlRRhIvh+jQT70zuebTr5geb1uHcqEJQUuBHmkBjYRAY9QpQoX7U0nAdDMXrceTy4G
ZRNx14y78/ddPcHPuQXH5Pcf4lc9s5rAFANmjibEF6Pn7C2u1nSxDHqbwAo3rK/fHcVjg5gYRS4G
Yg7QfoZ+VDusQWG5LTxa65V83Dw3DEtPodpg+WDSMvoOtM62lEayFixFUPxIG6B1CKCzQxrITzVt
5m0TeC1YEl3orKUJGgfi763tIv8xGtk1UNcvvmu8mr5t0AciISm+a+Br0C1mf5fgFFlsGjVryRJQ
XQTgijEpMu368gxDi/4tEAAp2Tbm13WiBJUs0gta8CkHuKiVKPYpCFA8GwfNar5yFZk0kn1WjEDH
P4A75d1loL582tY3q/kaCZp2VZVmRTqieAju6dl7Nki3LRRZa5dGD+VfvgmzIokUP8u5akExmuy2
lWytXwIBYTFwfsgQEwqIgGjY/lWxsP+2qWfWAqYZkvDMmgD9HpP5A4RRugVahrXP25pf7bhxAm5R
ncxZQUSg9J4uTSyAnsrmTckqcNNeL2ZATbSgkMiy6Ac+5F7Xxm8SSJk2XeQnaxVTG5YTt0NXFqiF
DvZ1PIJQEclx22KzljH1How2x6QvkS+hUZ4h8Z67MLQbW78sQi+2176mWR+hArMIAUQBl8sjJ6mb
bON3XU1XJlAPCgVMiaR4NzxLEA0fjCbbSvJQ2fv63dsG9UpMDGWB8uT6AJZt+KDhQLpNMwDk6evm
66rM2rSyZaF6zzuQkPA/267VX7YN+dX+OoQjjH6CjhS1uxDCLQ8KanF/uKn1taYpmTI4qkcjKaqs
9d/HYd/spavGr9taX03XRYIpjbieFGU7TweDvNvRaeJvW+PX0qa2IwPIm01ZsBEANzLM4k0SivCv
be++2l3nqRfT5ZKsaMImuK98ot4BHn/Nf/MybX5yul2rnBavajVYv6Swyk6fgomJmzLxlm0n87XQ
KUq4DITBMtYtS1A4yR9q+Acct3XMaq6CH+ersXdlAe9QefDnCciS5SpL9lcds5qrpY07SYQlRWSp
PGji8aMLQCTc9u6rqRqUIfKZCyUF7InZclaNVG9BOJPhtqBmzSlgrQ7HBmznwk9EqDDY9ZTkFTzJ
N2as1uonDjdOXyFzcMm7x/soTMuPYVTX22bUWv0kqOmmscJaY+ZB3VbzzM8Rm64dCH/xadfyJ7+K
sopIWhYWm/hNgGqpD2nqrmqELxPzJ1NqLX+SEqfMuXekSCtD2a40k3dEjZMpBDB1NRzE4+QaluJX
v4S+XvGhQUubNppIMY8JqG8sDFBe0l9zMvxV65d//2KrrXsw1Wq2YE0Op/DGi2BKNCC/sC26XKuh
aoihMtIydhwdddGNB4r8+x5JnWHbuSFcTeAq62c9AXl01MYvC0Dc3YnDUHjbBFuLojQJgJZL+vHY
C9bszWxFly99vXzftD6sZVGRoVXto7T5mGQAF+qKjoDLCL7t5deaKF7NgFwGLVysDYLXqm/cUXG6
ra7nb3aPZZWRkoS0PNK5sxVyFCT+FtmBbUt2rZVRHrT9MK7X7CQC4nV7oLCW+1gM08ZRv/Y0sqPq
+zIFcSCRkZfbwJo7LQXbNirXAqkF8OIapgLDaTQgke1lwyS4DFW7rTA2CVZzlmfwf0OHq9OkWLsL
s97sKh2a3aZhudZIKRgheKVg9CR5kx0hBZBPItQbjyU/vOZfrDe9MFiE64mcaiU/zo5235rEjZ+3
vfpqxx1Sy11bt/JsL5A96nP5FdaR19SXv1jz13IX+KnNoARO7pwlRLnCDhnsuMbSd997T/tiL1DI
cSVSBp7r5xvMD3+dF/1kynKI58DI80Dqid1SJNVK/5homK10dzMojyRDyc7IvVvgfZPoXjhH0mPg
h3P5zYFNFs5AmPKhBkMV7lmG5xVZiL4nsNaz3Q7eqGFSJDGp+BfVubkFl9QDRjIncxvD1bo3QmJk
LWXmFby2ofhCplD2Qb5EsfM/J5f/ZEKwCsus53iCsdVNV2Z1e59UCe9uKEsl+2w6o0ydy36chree
UqaROzFrHfEcP6JkX0jggJzNhRf0/CtxRLtlN2VmYu9LyAnA7I0iUg072c9D+dj7QHzdtXpa4mE3
+jbVez+C2+mztKAh3Pfeki7wAoC+lD8nCt6oFlYdzAPWd5YzHT40w9BUR9QndPKcpSYFGE8Dmt/v
rdc0LX4/fM3UeRmiDAUGHqnUJ4D54KOY9j7MPnZuiGJ9B00GKOM756Y0/dpG0lcPuFlT3qdWNxYe
8NZva5z0+mlKgVXsgoox/FiditmcLdpUaj+qNPK/LI1HK5W7VPFa7uZwKr02h745SAC/T1E6MABM
zD15YKUr+wc+d5o+DQz8ckCYKSGwom4oiNzzgV2sSx752AkO5OBim1OGc5DEDwLTby70CAT87ZKm
dfPEp1a6YI9Yol+OFZ3peD+aEHdfOcCI1L4FOQ8OTTsNihxTsGJamDxVnk/J5zbU89jl8GGdkiq3
E3QqgI/SCYi9XKeAkwIM6vPwwnE07RyGtzNvLBKEng9qH1CGHbwajmABNUCsqmUkFHdGXVoCwgy0
eST/tOHo3HtTB2n1XpVUWfisS4BVgFyMwfpNdoDphtU5Nj2N/6hhmsW/wzqILLyA6HwJutzGBP8Z
MIiWTyc+4Vf5x7kt4UWYc5ThA+jtdwmee+iymgGd5rnepN+9kVUhB1xSlag2VKnpyCeyaEM5+Hhz
oD/jlsKXGIdeArA1Si602lVcgnQaSqem7rabxWWGJUpXCvTuuc/gb9T1Nptuo7oP/aHgcMXW3YFk
WKC9HTVhBcFAktat+xYguWGetQdx9GelFul964c6aApAf8My144rsBvJ+NFwxJaWRP0ZKM9hH4sp
loBw2qnaI0DBPPcGD7NhUEmt//JHdOVXxccApWtL1/rzTYfMUnKHouoxeE6VSlA7jKNs89TGcX3j
fOG9gU9VE31VRo43A1QZd2Fgwl2oEg4XY9Ao/NpHAFHXJX8bCd+xr8ABh9GRJVmVLDkLp0qV9+Dy
a3HntJgjZ3ZTVGaCfTIVBqG4j5YqC+qbbh5azJ4YDuTDhxGrSdQfBj4ldbWHqNL1Nw1ns1V73nPG
1T5q5th9jIk3Lt/AdmXD+9EmMgMXrkJu3stNGOnlqfJLRAr7BpuW3+0alwi+gKQMYZnKe6gpa1nY
SMDW7gSuOjhGRxQ7xnAuboHDUd9ReCaB5mdAhWgJeTqIIWmuozkNIL4ynKvPdafLFJbAiDObbAe0
jbA9PFTAmszyhQCHp0DhBcjoE0z/5ux5CDoXfw7BOGZBnlmIfvBuzrroe6OHsH+qqzFVn6a+7f02
j1BgaB5KjwfTn45ZDgkPnz1ZH5uS2gH8IiWBwM09U7W1XzgWJ5PFEjqEIrgT1vesn8OFVSHtNqRl
WE+7JiDjxVfNzd4hiUQcfTcEB8TmPPYs65siEbg/KeBSMQ4PynLT9bmoJ7sUFPdLydsKyADvCz4r
uIN5OqW0bnNsJS57M8k6olMxVto2Xxc+KfLHoCsNICgLVBd1AO52U2COQklNFEg3MmaPcRUStQ80
BZXeqyON7SWJbcoAfnfl11k0tnoSSePMY18qGhzRNSz6q0mj1keJYUpT9h4hiAFdvUlFy2xejW3n
znDQWdQEqXzqwAnHrZvEOqEj2wVul5jGsPdR5vf6BLD66D6NjYMTzU7RuhLu0OhJabeTbvLsk1FY
luD2WjUXYAzEKqDLp57Ys2bJ0jYf+95/SqpIwzajmeuA5zJyU/ORlCZe+iecOjjubgaaxRyg0kQu
ycH5o5xucX9KqJcHQTeaI5TgfgScK9J2TZq3MBNov8CWJ6pp3mWVc+W+UkMkeW4qkGoEqAGseuSJ
gddBU5ZT9CfIVU3X7hfLte9ylPUMMs67AG18HOHzNj62QvC+O1Yer0R67Hw7pN7BZz4BdrrvvHF+
dKkVAVwTwDJmy324LPhWuQLse6iRV5290tv3AWlBo+1ikcBfQcnLsR9c25DIJ6lhs8Hzcl7mQB0W
h/wjOM0DZV36CDcA9rkkPUUEMQ06mL75+O1LmcMrhNuvkXMZ1GPT6Hcub8jU6VMUpC7csYs3hMoR
ULn02YM5XHvPsrG2APY2M5IN3+tysbMqJO7jsvdYL72gzm1UZ6SAH5Yx8XGIpYXRWtdVwfxlxvI5
3JaBmL0brpLFASu/jPY+8uZew9pSiZqGCEUWrAEil5iOS/V+ciMGyC4YdeIPu5CGuu4BAId52Qds
Apz8YYBBD1jOg7ZMjozDlOIbz5pueDekBmDeY9SHFSwvVBOr7I56KmXxzphe2HFX+7KvT/D7hf3j
PrN+h11EESxOz44kFktzFKmoexNC12XOZTbp+GnxhGcZWBo1Xfgu0Jp1425An6SQUrIwuRyhO+N2
omI9KpYSuN81b7Oux85/Qd9T/QeZnGXfJIf3pITmuHUwVLTQOPDPmZAgmICK3/Dwo2/h6Frlauhx
tMrL1Cykzydgw6FKAoJbCsy3GfEjBVM9mvktje0QP+PKO8ze1gtVoCTDL9lXyA/Hqu6QmUtjtBcv
TMibNCop/9AshnZ/JUENj8s86mAEqfImG/z4L4hEezvlQR039Uc2s3JgFxcQhEpwKqalOsOCjwOp
jH2tCj6MjarhG1lbUP3RgbHWGFrlXCfsSGuEvcGuBpsR8JHGUuKjZARsEoOAa8CBPQezWZbnqjIj
elDMk3+HECVKP4QNlsZCLv4Fb9UtQJd9mvtQiGJSgRtgfTDi7uQzOML9+IRXoawCiKBpx1sHZ4Tg
TdxGKcmzeIoBJW870+9IBmQ6XCzBhCuf+zKahrM/NU1QLBG+D+Jz22fvdQJ3AlRTjmz+XC7JIEwO
4nHYatg6eH10TxbMiSdv5pLDEhKQdtHnKASgDcw3eKMhBlZzzzjFpmG7tkMEE9URPFSzkSXfRgFq
l8wlDNjx91uOa+sTbbFJfVwA1E9uJp729BPzsZ78tfTosCcxaGofq74N7cNEEL/clHA8QCUfDvYu
vdGwJ9Tffbl09uCBTktNbo1f9acSfGzzSUiwMd6GCl4Yz9aR0IDSjhro+YOoR6FOuIiunA84eJzA
GcXDZfHXpU39zj+Eg51ilwe4HXXvRKYCxP+WOUnPM/yV6+TUMt6gprWuiGlzv4TF4DffCE6xvQrW
fnBYRNA/yBXWFH0wkRJfAfNZqdtpaZvlT09K/jTjEEjvEkPgH2y18d5MvUE9S1gPdfa+rmtu2x0O
VAO9JyIT4nMA6hF/hMMzDYqBYx7+yUaFObkTtMwoCr78LER5ph99s2VPsqcZiIAJZy1HYA0AfxjX
n3H7nup3fRPo6sucDSl+PpZ6MT/CMLJpMduaWXf3jMywHAlY5bpP4YSoMwffPfHOXDKp7gavmsKj
NbUQ7yiVVStyK+agPTUyggqRILb7APJ9LB9Naa04jlwTonLrdSl5V0nFgm8CIjVzxM6nprzzYQ+T
Y1tMMCp9HoyAkVvu3Q2RKbMPnewaUNiHlMq9X5tUvp+6yDRn9PKCSTAuiUblgokRkT2R0WlkxY0o
O36wVBGxt6nVyTN8GqbgZrAsSk58cU2Deocpax7CZhHwuGoXrD7vgEsHfb3vBtNjt2HwQlliPppb
z3NV/Ay+XGvFroQvjmZQjqcmehYaji527yKwxYpoSSj86sYWsHNPjhYeL6h7jtwBjIaqu0PUmdib
JGV+fGhHw1jBQ8zNm3bp4hKq3IXjVJzUvrorrfAurEnT1+K2biMHZwN8Q6HP3qxNCsC57RqQ7qkc
z6ZacK0cV03fwooE7xafkg4VRrBVBOzrDnYzYbOnMeGy4BNqypI8ZOni3eLQLvq/WNym4yeTQA37
6DdhNOOkh7qn+JHJUQyHYdSDvYtdEMtzVCqN1d43cBipo8Gf7lCWCvhEHnMdZX/A0kFORVovtnsn
MH9BdOCLr45DiNPPY2zHSCKoSnGFaZHFCrL2vhHwenqwMbq4a3aGTF7Az3RmEVn2Ni7rrgYhm/oZ
yLJweIm2XXWs67toC91vzyN2nrAXAtwCKD1URbgq/2NTYmdd4aWCEjPKDtW5mTx1C0UBbCpAid92
g7Wu8ApabRJESMuZ9hWcekZfvZtRb/C07d0v6aQXmZyELoPqwt6dVVz7N0HV8I+XWPnKu/9IKv7k
JmJd4sVpKHoYPgr4lZQ0hlttvFzObNFQnim0XV6OGirO9oBpEwz7uV1o4QGZ/K3OBA5ZvGf0ocZA
0kjiIuhapl0ks2HOSTTMIbagFDWN+8i0Kf7CCFej8hioPpNA58sgyZumIuyeZEk33jBb+xWG9YiL
Om7q+SoD5xdXFP7qDnBSAv6l4zyeLfBo5Kap+4zQPRBHXn8xy0ASJYc5SUT3yAWQFLlQgL3nHDpA
n8Bbe168GbY9IWywfarJUExNOQ6w04J18V1sSyJ2Ej4czhwi+HrCbixRQ9ONDziKx4iPtJYGvk8l
G0c5PEIV6VCrIMsKsTzU6OrmIqKDbWFSCpxxDzUnBgYlzdTDMDYYqtkhlYDFAHbfMQumo2WD7961
/YhLkLyJbVtNedmUjSdwtsRpej7ClslHGkUtbKzgmTWrfh84UIAOLSPTaG+idMrsQ5vGzIgH4UbX
/Y996P9nhf/XhRrya1b4rqqbby854Ze//j+c8Dj+V+RDnU9h+4oMrfs26v/3XwTg8H9FEfyi4QWK
qyv/orHpehx8L3+W/At/AjY8KOAxuO6XKrr/IMLjf+Evo3wRujYfup/U/yeI8Mv68X8TH2kNWHMC
VA7zgyCJg2xdvxQmTchh37Xc+rhBQuIw7ePmSQ9pU74POuQZ3leM919e9Mybf7f+Eh7+Y8F9+VA4
Z/oJCPk0gRtj9u+09YtFrQwq3+N9k96IEkZD/TFpcUpeqgLIfqSSh10ZtnvwtbLkLSoRdh7cSQmC
ACTkdnDHysPoRsCnFOae+yvvdcnw/+a91kUI9URZWzK8V5I/svz5493D26dr5a74cr99xkpoEs2y
VUsm0puleHzMdseHIc+u/I5rj7j8+YvuzWYbyZjiESL/9Mc7lt+V+ZVb9x+r5m96al3tMsf/+yvG
w9On+3dv+P7NsvsMV6crIcGVn7Ku2VGzR23Z4Iu0+R/V7p3OH2DHdOWqau2T662G49oMWEXwj6Ez
+us2y/39u2qPDkM248pjXm9AMArAPSfspb0AlUfxJSP2+qtIVi5TmyX6iAsXd0AWLD0rRpIrWsnX
Nz7/fkoMLwi4tfhYQNY6XknKAKlGGDWFS2I+T3OtP7jMwRFSqGtsiNXSAXcLHy41WLviLAJ2dS00
R66WLyKm7UmN/ljA1irOqTXDHji77qZF2HxFxfPDLP3FoPvxQHDlQnwvVNPE66rrkoDLMQQ40qjW
IODApcoh6oZ418M0c2+kU3sYxZRHzavsUGmV3FI6yNPoO/iuZUwVTGj3p5TeIHfa982ulF26b+p6
qnNTw42lXRQ7w9czRJCLEs6Rttl9UrIYGsK6P0E2mx4hbtWHGqnkM9KE7S3hcKaJsFjvQ6NUAZ8p
+hCL0N/NkDcfpG1p8fslaj2IAnzZKMGK6VG4AfvrEuVeg3vbwlewCGXlFVlzOTT1zv7Tp0Do7Yd+
RmNc9V2e+HqozoSGpfAWVcxxC9sjWtoCrlTXZBfroRrAmAK/JYjhXuLBvWU1IZYBylik/qJC62z4
INMO0Zmi7q2JE//KTehPHoVyJVj+Yh/GxroGOAaibKHHLaNiZkm3F3jy+xlx+yFdIvP8+y/0s0dh
U4cXV0ax4a8f1bdz2tehFxWLz+hBDZTvo6WrCpzLsn+4ogQZPG18igACnwv/v7qw5gHcp8sa1cEX
56bDgqu0vW5IdWUJvnyGl7MObskZlkj8D7M8jNcFYeVo6hHlgZdaQD/43kl/qXZDE9XfmzLDQraM
iXybjTZrruxil43w5XOjwMOjAa9IYCIGedhl+Xmxi8G3zlNIzJdHxlgf5XCfGj41VDhRwIar/qhp
MnyuEV0hOeiPwbU9dL24YbFB8IWACGhz+Oqs9wR4uKHYIhqbE664FINrae/T0zT2Ca4JBuE9BxZu
t/+wpyNEQ1jWkCyGbUwcrPVOaTsNre5IfLTA75wCpCU+ydi1u3FIQtzCLv2B1bia+P14Xa8oEcZN
hhX8UgME/6Yfi+6LbqZtuYB5nfantoOLaOXR/h4sxfqKhGs9K348BY5IcHqOIw/uXq8/JjZENmMC
9ielxxbXm4Pak9pPT0YnV3aJ9XDFk5BLAxkiwGMSBMqvn8ThDwgacSdPeoKlxL4E3rsqPGuX9EDY
EPs7XAaSz0z13T8r58IqiZFKKeyYfNjc02SdxugaoQztoerwg2r+44fUoGvq6cr68vfvdfH0gTea
hy3w4hD3+vcthui+ovF88iDyeKBlMxw9mU1XAryfPSVLaZxenMG9cK1WIWnmsaQd5xNsuiFBdfUA
+7zuyz8deki+4R+cnxE+YAy+/imjxljICHcn2fvLAQ6IcwdPocp8//1j/jaVKZ6B3F+GxRJbzdpe
vk+nSUV+406QnAWPiVHlXQDb63s5p8tunKf5r98/bxWzXsYBTaDT9wJsoxl8FF//LJ82kpm5n05x
F7GnGEUIBz8UAwQ3MMFWGTxXtdTBIeVgAemw7q98ur9PtQQe4zAPvCzb2CBWKnyB5Qz+oNbBzhfE
oVLWpM5dBavnBgC497//qT8ZJokfYpfDD4U+fo2JR3jeNp31Hfx9atHkc5MFuwyXoeGVlfFnvwla
jhBGbwgZ6HpSl3IMOQ+z+YTywA7WoCQZT2k31v6xx8P68+9/1aoKHjMZwxF+gHGGk3eIR15e58Wa
ONYGlbdhQ064XQjTosIdXfrGI6z/0DFCHnAF2o6fYU+bvnNlmj6jkDBMwdMEpjiHW2TGryyePzBO
r7bCmAbYFaiHN0qhyliNKDbFPOLO804M/WCRaptsdiQJMstFsADUv1caehw4gCAc3V9Cdr8QVWzl
LoKkKTmKctJd0dAE5bgtdC/NvkLy/4PP6vlNMHUh3/++//42AfC6SYCIBCF6ihLR4HX3TSD6mzZc
5hNP/ORrVxLvgvqHzWo1BPTWBYwXuAYe703ikkPgzdf4PX/bAi7PT+Mo/G/OzmtHbiRt0ze0BEgG
7R6SmVnMLNmW1JL6hGhJ0/Q26K/+f6j+F6tkEUloZuZoBFQkw37mNa61bs3trrS7vjaNopmDWTSh
p5eu4WvIbD+Jomi/wEpOXpV8+8GmebFFGdQhFyJqpmtIeeb+o5d+6Sa4L3Owdoj+ytwh7/0okxUt
Kq2UR3DuvU/8dbTNjpBNW9tIE8+Ba4KSw1oGr+Z0TvrArZLxTG9zOneTER3ZP+1+pGYLi8jM4oFd
V/6Xg1GP2dQOljkH5ZAMVzu1ZeLR7bJ9PdbVo12/OxhxND0s3cXYcRMAxpqIF1tOc4CvLYi2Jc77
Jyzkw3cicUYDhYUyyOfhUtd29lmlDfjWmKxzVIrMF1gn4D00JK81sgoIN3nU6cHjTf7iVWG9CWj4
WRxL3EM3660ktpKPaqriII6aSFzK+SPoEWX0lK5rn4WaHyUWe0tOmLZW60wixa2wVminiaOOhRqY
uZX7GQ3a142Q1afaaKJz34KpQsrnSCRsd1CH3o+K6QxWhuJ+welUDYoZ60vQ5GMOciQ12jNyPs0H
PWlj1INVTA3SuhJHMlY7ay9Um+yJ5WdoazMuzXRyni5Rg2R0awPYgiuVcx4Ozg/QAu3nx0u585Ek
u4T7VE3Y1NuynzK5YZ7Z9oxvqaqwi7o898zE6t9ALyvP/I7eo5csf8vmY31kTMFdjkGTZq7p1SZ7
swYYbKK1lkClWgcmTzOaxlfH9DflKv/fQBjqqpSfiYM2c4mOtADROC1BkUIBZo1xh5/U/uCJfhEK
8DkWrxMfpWvEcpvTqjahjcBkpQXd0lbDyQxxSz5RvwYd+3i1trXHnxMHbJ2NYRDTkZXe78nSghUS
ZooW6KK3+7PQgCmd0INziebCpKCdUozJp8pNZuc0LuByvBowV+QDB7Zjvxtz1fbU2sySIHES8/f4
Wv/ONnkAsZAg0iKCvv91oRuWNSByjOpxGXdP+Iub8mIZ8XKU/e8dkV8H2tzFpJJ5OAsGMsupXOGa
jaJ69dTkf2htI45ET9afvQlByA9VrjpH4wHYis40TddXY1Zy+yiK7YN8VT7TZNavcpqKD4Up7bdJ
iyU8jTGgUo8XfCecwAQbf28dP2hi+M3OmsMxm3Obu2CGcvvRxEtA9dvGnf7gXQAvDbxFfRUp4XwT
Lo7185CDh3v8C3b2NpkdWDyLvM5i492v6apM37iWVAOrSPNVkVHK8Zb0snZ/i279c/PYOq8JtSNy
WHMrAlPOQB9KnKIDNTKNU57X00nOXfH7TxcZioWEHkbemr0t70nRj507hXYQmgpioW4xTu5pGJPi
OxdRnPlyCY0vj2dwZ7MiiUX1m9ccL+qtbIieVUBM4twOKnBspzay5VnM4O1IAY/EN3Z2qstGcdil
XOoUG+4XKxW12yihNAIAIG3stWreZOcMH6EvbUSj1ovMtgxaMOHc6kMXHgW/2k+5ic1R4Yl29fV2
t3RqZvc/gDK1WahLagUQH7Mfulspn7OJoODSaV3zXlEjw3qjqa0on4DPdOlT0rvgY7JJN793EabA
Fz3rrJSNXA7m2cJX9s80iunkSi7y6pqk+tx6oC9j5zykovuzLJO29wFY68kpGow099VyCT9UupZ/
BsZZvAEYJJsvYslaAbxfm94WFoIWviPh050Gyj/WU4yQQH1RAPgJH/ypMT7HWdMh2Ge02M+5w2yn
vukU2o+2HTrAyEpTvYqRJJVgpvXsz0aJC1BtRWfb5ySX1R9mPxjAkSXat14tpT2cK70zvmNCMc6g
7kKkFppSY0rGWXG/9G5hTz6ymFl7ysxBcS4TG3T0FfD4rV9kInxL32So/kiFY4YnWwzu4oGeqsyL
SBuJFym5GJ5WjaOH56U0pr+0Lla6t2nSt6+HEYyDZ8Vm+xfoOJtfbGvK3zIE3n2di2QEhAsT4s9u
qPuP0H1KKBdy0T4KmvH/mVvd+A5cKG2ftFxZ3ltujs5WNqXgZpZQd2e0gUiwiLwnU7zPNQtZ6GHW
w/dtoiozigmR9UdYm+lKIIjC73G5cmyHNKzfdGo42AHfNHyq+t4M31p9xCVuWqnanPOqLd70pVZL
v5gyffJbMSLxD4Kz+GtUycefhHRyIKjA2s5hM/Y/DHWYo6Dnb2ReoclY881QNb+Daxr5nqYuy2dY
3Grp28vUxF5UZTQOLKMHFxv2/KCLLCKnuSQlyeF7FbfE3ivKRtOpuk6y951cqOEVjO88+J2u4hga
iyGTflTEepC1daU+Tezz0K/0QopT1GD1600DBPfKjEzXQ0l1tP3MbofihrdM/vdU9NN3IrnlOtuZ
AxBX09vKM/UGy7PWmcJvkaNW3wzRFRr6Fn2u+naoKuW5mh1IFpFqyVMm8xZ08QjsXe1Vfgb7DAiY
2o2AVhQAG+yQiW7UmE+FcY54q/75P0M2jZNMG8ErJtc/PVut60VzUh+R5XeyA1enu23SdeDl2EZD
5EmOlneaQauq6/4qsgi4rhsqw8ltitXRtbLbIwzPto25xkWEXQRglH4s6o+bd9Ks2hrh6sgIIDg0
9kXOyG16cVNk71otbp7xeq7/iJqo/8foxAhGbEm099WQW78n+PnzEYPro7prMVlzCNDu779CKGE5
qrUedPiiv2mR4jgVQH0Oigw7QbtrQTZw+Nw1zFr//ZdUdJr7TlSi0ANdKkM1e8QIvP6OChLZU3lF
ga+B1f0W27Os/nn8mO0trkWJGf1LWqwvSrBGX0WEC7YezHkKkLlMzPlJCnX5w6wd+wn5qq+Px3v5
qRam8C4dCTJOk7Dy/lPDOiwVLR7NYAmLLvNiJMUT323Gun9WssVELVeay3SJFyU6qjO8fExtQ0Mp
m1Yj9SdjGyqohLgJbJhV2wcMO44/tvgWJZma+o26QqeKyi77c69zsXsgKt2j/HOnFEfxllDFdOCK
UdLZbOpuji1jttLiaiVWHOGy6sSNXyYlkFYREWufO9g3cJKURIqAjkCNToXRCqR8pNp9MtSyzPzH
q7H7kzjagkzRobG2beSPhjZBktOSa41CThsQjhaFrzB50CLm2Y1e93DvWl8PqYT6Pf2x6lKYyDRe
jLbJ/8KB1TgKzl9GV0RzOtE5JV86w1u6Z6YkjZjyJLs2LUjX1UXXfZ6lZt6GNnH+fvz5Lzc/Y7EX
qX1wAF58fR2ZTVmpeXYtHdGfY5Fgxqzp/evYGBHIcob4YLpfbn4KeBpNMRXoBH3vTZozDIkB/XBx
AidJsycQOo5nmUvxWqSz9gRgXPOgGxwJE+1MKPpqFLT5HyXXrZCbUCcwHKZwA16y/A2BDbDj2VrO
Ua+qB9/3MrdAk5KvY5taQNq3td02ii27M6UbVGatXxSjz25dOh/12ndWjYtK15lBziKcivsrRAvx
BwIwBaZKTRWe1FD5IONxOCejOnJxaPFBceNnjfc+CLYBqHE/MFECnNc2Cp8WMU4kk5Ss9SqnIudw
I1NmEWDtx0a8x1xotK4w/iSMWC0Mw6c01uK3cmztdwl0ReE540RDErC88jFEDjY6gWAv8tepbpSm
B2Ft6Z9kbXbvU4Dp4Ru7nI2vXTi7n1YqxBHsYmc/rHV3EwFRGtLE9PfTl8w6obbZhQGA6EkDPRJi
fyZczba9OTKn7OBt2x3OZufxjlqOsxXmVqTj1ouShUHd9M7sOWVZKGeK2e1HIy8q5bezW1RetRWU
pGsrpGDzvDRIfCk2TMigKyThdjRYX3uraA+ASTv7HPiTbq64JNpFW/FFt2WEPJ/DoII3TnCWQQX5
pMKDcQ4G2nmyHLI/ivA8XS5R2P1aZbYxNJZRh8FiJzagHhpiRMPOSofqC9NrIYuea2eK8a5biqNa
xd7Kse4UKWCx0jjdVApy/gm0sR4GqtIlHylIdPqXLMX3WVfg6X18fBXvDQY2wjW59g3kLDdnLILx
OLrToARKi9DZ0KTQW6umUa+D5iaXx2PtXCAOPM61tclQVOPvZ3WZljIz0FoPotwtTvnQdSc10sdL
10Kg43gc3Io7t75DNKsyl2tldiseZKpdNyHzpQQGuJm3utpAXV6s/JXM8tKDD6dcWw3Fu8ff+LLQ
hHazy/fxygh6qJunphvibiKcUAIduoXqRYUah37WaNI895aEMW0Vo+V6IinHvxVIBU+6lLNxIFqy
9+XWGj46tm4bnJf7ic7KySpMq1cC6qmrCVgVAicbInMcLyIfZvW0uBFEeCec2w+PP3/vhJI58NpS
HNL5CfcjcxTjoZeFEuTNYj0X6aL4Een9wfftjULoTCsTiCK7aTMK+P7FbJ2Klc3m2PZG2oPiVKJo
fSR1vLdjnVUBAGALmJAtgscaXMQvw5jPQZzYS92u9t0EVmlEKbiNoEc9nr29w8hNTcGJ07FGh/ez
17lJmtfCccHRSONkiEqeJ7uzvDkd/ovDsbb2CcgBswHaEfdDOSZ9d73Pw6DPOkBlvZP271FpM8A/
Fn0BQNao+by0cd3fvwQIMJFOJK9Fd3wbjKPFD6F94Rv7sOsCmru5t2iL9SkfqFdRAy7Pvz2nzCW0
SrQeeDq2PVUzp9bv8M9BrpnQPkMNf9fYEdRE5e+Zv61JK8vGTUOzX+O/W3cWEAal0PLGRbfGTN7k
OgaTPQqGT48/aCdHX/M4kvQVvwM4bXO6LWUY89Ls3EDmC+IWRaeLwu/12FjOc6i2CGkpRdJcJ2jx
w7WI5FCd4xKhFIpr03xkEbGzZd11ViloUzAwth2oCPzEWNHCD6Isn54dGIHnqNGi/7iRWZ4OPnwN
IjbxoKtT++WI8Hhwo9/vWT2v4a7kqRukrqwgrg02qgh6utZnrQiqipEjkR+iwRD1IA3lMHg1HP3P
rViipzBXnAOQzE6QQHS1YiZBilEB3wQJOWWnop3WaETWGd1Up6qRd2mHW0SV00+UKD8nSOhEVLFQ
IXg8F3vTThJP1L+eXlLI+6lIgMDZCJ2EAQ2pNn2FoLaRE+MZgIotTPeOmE/7w0HwWDNQ6tLb4URS
9yWSOcGkuPU1tibhnDgO47sRaZsjYdGfbLftOlP1IQACckWst/6aX8oy6WhII4XHHch0LAzfpU7T
3LKoDz8b2Sp+QQs7089t1VIZhszmhOcEdx71as1W/yVGjajz0PqxIhQkklTjotaK4kmFYneb6Q/h
YA7zPzw/XpCdl8LlQBJGcSTZmptO7BguLiIH7E34WRaE3UnxCBqFB7ty9mSuugdPxd54tmrrVOt4
l9wtiqIMk2hSlzgMsA5Cht8VyVc1y6qv4PjQhCjTwdQPttzL7Q4aDU6/A/lgzWnXR/mXVYEdG5qx
VjgBhVZKVHCOko8hhHn1RNaTY1lUJ2226h8ZHxYpXf3gg19uQbAqvMAwyBnb3LI4elNm7hJmDoGV
aDGrrAyjxIXFiN81i+h+z0BxvcoZbcWZcs8Af9te5TGo4b6LHDtoosh5UuK8vPadceREsPtNYMlB
05G8Aze6n1K0M1e2rmSULM4v2jIYp6IF5w1ocjp4NdbVuT9TfNDavSc4I6PZQj7juepjMM52kIdA
bVy4BUGtD0eKbbsfBLyOah9VRtDe9x8EQFdd5GzZQWy35Um6WuO3gyqutgKj+/GB2x2KIJAYk6cW
ZMn9ULqIIJfWIw0Q3jzfKdX5XLvx5C9zpR0kEvtDsRXopzqc7s27U0L8BoCh2gGOfZ81IxwBcY/y
ycnq8eBJeXmqYdIRlFGkXHk3P8uGv5wxJAWSbLEmG9RZ1V0TrXQuapGN/uSWOoQ1cbTNd8aDQmeo
KhhF9vk2RQpjoZdAnzjTqHDeKlT30AlY5LkUcvA1a/z9W8sBqPJzGnXHgXxyv2hlVsY82J0T0AxU
3/X04d+TvTXyVVgM5nc1rFL9IB/bWTuNGaWRuq4RucL9iBG6AVgM1U6AnsPsJSgleMALfmqyHfmW
7A21kqfAfZK8ExTcD2V3VdcpoDiDpVycG3oo8kRjbDqhTnQkS763bgC44QcRehB2rpHSL/tEaCnw
31k6AWIAYDZdfaZHOQ+QxpMumNDVOj8+bDu3B7XK/z/e5gSgkyGsjpc1EAO14a5F72pqlfHgnO1+
FZwFi+sDCsPW7W0kbEKdr2WtqqVEtaVC6AJtPy+aqvJiGKn6+5UWhyILbRGXhxSCy2ZzKM5gU+mr
cPgZwuhsS7e/WKAF6f1NR0yUl3UBwAScs7W9Rrqx9ZdA0U0ShWBtbbaq7ne4rp4ygx2ZFUvmL6NQ
g9qhJ99QYTuZaav/eLyAPwtwm/sfuuwKnSB/RJFvc/K6asFg1GJuRzs16iDRouw/brP0xilLHDv3
C92S1bu5ydrxyWl1uyHsEvIDWozyBs9+7cGPMfpMj3/WTkzBA0sys0Z6wL83v6psUSNpJ2FTfTLn
Gj56pb1O29D+u+8blJFoxrvSc8TQ/6M1Jo3xx6Pv7WqKNNwLFNpUoDL3p6gAt201LjGbhcrdacpR
A4R0fGTRt3ct8OCuSD1iWnWbtcSRbUyJQvPBzpr5TdujYJIOwMqcqf7++Ht2MkMYK9CrSOl5g7kd
7j+oE4a5UObBP33Sh7djSRPX1+h2WP5U5tZXo5QpggpuNF5VlZTb1UZ64B36A49/x868Qq8kzFih
fEAGN7dTj+FREVazG6Avlr1ByBNpEER6P/0Xo5BkE2yCs38R0bSWkaGWpLkBmjBJ+LNGAkR8droj
r791G2yOjk5XhZuWXgPh4GZW4yJa0SZRGMCAqMJTLjG/PbV5m/2Z5yhI3sY0b14LDR3Fg/25cx/S
AqfZQt71k+d+v5xzCx6hrHL2Z55przpm+4b6ZfTaiNrOL2fHeno8o7v7R6PZDu6QWaVhez+gXaEN
omVQqnJDDF8zJ6xfW2hM0CmhgxCP4XQ2E2JUqLLuk8zSApNFBOMe/4i9j6ZeS0UGMQHYGpsi8YSk
4iITelkI0GVfp7SS7pNlF6nr1aUwxJn/Y8kOnredI0oITiURvQTeuW09kXLDKAqX59Tp7N5vlzjx
BBIjlxRBzYOhdm48sK3AOXhN4SNubzxVHafSnEksrD5WDV8hMP7aL7m8TiA9SsTzI+0dqBTH9ioQ
xVPweHL3PvTX0TcnU5gzmrhmzAsLwu1TnrgGOhPVYnpxYaK4+niwvWuA/BT4Ctxujeb//W7S6UAa
7qw4ATK71Ru0wsZX0Bj03wuZ2SJrO4gcTSMzBV25/opfQqFpLkMhUdu8Wpnu+HFT0+BXwTTpNChP
9ZIe3LGbGfx3OJ0kABw0M7mt77tF0mHJaYdXh5KLr7ZWF9TlkHrIch5J1m/unX+HWhGjXOaMuM1w
KqpGqogi5arMSQg4RKaKZ1ht/WqQi4lw1xJrwsvMePnz8brtjotHKlcAXwlV/n5Gq7gIO+T6lCvF
APupRcTs5thz9BymDmpethC3SWJR/HjQnxv/l1v259eSzsGygwxBU2tz7uO6HgxIj9EtrJXSOCd1
5Rh+ErsIR88UtqCHCNHfeieaBLaicfu9bx33u2NDhvOQhAsnRHIztM6tqgWF341tnXm9U7SV37Tt
DE07zsf38+Iq08nEwm1EVBaPTa936/RvMrKp8KuCXt6lq0z5JUTakQr/YLVf1a4J+3fSHYZrV1kh
mOya0+kPhaEekT83d8PPKWDeV8IpOp/61gnLVuI6aWokAyclriYvmezsVTPX7gUhXFRNipiqZ+xm
7rfJRKL18fxvDuv/js3QK8eRcGjdFL8cI3ybbbfUmvBK6Tk5943onook/F9ln+/T/43+U737dzl/
VW3ZXO7/jkJ3mI8k3gKMdD9KVZhg8JAcvSpIlwYmusHnmeV5AuDYezEaiAeXw/ZFezHgplbe1hB+
sHgOryBorGubgBQQ1RK9jaYaik+1uJ4xK/EpL8ED0BuoTnZSHKHMdj+a1xSWI6E/pev7j65ju27m
ElM5kEXNWyqo7SVZIt1XGoEGuFuV18dL+fKKskg0qL8xxwBetv6oCpbZQ0yx9qqWQ+NzrLoTagbF
2QI6cfBYv7wq7ocS959WpXPfu6kRXgGtld+WYgHoO/eOP8tRvJENpDlRFc3BVt2kUqwpg64RNZVP
CFTbUlaTVa3QM9Z0SnXmE9l3X1WL6ewkYT6QQ8jqfRZlqM0qsgI1aC0HYdne/HL1gSqgsEnZZLOJ
M0nZYtL7+CZEEb+N6Wq/cvqmXq5paRpHSPTdwRzAnyYkSJqQm80jBznqCtoP1L8jZA1D2V0VO5ze
IXadHnRV94ZCTHltllGZJim7X0yofqixtHlymyy3PnWpgy5jh6SYzIwjaOveUAzi0AN0QEaZmydG
bctajboluiVzojxjspv/kGLoTvYspo+PT8PL0wfwEW0qOo4cPWbw/qvyvlBmdRX/jtX+SZG8FqYY
owuqUdmJBGY5Px5ui+z7uTtpAVBPsyljUAi6H6+VUCijkbTAoGr/cfW/wy8qzPxKKdCH7Un5VWmJ
S4/SOHJxSfaqrvvcnzJNHMCnXr4mKxYMqg0IKqKvbTBv5WM81AM/JBy79J1bma5PASDx0eqyfWOa
TQ9U5oqhH8z3B3OwLt/9W34/9GZ5lTLLzaGfs1uzqIine7BcqNCrZpa9XpwxbCBTLclAYm/jsVBo
raBP6jj1jX60epE8zB2z1+AodfC71grc9ndR/1gj/JW0om4qdFNfWnRDW9yYyjk+laW0njplSfDc
njofeez6WQwyPXUDksfT0sZPaTUeYfX2tj7sc76Nvs1amLzfH9LQpK6wR24Z6iOojrbqV62H1wwt
SBysw97Wp7fAc+uuqKntVhzUqEmo63B31Mtnt4hK1Xf0qDwpsrY/lLU8ukB2Xlu6wOjQ0dan/iC2
pQ4RA5sicETKN+2hlccoAjsIPgoPbyTrVInQOJst9xa8kvit2STSH2L3iDy399W0iFaxGeJXexs2
I+wLqz8ak5vWpM5fattZb4c5Ky8dasvPBhHc77mx8ArxHtGXIluFLkRSsNlVtpamYY7s8U1z2Frw
dvI/ZiUtnu1Rid/nIEMPtvHeowtsfe00UhaAHXS/g6q4z0TtpMmtAER+scdx8ody0jKv7NMZk+kh
PLWpIf54fHh2p5VTuBZCbJ30/H7UOCLyT4coubXuMH2d6rjzSsxb3qDs5CIonMjL4/H2Xnk6Y8B2
WUpKEZvITW9aqE+lE9/sxlo8mMPdk1YMX2crNK9uCEC/Qk/fn0vIl4jj/3g8+N5OXs8NSGj4Bbwf
mzU1B+r42Bqt2YiKQnZMC3m6wEBxeEM6a7kUg9bfEBKzL9GQja9XfaU/ymGJ7YNY7mVYvqoyoW9N
330Fe2xuC6sxpzif+uiWE1jiQmDFH2pEnw/C5N1RAFQAkaFPgqTW/driR7E4ME2j25w04gcl009N
ORmfD+Z050HiOaR9q6GhhSDTusN+STHEaJlNXyYKcalCyQE06Yiy+pJ0r3tEs1Vv7pr0pjqx/YWT
m9NhmDGn9aiitIaXWB3LoMTh0nqzy2aEDVX3aCpZ9AZOWdyY3akvB4xVMLLMjkybt3Th9YgjyGMR
8IH4oM62maCcOBtzIUrDimU0rq+M8fIqnbCLgHiXGGqQouFSEXrq3RcQf4N5sp1JfdbCrP476vrw
lYVQZXEiFqimgwh851iCFCO1IJgCNbbV7xopBQMGUpSrrkQjAvKduKD5Gv7Q80p9P5VL5z1exb2t
Qsea/j/YbI1+8v0islVsZUg4GHqzDDdTDyla9focvzsYZueZXPt2NK2pZQvSmM04CmmZwAn9VuSQ
oL1RF/HfcWgZn+SiN5mnFCHu6wlWBH/rva1Nr5VZFIHRl+3gL8iayzdirjKUQTCWH/2iNKevZNaj
Smczkt/EGLb/NFVhZJ5t5g6Kpcowf4HxYX9rcbnASHHi7J8sZ6XmQG4sPlRgJROshijcdwHi7iU8
lh5fKdh2NT9vUStnvIyTYbbB3Dnz4s1GVT2LLHcxCBm07EM517r1Wo1TDLVwBIjaJ12vx79s/kj2
T4d1BigRAacVGAXB0lnv9Sb6cDCnTNkm+gGstNItoDjSjthEwraOoj9+F/GtU2eMFmEjvxmlLIPH
o+y8TsgVreX/tS3PQPcLN7hJReu3iW91WqnPLYqKz1aZyBusZGikivsJjp/25fGYe5uFTBAZQDJD
Mu3N2wTvUupg2pXrnLq1D1evuGLAFZ/CaEnOj4faO28rIBzJW41due1toKZLtR+RZ+wCqu+16wys
aTZ/SIzFfRtGbnmEqNgZD3oYTxB3v+byIN1P5xw6UVlMhXKtQzHrXoo1Zn9pVhMCL1JEC69TEWr6
6bc/kucNEAwpCjYe25qqtph5M/dDeO0STC2WUf9mx4v0rLmOn4p6OWqw7CzfWvCj8g6DhSt2s3zY
RsmUMDG89m01EnlH6z1OFG8aPjKIv2dH+TNcQypy1Rxdv+5FIBMZoo7UZqS8WTWdN6mVfZ24Xg6e
1J11A3gtLMo+pLcgHu7XTRiVHdUonl8BqQlWTKdO8QFARWy8wp0BGb66rSLr9HjddiYSCWabPi88
DKAxm9wTmLApFT1Xrs0IkNcZMFXN6jTyMtLe828PhVoXeEBgUmQWL15EOac4l2n5zW2G6mKTyL4e
ahEXmNEcXlw/YUObmwsZJrSYKPGv2Jj1zvklcsBWyFL0ReQ3u0jc8jyEGk5Y1oKur2eaQ2vhC9cu
39veTv5KkDbF10obJljMSW78B2+i5jU3LgaYolWN8lxnOgYyUxQ7F2N2tD9VYCiWH7s1+o8YWYYU
5sZOftOw0/shcNQBBV2l4wfHTpcj/MHOYwoZCJz+qmaAQM3mrjSmnlrBpGS3OnEhJ3C+TiEo0uDx
Uu2NsjKOyBigYYpty8LgJTKniGwcL4o8qEcU65CnP6qK7Y0CFJWSA6HqSuq7X6M5Qg6LTn1+K4q6
e5WsqCWJkOHBtjsaZT0Bv+yEvmGYUZf5LTEL5yQmK77oVqMejLL+le1+A4W/tud4MAGG3I+SMUqB
UH9+qwtV8QFn9E/WmFYXQ126g3tivQfuh6IMgdQfhCbEGF+UJFwjnKRc0uymhVECc2rQ2nOIcvAf
g2YV0UmMpn0pdTUQdhb/dr2PYWEYkajTpaNEdP+VLhGipU5GdkPuYLXMTFRk0Yf5tiKlDtKYva+k
q0Ari4IUV+5mqLhpipL8O78JkJUFPmvYr1xae3IiP0dzpv+u24NmeAa+R7dumq3xIGrdHR9bS5IO
inJiS6wAmDqiE8Usd7VZPhvLGL2hkqp6jjTjAAuE9E3RIJoxZsURJ+DlVmKSyajoFXIEuZfvJ7nT
7S7pfo68qNri12iNfDMLHLs9R6+P9u3L00GuzLNDzkiIQnHgfrByrPNe5j2ng5Tag8kYv4KI1T89
vk9eRngoU66eS3CLbDrmm8wcJtoIYKHMb2rizqU/xpNZnNQKTL43hKs5VxN34WuLEsxR+2gnD2Po
dcfq6+E0t0WBVo3KXoqsuFVGOX8Kq3Z6neeppeJNoZXf484c3neytE8T3u7PmHZEGaImTvsBxzft
hFKoHlgOfjsHu2tvjdc0BdjEimLaKu5EplohORrmlDvrj01c2NcYvbOTmiXxx9+feqpMXK/wb+l8
bx5C0cx61+PjfDOSJL8Otau+n5Wp99AUkR9bt8cLzZ7bIxG99XRu7yg6+AiBruxLe/vWy6GhnFtE
xa0cqvoyW5FyQsl4ejfC9jv1tv5jbnr3KWu73s9z1M4ogxy1h/d2NiAYSnqrgAC1/PudnShjCIHb
zm4tNfOnvnGEnwKKPz+e3p2yD9wdGDUwZsk6XzxiioHaiRqa2W1y2/y96Er8AGHrwonMtTrWoJuM
M4ZPUXx2rKRAxam2xk+LHiK78viXvAwfeUmp+DDjxI68DPffG+ojAHQty2/472FXUQt7/FZnrqi9
BlPhc6llR6d6b4apYP6rOwySYjMidWmtMWWa3+DVLW+MsbFuk1O1ByXpvbvj11E2LyvoN0PrCUNu
o0yM+uzwlj+PErSBn42h1eDwleDF1epDeyQ7uft9JtSMFWFNoXazg5BbqKOiCVla6ZrlTRh2iKVk
EvW/qfq9hqconK2Ifv6zFmXuly5WR9IOl7cuNPTmYoofhpl803tUbUtX1gfln535RCMF/g9lWRLf
bZmk79QpsqFB37JR19OPtE6yz3oyWPrbzLLDJxP/MLB+/RGOaGd7uiQ3cOq4F9D3375qxmzQuDaT
Wy57TNqGhTTBD1OqYomeyWe97Id3jw/ET7XozSUEugfhWeoX4Im2nFbZGJ0G6Tu9NUNpv58qI/0O
ZhzkDXbPTnVO3aoKyAgS8wlHqOQ1pa+6CdzOTvBW0PuTNcnkowTZdUllexRJrXvnxW+j2042ybvI
U3C/5BQLBsgv1MatEjfY1BubUW9eOUqnyHPhVMMfi6oP4tKUSR7/IzveyEsxRp1x8DrsrcoqrQeS
X6dX7GyO8MD7ljF0cnMWp3+dhuh91Xo7eCKsolex3ZsHm28LKl63uou8N5sd5BUFSHH/3QO3Na2c
gQFFX3p5HNanIZmNVy36ek+tbSFVHWet38669C2htH5fZs+ZEmlfCT6HgzRn7ygQa0FOopBArXaN
AX9JDRI37Q2D8tOtijMqsHlvKMUFUYz5z6Z1ktPQG/Lq1hqSbY935k5sif2kEGgIkVwhj3E/bjRO
Y5jhZHeLorBYfRryU+tctOJsWsnwaujcdyK1y4M3eec2I5Smx+XwHNNA3yw1wCYQF4NLa08N7bNV
d/Ybd6mOYP/rX9nua4KalQ5FhvACi4mfWOGSziW31FQSv6ijFkeKOTzNhfOb6tw/txKEEIrrMP5W
Rtv9LJYAcCp7KdObu4yp5Tdduwxe1oGB9IrBKC6P12zvpPBFa39eXUt5m+lrlHnqZayktwJ9L18k
oHE6AA+BuyTfFnBgp/9iuLWP9FPzBr3R+4+L0qXCrkBPb7osmitteedUjkJeSWSzcxqa8unxeHvr
xvZA2Z9WHdKwm6NQFp3T6wrjDaOMbwB3l3OnlQiJGqp+/i+GohZK+rjqhm3roWjCzkoyaelNKYiY
sGvV0UmU2mc0lo84ry/3PG0HnhvKC9xvL2zGkGZz3bSeshvO7gS/5MdnBAGPSAE7MSDDoPpBiM2x
pgt4v1iFRlGBdWSY1s19vUUxiKTLgF0GEzDOhfOucYfmyV4S/Iy1yThZRtse3KwvH5T1NyAORIEN
0MpWGHpKu6lX4RffTLNnw3CLB5CI51cp6+2PWDWA2KV14EEyjs7TnB5JJ7+809bxMRJFCAqtn601
l9pF0H10h2BJl23qWVb7nDmyhdptTn4PUglb52V+39nZkUbI7iLjckWhDwIQuNf72e802bepUzD7
RdydlzSpnmT5P5yd167cRtqur4gAczglOy+tpfAr+oSQZZuZLOZw9fspDTag5iKakIwZYQAZU82K
X3gDsO/f3bWyfI+9AupvPGLrB5sUrkzqrOX7YgXFQf6tYGw05xC1zZ4yztZUwg0kLeemARwgP/iX
Z4kP1RR0Ixgq7CrYN0536qwJjzoVNd95ntQTqM/xBFvM2lM5fn0N8JWmS78HbIIOTfJ+6MgYhhK/
CoLDyK5nEF1p+GFZMHE8KJDG9z50a+W4augK2pwcaFz3o02RyJ0s49IJZxfIxzhH7sfa7SASPl67
zQl1oSBbKCQDoVmdz8ShIb8kVUoNALL9Ka1E9skd9GW49th0PGFvRYIPwjVH1tc09jxUt+aUF5d6
Ku0YWf64/0rLSbCWLbP0Bo2ruBVowh4618pRrDb2JvSnqcj98wvjWjeBIECSkhSp+7EQIcpF5xXp
bVmWOvuAS+zU0SWMFnSs9KZXvxSTGKwY5ctkZMLTUZ8PBmA6w9e1mZw1cU0RA4O0su8zxQv9OFmt
215wtG+/YjQgECTrxXBp5zm0T6KYp+SiqoMRolNmxsbOsm3eq8SIvH6IejivYJtI2UH0HIb0FoOx
elsNkMaRwany4yzU5ZjUyfTsWuOMxUlS/IvZK0A9rdljkW9tUjr4CI/A+6MBJAODX05j2iV9ZFkj
OIOo616mZVACzNCcnetlexT0MMgDCTDWKWCa4wvduaAZiqwerphMKZcm6dy9IsHWXkRQEbIOW5Hq
yCpmWrDArjR7ptWKsf0hVhM7aLs+w9ItcnZEpV8HTJI+LqnCtHUlW/J+3rgbR3t2RoKJRXTPWqdr
19ykfjkN2nBYoAcdHh/yzd1Cm5p/eIhl4+J+wD6blhZhQDLMxVD/NhVzHo6dUw7mU645pXZoqIzj
2uW5Te57ZVah+NaX7ls1Q1vGf/xbtqaZfhpVY4mKBUh3/1Mo4EaKiybjLcbOBe37JrzFqeec0gIe
8R8MRd+OHh4jwp67HwojMq9Fszm+VTCZh4OWq632jMaGG4TaQBP48Whbi0r6RqIIsoWkWm7jXw5D
XMTEE0pG5tJZZTCBdHqKUoAIXhKaP8Bm7qF+NxeVT6NATXTK6q52kS4qal4GM2mHo577IprzJ6Mz
4aPOLeiEYKyoIISOiD7OZZzWRxE2EVxGYezVaDaWFFyZZCZJaSeO6f2Xtxgd4OxukT6N+E0X2pJ5
KAfb6WUox3qn5LU5lnQ28sDL2MZaQ0rPe5Y6CuMbqGfqz+h1HD1nRAJag5vyeEE37h06sYT9lKDg
sq3bLNHYmHG+8FlVtajnomjFKVTDPZrK1rsEL4iWFahqIHprUJoxTxpeWADg7ajtTX9G+eeHlkba
X+Cd3Be8FKrYh+Shl099NQgeKIP293d74dQcc5hnnzpvVnG7rpXqgplxpB5Gge2l5hvanLtHzRyH
NkhJcFE0R7pc4npc54jrbb6nR7C1NiRIsuoJQg+Fr/t9YFYll15FA1axsXyxaghOeRFll8zOrZ2j
vXHYJLNScq8BiyI5fD9UMSTGoI9JfsPdkRtU6ZFGb2ApfUt6ZToZZjhrO8d78+PIqAFQSszmumse
d4u+zAVBLmnb/Ny3pnuulai70t/bE/XaiMmgDRgQjxmGguSq5inmahmqkOav6kbJO6X00uvSZHZ1
Jiw2n2HSOTeanPVJ9E6xh/fd2vQSa0x8zZlGgOt+Yie8pekpMnayjChcgtE8dlbSnR4fra3JlGq1
3BVclzwG96NUxqCFnWytIb5d2z4YJ+umj0r6n72YewpfW1uFThIHGC4YgJVV3KcpaZrqbZff0sJO
ceSKxdOkRB/Qa6kOpePuWV1tDQcFnrYsSTy13NVwY9KNAlmt/FaCiDu0vDafo17ovmIO2RnNkb0m
1tZUorOkS3gtkNO1rrmVIOJumkV+W4pOO0DiDg9syfJQGsrvt43QbCGNpygozWHXq4bA1KwSLxDu
hUP4pImhPqZRsddd3vwgckSpeUiosqYVgLrue9OlmtRhDRtgGTW/VMIz/UUxm0+Pt+HrIqcUoWGx
pNIqj8pqs6N+BVRK5NnNbbrlpHAv0geL3bcgaotz27bZNa/DPRetrRNGGQJHDEvek+v+Xwmcr66j
jIukJlS2Im3gLRP/PP6yrV0I0JnONb0CXOTlj/glGJkKgVMCTNqbAbgXmfkGAnQ9n6J5wOZTK3fm
cW80uaS/jGbWCCzqbk+FrEqsNyIvvqd1lr3rOHqBaOffJJhT3ZS6N0D9UbAidV2DY9BngW5RRtlt
HqAf9OAPcBKClBpVnIA/mEfsFMHtIcIA5uH+yzwXpF46sRlNRfFOiaHnF4yLuiBJE/XYxNNv+jz/
79PA/JCKk6hSCLsfz9AXzyld6hvYguQntEfELVTwRXr8VVtHjEI0LxXPNEWG9QNjtlXh9VV2s93B
O1qwc48zBcFL1OvN8feHIsGh0sif9FJWW8OlMpuPNtdhlOrJqcIc2Tgo0zIdRyCRxc5gW/uQXiTb
AvAjzowrYEwVLU4TIUl9U2IV7iIK/UGCdNZNXejZOVW7B0fZuj8oDEteDJr8UO/uVwsICoSUkmds
9oryE1bBrR+NVXJKRKt+wvNlOeqJsodh3RiUcFHiZWmqk9GtFo99WDSZLEdTVmlvVR7PBY5LdhfM
dhcFtlLYc9A37dfH67g5qkTByOYFG2c9Ko5LRe0s6a0tB+eA1IF5zunEnHC9cZ6cXitPy4LV2ONB
N/YpSB/4DdRseE3XInkCV5lBpA2Dzi3SJ+USf0i1JMPPfjJ3kGObQ0l3StJFKdq/Oui6E5seskWp
1ATR3FNo5/XbKOMQXSub1GYntdjYqNwnNmwjuE6AyFezOelRnRtxSD6e5c5fdVyH5wGNnrOVjErr
09IcdzpcW8tHxk2KJkUVURi636lM4lIOw0TPREkVUDzeEOgm7g1GrA+nEqx8YKr9XkVFhjqrihsR
6c9rDGUtzJHvB9Vrtx/ssEpuOAuJd/AKXkhj7VPioIfkxHVynqNyOk9h+wcxEVcn5lbgPSh8r18/
rWz6DPAJZUUlatMALRBMOooRctNg2+EfrCUgGjTzoFdRml7tHBTYvLjK1eRm2FXcBXUK5yAQhogp
hlUwrd65JQ/9zrsk34FXU2sR8RE8g5XyVgF02NUFgAIXlpxsadhemT+70S7cbmsUtKdlYRivMFRp
7xcwtWvYUh0l77qwxCGbZblRDHuawhskX5hpOvIXEipEl201gyma1sJyJJ5QI4gIBnCHX71aKO9Q
hs/TIEPMovTbsi6Fr0EQOkSRacWHBZeuA1Fq9/7xpbP9c9CX8rjQKRutI3hu3qoAzkh4YYD3iIaq
CMpyKN5oS2l/EVolvmKU1fupphTYNtrxoceZ6xlZtWjn+tv+JdwxEgFDSWldwIq9Cee8RiOhzjOr
CeYJo1wrVRK2NJaLtzaMupdGa8zTXFnz21HE6nPczInrW0u3R39dXZBSw1NuNcIFWLb00FZ7ATUQ
1Rb9jPDWbDVHky5vALTUPKIRE+6UCFfb7n9DSWuZn7yXV+qv3EvLoubo44V9Wl+zcEkObmlUfzCK
LV9SWoO0A9Y4QzrUIwD2zL7EeRGf4dNUbKla7IQkG07RcnODJ6L1QBC8bukicD6JxS7sS1XnAot4
rf0wG4rnI/2EyrKZ2YEAWXoW+pSQLYaqr/D4vsFsDVMLs1cOqjJqPjdm81KkUQV/KrV2nr7V2/Bz
ugET00tAjgsQxOptCAebpY01C/FbvQ/Y/LmvHY5qGVOQpkW1M+3rsuWr4VanPS5FkahRZF/EMGjf
w840/kFGaShOfdWMdgC0Czc1x1q+OgZIyaeRZo55mCo3Fb+H2P75QyTeAzoivIFXptiVqc+2sAf7
ooxp99WLtSSw4Im9zawy3tkFWzv6ZydPynrLd/j+ImXlY7t0Z+cyqgpYy1ZdDlGMR+Djm2sVVfz8
IFCW4D5YSuAzq6gC988xcVG7usTxDGq2dXVIGtGEAG5VvqvNYQ+otbFxgPSDEuLqlu6Yq5WkViY6
4YX2xRmW/imEfX5slkJ5QYNtCibLKk/EbXuSXxv3EMUpuqIUV+TDtJpKPfPCyFUY1Ojy0M9KoR/G
UbEuem8lv9emkfP5s0VBz0SW/Na5SxwvQ5fVMauWCBgymgnuSVTROXbbLMB7vjs8Xr/NT6Ml8v/H
W12xudov6ZCmziWykyRoEl1/IWmZ0I6s052nZXMoHhYDxwcipLXaupicvMefEkdMkRZ+hEXk27FW
xk9oMu181MamJH8mHaNPSaXFWa2XZxgo17hjdCUxGoCIjvWxad3uaRndNEhxSDo/nkSZc/0SGf1c
NGyB2Biyb049/f6oDdgNG0hYR1ejcZz82oVD+SktNa0KssoY/0JozMuPgGrpH2IDoz912ZBeH/+E
jdNOCZXgQdrzArFf/YQunlSU2dzo2otWO1oCWVDeoHrntMuJW38oLEbgJJJCTWX6/kMtPU/yujYi
tO468YZ4c3i23cV5dhrbfhMBj/AOzFAX+U7nRR8ef+HW2LTswekRDACcX43dY1xqCMvDewZZn9h3
dMU5hX0cv8sTOD2eiv6Tm7Xq0QHbtnOVbu1cCTyWgT2UwDWYJ3SqMHe7SbmohToevH7Rz2FhTYes
msaddfwZ6a2nmJcRNwYZl9JMu5/iDj3bQpnK+Bo7lM+Id3BjxYWgcM03fTtiPKrVFfrYk0BN1beG
Ng5vVj7g9zEohagOethjAe/GphsYWj+8qd0U+siouG52sFzRQLjXpH2pA79wz9536xhAGCCsQUNE
I024/+kIublqUS7JtezjzDtDdRiWIGtE3v1lh4b+lzsY2rdJMSWwgR/4JtOQxnz7eJdsLRU3pyzy
I/dJj/L+Nxi51zVm0sdXV5uSI83l8Dg70Y92jvcggRsvEZ1HlGhQ9gOks6b+pVkaqSbiRxcMFXrb
j5MIOBCtoGYJ4oJSLHmf143AIkbyi8cfuXG/EahSaKW3QHi33iP6KE/J0CoXA2Hz/rkYoLn7zVAh
Blvxdx9aM+7rnYdpY2I5+Sa5POE437166Kc40YWXZsoFV89Ped2Vn9S8+AROcdhZwa15pU0DBJ+9
BJB09cLnjtUrml6FlzxvpthXUTiKl9wYbvXoDGTTOM+Ux8mpij2x1q0vZEQIvywnzKTV9p1VMqwu
H3EDybvYPWSoGKo++Xdq+M7ULDsR8MZ1BjRQFn5kwYAM9H6jZsoQc17cEAMdXfmkeQUOrJHTzrnf
8sxPb3rcpauL6aZVc62XcVA+P95DG4eVO4ZuB10/icdcv5EuSs1zk8bXtBic4R/8f9EVAIxigwbR
R4x66d6mJXa9WR/7QG4aEmHYD3uS61u5Cj1VblWgtUz7Gs9TlW6eLYoDvqa2lei5HC3lE/nlmN+G
2TCvlVMJvOR7pXXyE8ZG9vRey4bl3wQ0ehuoepQ7p3oomvTsTGV0syZF6Z9GRZlf0Iqq7J1F29oi
rnxnQW6zZGvWBLZq9ZwJzLGA4EVPOZUD3817jLidqPiD8+ZS5mVpEGBlm9zvD6sYherBlcLxcuwt
vxdZ9JcyDI0ZhFlTmf7j3bB1o4BuIKJGtRc4yerQFVmoZ2GGiVxc2iQnVl1ZvkkjwrhGsG6+JyA9
59PjITciFtkLoCUgEUkEa/cfCFkcBFukJldz1opTKzBIXUYgbr8/Ck8SfALAuNxdqw+zNaVVR8NO
rpoTimtS2yKIc0zAHo+ysS8sYhNqnLQBOMyry7GudRcSu5tcC4fKlUqQ9A4Ykzg7Sal9ezzU1rQR
i4CchCTBVbzaF0uRNkmz4DurRxGFTGRFA81t98D8G5cw/+cStIiKP4u7mrZcrTMVneHk2vW4QSoO
nrX+2GA+Uglct4WpU3zSYnH+g29jItFXhgADcON+S+TLYJR1x5bQIYkXvjebSnqoajffmcON3Y4Z
qawOI4HjobF5P04EyxPWdCS3XkOwTLk8ABMgXpByCy9l18WXx9+1OR7wFFVy6zFfXY03xm0kqG/F
18Lq0tOCmd/FXIRxSOZ4/qJO6R6hRe6BVQxJyxwJF6pMdM3X8UE4um1lR3l65Vw3+imOMqP0k3RJ
u8CZcnw3rXRszaMXuol4QQt9+GQWdboHBP+JF179DBJUhPnROqPdvW5kZu6SUEOxCGWbLi7+oQGt
JU+tpc2J3wAWQx/X0CPvNnceJfledRblWvUjOrIh3nbpNdKNPP1Sm2aMgHBjNONTWA79S2pjvArU
ADDtcV5SZ8Z62+7nm546ovmQUKyy/1VIQjp/LMREvItpdbXzDmwsKMVj1FyAoHPa1wU2/NocvFnr
iAluBYio1AK8m5So4CbTRa3LvXdnezwuMAofFP3XZKG0cxSTkCi6OubS9MehDY3GXzy3j09M7eR8
LxU8g+OdR2HjVqPUT78Iqz9OyRp74aCymaMgH13nAZmapcuhDnNnn2Y93HMK3h6K+isBpuzZrmIv
Nko6xnXGB5ZYVCzNVL2tVaFdxZg018eHcXMoIAoMRu0RDdP7w79MaJ5UOnnkMKplsKRt/hTWkQv9
pR93BDy3hiIXgVJIH4Nu1GqoDOtj7HIG7zLWVhREWJVfcEIAY5UXys4LtFXipHREeQqkAiP9tGT7
BQ+hmPis4BbhSZdE/SVpapM4rhqPgx5VQVHH8XEs2ulYh3D66yZWIWgl/eHx1G7EtKBRqToDRoXK
ur5X29Ydm1RtpKGDGP6rqmm4tRP8mtBdzGA2k/GDaxX/hmk9fHk88MajKCkLXOhwzzh7q6xvia0q
gcPkXbIh7C7hbNjvnGn09uZYrtf6QpPyiZL/jOztephpFr0xUd/C3MnMSl+0igmVLuk4hnphNN9A
iaRfukIZvljdwL9gpnFJrhJXVXVSFjRwzk63ePHp8cevWzay/ATwgII/75nkf69CAqdXcgJWrASb
SejRGcpsHPv00XTTtzDkGY512rvhwYPDCiYntZrqbA8l5Om8rZaXkn7lvDNTW/cV2kwkjCAm+XWr
eCjX8jbGpQSDy6bJnhMnWv6zvWg5V+Mc+2IOxdfHU7Cx8cgXpVwopW6qJqv1j0cnQk2b7s3Y0Enw
7P8cLXkbN/ZzHdlfGs34XpVY8zwecyNEkskbRxuNKErgq1lvR2xQkaHHLzAyqm9tWMyB6nb6MZoc
Co+L+EfNbPP3LxSkoQjT0dCgPbouNNrIVYNQq7CX9dJvFE+6oC1KfDWapdk5yhshhJQkxING8qvQ
jLi/Je3GsisrM70Lzc8hCZROp/3Y2rD3/LoGP+pXNlodhyrW6r+jZmlD1Hcb5d3jKd64P+lt4xaK
TIlsCK1+RNXkKBXWbGxNKHrhO5lqv7SOFWKFbHf1HvZ6czTawVR0qKIy4P0nD4kyRFMxhBfEzMpz
3SvfDEDNp1nLxp0TuzeS/Ptf7mqrhbZimlQaxgTlaM2qos+NFacBAON6Zwo3TiJofWlehJ488LXV
RwFA0PQ07HEJLiYk6PRYfUMEEZ/cueoCd2rN8x8sGXYX3I5oJ7B2958mDLRlVBCMF0PN2sQHKg1O
HChs8a+hLfoe+nvrDMpSjTSsJjBaoz2SUq3VtrPxk7UtlEa7KSnSF9B7VnbQ51lQskgRKvYtnAb3
mqxbawhfFosN8gPSy9Xx91CuGuNZ4fi76XAEau++gL5Vkcs36+PvzykAWIlGouSAvcb9nCpTYs+Y
X4SXGrTZqadzGLRmpF603t0ram59FXVuWl2yKENN5n6oDqcFMdEMvmQVKJJC1SLO3oxZxiLqPajO
1hUjc0upr0fdZ033H6FwZotKq0uYvfMOYPty7UNTfZ9jqFD4lTNrz7Qd26sytOO3UYJbdm7wrVcD
FiKgaVqy5NOrtCwyM2UZMbS4VHEYqle9DsseSNlo/6vmUfhfDe6kPURjbnwhgMn3aMpbU00njKDt
J5pvrfXg0ZWid+U5F6eYi7ddYU8n4ba2D2nS+vL7G4jXmIweZA30hdWhdKo6TixamJcKSchTkxrL
oR6S7Ka2+h/4UcKQIIplIMTC1hUyQ5/J6xWGaj13eSNsYwg6DL2w9Uknf8iavQ27sYmAQiIoRSkV
NZN1iB1Zadkni+teUvwUW3yurOVTjWNbQ3JZRd9mK+P1grZj/QAHVt3QsUj+fTy5G7EneB2V54lY
h8rMahfNEUIHRoVJkg6gKGhA/R+Gwtnr5m/sFmTXJGHHleyMNRTGcKcu12OsKfvJdU5jbcY4purT
OYWksXMsfvZIVmEummDMpvQRI65cXQJx4faV1XveZejVbLhYYyLrBx1Vw79rPHi8L5rIQxd9jj5v
/o2UznqzgBJ60RA4FZ8XU9D1MAfhjC+jMcKMGbt6zj8r4+A016ybHS1QhioqngstRpZX0EpAFLVZ
Xuyh7ZWgniYvOlVWJzCTj/F/9tMucz0AvM7Sn5c5nP9BQ2CIgyRsdeOkj3N96LWxRcYMZdzkWuVa
ZOFWZ2jzAXVvM74hpuwjBOB9hQI5T+8VvK9Tv+7iWvXjFrm+A+K2+f9pSxvZfqsBnjnorVf915p9
jrujQMw3SAup4DfbSfddqWodefaoZ1+5dRt/sDN3nnxhZ2Z5zbuhHijjmyLB7MxrRKD2qBH7ikob
6KgVwlp8V7jmS+rNafalAoiypyC38eBLmTxSQOrGVAlXizc3w5L28gBSnkP5cEzFVUHm00dBebkO
emnvhPpbG5OzJ6UGpF3g+hZPiEdDazSxxRxV533laQUSfeCKBtXbOWhbI1FcNUCpU6U212TqblCS
ul7iCG02M0OxtC+jKNCyyG1PepKWe+ZnG7HFz1wPkCC6Ka+a+rgaUTx0NOXScxxP1EmijxZ65n6a
xfYhhWVxQEfoN4koMpUjbyaaoCUjubOrm7q2m7rFh40uG8IfVxYvfNG9yn6Lr8Yes+bnMV4fc6RT
qIRSdKHrtQoriqQByJh2dF4Ikub/E54e/T0rRpn6ZpN5Ewpxs8d9gzZa/rQkSvom6miA+Gmf2V8z
Gkov2G143dXILaU8OAuoRF/Fy2zAilgx0/dJBEQ0SCYI98i+982nOi8zNxiBOaq+1WUKEEdKgd/p
YaefCeNK5QROTLsVnpPDPnTL8qmJwuQPXKd5ntinoK7p9q01tMNYKWZ7os4r4jH6hC9hGVBTcz8X
ChJHj1+Grd4WUTAcJaxkaMmucUOaldW6hVHrtUIftD6zydAumlyv+qeNO/0pgxNWnXqpdn5AonTO
gw5uqX1yyrh8cY1mEO8VVahPSC2Frd/bhjCPtpUmLxHKCvHnxz9243SB6pBFTWDFpAur3TBxwBUU
NpWLpxafsszwzmK2DT9XJ+PyeKSNB5MEgXIFU6JBI5O/5JfspxtS3Qsd0BR91uXHENmCQ1OJZG/y
5bu72t6eFIojhZWAhHVkUAlhek1hSuK+Ob2pKwN9XqsK/cEDRBukpWn+LQbYeZOdfR2HODlGvbZz
Y23cxfwEIAKowEgUvLxifvlSrafCWHoKp7kykotiZvmI6YVYjsBltJOWldFO73xzESX0gSIYN9Aa
PdYudjbm7axcMuw//RI+Z2B6Um5R4b3+g1UkH+F2pNzHlXX/bfXCK2r1hnKxIqe8JHY8X0avsXbw
klszCB5aXlESerdOJ+kGlYOExFzHPCo/JMU0vrTWlHzXzTD7iEr8tKe4srU5ZRtaVgDA8q/jrKSs
IWuOoXJpI3MO2ganUr0DOvt48jbeFgwCCf0Jxqk2rC+GyRuLLlcSKuvZFF/m2SbDQjXnSOC6UNuZ
+rNh0Pp6POhGqAwFEKwKbyfVlLUgQ+tM5jwij3OJAeAN9KxhhJxdq0lsv1GQ7DkY+Vzh2Jir5k0f
emcK0hg87M7p3/p06iuQVSGh8N/VmaipXxZmNNLXjiP7GKlKeDO0tnzO46y+DFFZf9D7eo/7u/Xp
TLTUBJVruwZwNW2d2NNUgR2LE/FZi2PjGHU10MDFSA6T0hRPU4pZZTzxoGvlnzjikuhSnCV3l+ru
+v1ZUZNZF5FVcw/Q+3wuO1EeNE/8G7pUQylNTDsL/XoP8+rQZgT9Db0Bmd/74VKt04Sut+ElXhz9
o2PMcTB55bxz18hQ5O5+pa4ksXAwIxCSJJK+H2XW667uxqG/eKJ13zdDI96Co24Pfd47L1BFHEzR
BVBAYEO/nQxJAQqudgT7CJeQ8rofuui9MIWR3iOpFfeqv9hx/VcbLsvsO6UV7inObHyoTJvR8WG/
AphZRdRp2tlqlJYDo5Xe4mcA1ItjxPhf0rp3v7pq3ZunqDWc0Z9jy9uLIjaGp85sk1uC9JJRxP3H
9ktsDCOYhQsBmxFUHeUmv1vs1i9RWn3TlgD7RJ47N70vvjy+MLZGxk6Qdg56xfxnNbLXI3zZjs3I
FR82QeaK/EktzRqf1qIcz9oSuU9NU/cHIMTh9fHQa7FQyE3IFEsUJFkluJQ1KTV02xBOjjVe0sUZ
bigTm9kBo2D9oA/xcp60Vnkj0t74hlnlQHsL86pURfeotjGrCwmj/RbZih99WO4JJbxutMlfBs8T
oAdpATnW/XpEs2suELDGC2gcrpC6r5Tcj+YUT9LBmWr7oAmg/8FSimz2a1Jl3c/1sSTxs6w03UEJ
vbpNpYQ3DAr+sCm7rCmSlVEubpzqw6UfFfuzW9oeisaLcwb5v3xsvNj41Jv5+Onx4rx6lIE8clHJ
Z1+qoaxPfq1QbAYD31/GtHeGoxIiFjGrc/pxMqHeHhu9aMudB/PVlcaQSJLzhfyDYNKqyIK2CFMe
IXXllaTjlp7MR5UC+vHxh22PAikfgSTaqGvKROt0WlK5LSedcsHfhkcY3ulLdPr9UWR7gWY+ajKv
xCFqM3fLJqGw0oyudW6HqTrRt93rZmx9izTRozAlLaDXeXk7C8Uu0plsTFRKIEokOWe3cfaibAkE
Wr0CsibFKQXMSH5m3J8GUScIU4TFcDFHxz0jJRw1hzK0tXe54fA/nXSk/EF1xnpB8a16V+N45x7S
pax/VA6R1vnx1L7amdK2iN63dOMgkFiXCCqni4Wj1csFOYpM942SipDf5SpyNrZX6QrJ17TnNPdq
ouWYQEbRBgRujLbx/Qx0okIODdjJRSEaftebXftSiHDPrWXzy9j+0E941o01Lc9F5MAa8CgigomW
oDK9/pL2Sf2Bprd+1nDZ3nM2eXX5gyJAvRx0HlcdcN/ViYumDkS9Zs2XJTfTY17GyyWZhvlZHYYf
kxY5Zx33nUuEtNbv9jjlwNLCjudO5s4r6Jmd0K4CDKJeFKUWJwwlkvfmTLfD9pTutxEuciwpfEzj
mGrNWtKHHNt1OqEsF/DE5rEJvflN1+DQNzZmsccwfP1wMBjgFsYBHk8wsfqwiR6m09n6chlzpf5i
jHr8RDTqJihJN6jUD2abaD4ikt2PMfLMF2QSprdpOnntzpvxesPKJhKxDCRlqfazWllFSeOuNQfj
UqIcdjBjsCBm3+5xcF6lotQDIZrTkAfOI+XC7o+FTDWA2dXGpUvjOtDnfAxGYxL/l/TUSX/31Et7
XPiU4BQN8ir5wb+k2amp52GWqMZlhsPpu2GGJ/nSIiJUFMkBcrv65ffHk6KOkh8LpHQtwcCTMOR2
H5sX3c47y6+qdDkUkYiSY4pbXO2DnFR38uCt2YRlR+DAvgF3trpmcaprnLiIzAu4xfgAgmkI8DMQ
foV32OHx18mo7u5GJyulXCJRRLKvui4LWl6hJSKGETbqSfM9R+unvkEAjUvfEEWl8/i2ChLtTeEE
lHiUawky7cfjn7DxtTR1pD8Jtx1wHvn3vywo3gltLpLSuSyhpvi954jAzELt6LrptPNibBwGl3cC
lANtYReowf1Q8xxT2o+gyi6VEZ9h+diHhZbh8fEHvb69DVT6OA3g6KAwrT8IWphVDHDwuExr5w2K
asUJ+nl/AGguzmM+KXu39+qz6GWR5TKaLGHwIq65DA591JKyfH4l73PfWGHBM2jGe7HwxigQlNgn
YKuJyZzVOuVNb3hzm+dwCLLyBfuo5rBU7h7xS94Uv2xI+S1SGUxSmiVzdr1Ejomuj6A6ejW1svfz
PtOO/ZL/7QzaInwT18jQj+gl70Scq2Pwc1QZQlC842ohob7fGH3XaUBPm/w6Wkn5MaXyfxtCQ1oD
lGnl+VVWS2phn2DooVmR8S5zaUL8yW9AQUyeBBlZyG31yzlQDBP6vTkhlT2r7gdSw+ntFDqOX0dh
GtjJ0jyjzFL79pwWX3OzEZ8e79qtiUdgFbARk0+GsTobIqdrhtl2daVRpwXNPBrfQgeLj04MXYA6
efkMYYVL6LdHxY+CRQdCQoa3xnItY4O/B96M1wUCzPuoU/VzjffD51ad3OdUZP8mdLG/Ph5zYyPD
KqSL60j3Ado69xOtVWXeLc1QXr2qNt7WlVL7saLml8ejyOOw2sgUSiikkzXx59qSeOxcr9cs9B3K
MGy/hubwYy4xcVeSXv/4eKSt72EHk6FKGSSoYvffE2tiWTrsba51GHZSTdY6LcaU7dydm98DquB/
l/QrVHLcJnFjIvJybVNiUlpEoAuN0CGGUfagGhunkRaVlOsgmLC40u4/aIgkZqpWyisdcvcvhHnT
7DjWYyYuJci+CHWeqMTFJI1S288qD7UI0YZN8v7xtK5iYnkn/OTYchyB1b9SgGwtq0rLuC6ujjPp
n1GZgibWK5zdZ1uZrPaa6NVgX6M0TsWBos2uHPgru46fPwATFUxp6E0CWrmfBsD8YWtFanm18CSr
/VaNdesJx+fiXT5Scz0JcLBv2loC5JtwcYcnHQC+chRmPWWncdKmOCgasQsU37goODTIcMpwEgSq
3I6/3FNoWoCRTDpxXfpMObT9MF8xo+6PY2UWh77QCYymztgJiTb2uMQ7w2GzUEYnSlgNmlZRWaZD
dR0j1TgZIWL63jQuO7fRxh6nQ8ozSgePAssagmiIQUEaICyvsZabiJkKcRYopvlCUYbj4921ChLk
7pLlYelvSsr+ui6Q5HozeTWLO3iZ4ZfUKOxDhTCb4jc0GLtjm4OD2TnDW7P466CrWZyKOOpxBOH7
hqn8UeNaBTnX1vZQApvDyK49UAF2wzrn6Kc2qwm1qmtWt837aMycazi4yuHxDG6MghqwTAWglXEf
yb//ZR96owJhrl2aK2U446NiVeNN83r9N2secqGIj0HHEpGrgHL0+2GoyI5oUBXNNVJM9ZOnNOFb
0ajOWWk0VJgyk3JLhxLTMCzdKe80L9Czqf5oKUW2k8ltbE6Ax6DE6MFxL67bfcnUN3oXR82VLnb5
MthW+YUUtvZdFBh/f58gGSaTRspvkjtx/82pSBY8Quz62lNtPw4l+gIs4l6L6tUCwqjhFSZu5STI
Qt/9KDnaqGpaQ1yioBF9MDr4lZbZ9jvsnTXHnudX1sSkyhvwJpinqwUMRdkivtam11LMBrKAlUoU
gyFWQQNhAlRzVItwvuLvuzh+7KbeD4MgLPTp5KvpUxgnsvbcZZmvNhqR+2Qb7TdthvhwWvC8+Ng2
IivR6siSPcj51vSgXq6ztwlWUMC/n57Qa7rS1bL02tpO75fw5fxyrvfO6ppP8L/pAROCxgr3Cgfq
fpgij9DyH8L/x9l5LMeNa2H4iVjFHLYku6WWZcuyLQdtWA5jBgDMCXz6+9GrUbtLXXM3U1PjKaNJ
EAcn/KFEh6rjjGoFAjz2ehW172ahluzJRpnYvFsWe3COszmXIImVVxsHWpubCGMI/pV9ev1o/3XF
sGX0vfhR6KbuXtMvfxMk4MygPBYnM6iXBl+ICPH4cInmIS7JDMwj7ePhfW5nS34lLP91yFh5B4qQ
A4P256t5ubI7oeY+V444IZiwvqmwQj+tjcwee6miK1faxaUAaOJYS3bI1fZyKQMdTk9FmzhBLxG3
yOfb8dqI4Lbc5NPrr/PSSn/SCC7rnTZ0dgJy1TACzseK16n8eHT68SSz1YHoLY3D60v9mca9SHt5
gX8UzSECAkg7P21zP4g8MitxItu1f+H72Y5wkZzoyYCio9GRlOq5Yw+eq8rElsOHiRjGuHyZ32At
9TLp+sl1mLMIY3rrYZfxONJ1MQ6BLIMmWRHD/GFmmWvF87A6n5twzrbYlqh1J0vu6GtPc/HFMXWk
hcd7g2D5covsDhw0w5/qFCyNTEBgAiU0+y6Z6fleST0unXYyPTjgf9qg5zlvvi5FDeqzOrml5d5u
OE3fA2L5j9OIP4cdAiPGg3sTn6Lr5QOBYBwjGQTVyceOM60KFEKaUl/zNb/0LHxmO6qNgTQcrZer
DKg1oVEylSdPaS9ldO0cacZc00a9sApKRrRadmAFlNOzZylB+xeN5o0tws7fr1jXpJ4/qSvXx+VV
dtkPZ8c4n0uMaMNfamfKWcXU/QHCiDi62XLNbeWvWmMv3Gg70F8kv0VW6OUbE6pAI23cqhOzQ307
zSGYeEtCMopQKP2yWsVwKM3K+W7Kqz5Af0La2YllbTA3tP/5QM4bqhDCNtxn5vI0F7kyb2yF9mOq
apltybTYvfE5w7rDPzrKVuVt7XtGl2T1QA1obxlFoFmZ4UczBGB71MPav6vRQUNnwss88woG4cJp
pOrYdZ7+qASeu0D0RtToXfb5BG9cB4cgF1gYZ2sY1jHCgWF1fD2U/VWFsidIV5Ey7ALXNGZe7omP
r2xd95E4zbVq9JH8MOwB48kpPPmREPnbyu76x4G51nTQenOcowbZdA3yfuEqpHUPHoHqnsB6PgqS
jPywZhvFqTBndeOsAyHbBXz4YbSq+mMhqtK+69zhWl/4wrt2gD9QnpBzggY4i3xGEy5NROfy5C+e
o5MMiVEvLpkcgeMELn7lKrzwkMxKgAjSeNqXOwsYws06z+szSu1JqDdGWOUpBltmPFRPRmV+bTKv
ubK5F5/vXyvux/5fxUPjBENQeHV9arrFtGNrc/sPXdjlv1YHw+TD61/SfnrPTtguxE4hQZ7LXPvs
8SYU+7uodcXJk73AJlFWy6ehVoBH1Fqa4a4Bo9Yrerx/dw9oPlMrMOwCUrFP78+ecEAIcG4LcVJh
tz1G3ZajWrTqW/SjnDTH+fQ4y06ka+Vbt/nQzEmVd/3Bsr3+x6DrazSDSzv8719zVnny9ZTrYIek
IF7FA5vzdLeiPX4/5UWV4i7jHidbNPrKpXohrDJyh9ZAS5kL/FxdaCgCf+/cVqcm6p20d/LOiNul
seo3nGzjdw3W7/doiOBXZ3q/Xt/zC/cGIWMvoCikcLs4i+i4DYvaNxpxyka1PY4NaJ7ONMIfr69y
6cvaRe8Af1LZIBHycpMRVlgXdEbFaStC41gb2XAEVdx97IO6/yDK6RpR9NKxoTUCqm0/qn/JTPoj
RcAQGWyjQ0N83tYGf4EpvAF9oNLXH+3iUgDtLZCgcG3OtSbN1V+NFmfBk9/bXux164/WtbZER551
pcS/uFX2Hurc3YHzvPNdDaVhSLDnp2Kq6nszMJa7jObf7evPc+lbZEyzgzHJiRg/v9yqyOyHKVgo
59xKbfNDnQ35Gq9RuXUHrLCq/uSXuWOnUbZ2wV1dNMXv19e/dM8zi6amp5kINew8X9rcIQiGjXpD
1CHyefxC8zY3YLifDMxflq+OVQbyS91hl5eEdP0X7Cq1ypklRUHzpMsKldQKteAh2bzKrQ/1hrbt
MWoja75ybC9sCL+Ua8Dd9wRl9pevCphm7RQ9Z2cYKL2ELNUbOjBXjs6lRdhvRBQDLh6u0ZeLhLUV
GKAd8lOIqv5NVogpHksnv9K0OccB7Bk38zKaVJAPIMyco8JpyJagUBAPMbM+OEVdnt/Wq+M+zD76
F160br9RxDL9uDQL9U46aJKliC76V3rZF+LEPrXbmeQIDQL8f/mwATAxo1BzfjKapkvHEk3Dcc31
29DYvjmMz69ceH/EQs5uvJ1WQAKFRQg9jLP1dgI9jWt3zwMd/0bZIIeSUXXNo4OtlBvbKAN4KUP0
+mON7o/zkEWoBtwu0zYzIXEXfefrzfaOziTCKq3R4Pa+V/i3KfAFVaFTHwMhJza1yLNkrOrVTabV
tgDmWU6RH/yodAQt+dChXQCNxYhrhZZ20vS5QBF0lzk5SlM1xyiojP6uy0JnjPtVVk6qqqAXT4tT
zOpKinMhnNEv9/GICxhBo3vycgcau0Yv3qtgh2hXH5ZQLFDBHSfNxuGaGd+lzUayDBwnSvzM1M7u
Woktx0JrFtD1GulTVtv1p3Fs5DM8NTMpcXaQ8euh5fKC6D9AeqA1f94izfheXZVPxu1iTZiyNs67
3HIpld1hxgvTuKYid+nkUpTvmfkeTs9nAZsS5jSbkBEy0xzS0vHytG22+kq8vrQKECwSJ/IHPrCz
pA1K0q7+inLM4MgxcQ2hboIG1Z/XX92lz+Lfq5xFIRPh5ryLfOPWskcTdlRnvRlUP3xAb0J8fH2p
iw+0jyL3KfcuE/DyC/T9bS3mPRLlssepDdD1DRO0a2ZYF645El3gQCQjXCHn2j6yLFZpuXV+ygJn
TGphGQd4wOURCqV9p/y+uMlDaaa51OWV8vDSV4hwETNXF5i6c+45M5mjDZeDEzatuoTMkYubZpZW
HAked5mVdyVtuJDS/pE/ZWC/zyjPUToR3B4q9gCdL1cbj+6AqYegXXzUudUliGfIW2/R1whtFxcF
qYBJCseNa+XlJo4MOmXlhcVpsezsgB3ijBVL4Z3QIgnSGSLtbUQ/98r5vvCRok1LC4x2NPX3ubRX
MPhdZhgDvBxuzXet8DHEK4LpszFHzvH1j/TiUugSorTJ5c+bffl85IH+HO63cl2W4XHydz95Q+Xv
wm7+9X+shPnCDprFW/J81lfVkfJUi95V6HXdlFglBqlx2TXqm5qy5Rqi81IeAEWDI7E7jkWQm14+
WN52QdcArDyVVuekhdWJmzarpuOCy+ahmCODWrCb+QVWEyYIJxF3sumaV9LlXwEsibaZuQMhz2KA
XvOiHUVRnDCene4xQRPHwJXYP4dh7n8cFiTiDp7aNpW42eA+u43T3XebUteIVxfO6p6OUBuBpOW3
nGV4TP2R/lyRlh7EBEmyCn4pxx7Q8hEeZZof/B8fMD0c+vq7IT04qZcvXzaLa2cNgpfG3ppMm3Uq
oXyNxY8R2Ok1NcULcXbneZE+/xmgnRcua7NhWNG0xm2plgVd5qG/08I0T//982U0CQ4S1dC9m/vy
kTSuhpMnYXCubTnMqQfM7FYLuDLxTBr77fXFLm7Xbl8HBWeHme1R6V/dkmIx/aaxoXEVsCC8pB4b
di6zmJpVjZUuG9XClR27tCJyy3vqSAXPui9XbN1gBYwJfQ18N2LYoasm0BdVnr2Thq/H1JMqMK8E
9Esbt08vgECDMKAoeLkmfjBcbHLKT1VZcQCUGwG99q+tcimC0xMnr6Avs6MMXq6SQdigP08q3tfG
BH7Ed8rupoeTdEQxe3wzMkCR8eYU3s3re3ghsvrmzv0GvIF0xjkhMFporRW1yWfpVdZdUTTlQThL
EGeUKFc279JSxDqmljT1qAPsl4/YG7qS46CQZwCokWIFjQzYMtoxqeM1d/kLbxPJCqoaNLYZFp4L
88ihYkeZV9Nm2eZP5ro1SVMzLEQvuHtophaDzHGcrrzKPUqeVTf0suCVo5S4C2adfSjoUvZd03MJ
BzinPo6LpWPfsIpkEo6dhD6u0/Q13G+00M10niL134s5TgZdhL2buGvUv3y9c1P441Llxcm3a6dO
814yuQ69Udk3+Ypof6zNYLpWVFzI68i3ISCB/CTNP0d4K6SdAGQitR4ZdvnGmprh6C2LwDRTWseK
wia1RDsDGSyuUQT+dOnOX/dOoKGwoHSBevLyeb3JyhjEdtXJmIpqghNmuF0q69ks7hx4rv0BS9mZ
Ed2cF6kzUuocGKbR1AVHUz8YxbA85b0BilPk9lA/wCbrvaTNrewuoNwWj1lWjo9RH/ZvUbo07aRt
w3Y79qHX1Fc27tK5oN+wa7qwd2gev3yQNW8rYYMqPRlt5j80gdkyxiysxK764MoneiF+EqtdH2r5
no2fc2MC7QOhU/tAqcr2bL9zrBvlC/vGb+my5ma3Xcm+L30fIe0t6goiG8Tjl89WTapyAO5VpyKf
8y/LIFqgWl116D1LB3flMEVNTDSNjpT0hrqy+IXITbeIxhZvFxrhuVLe2hedi85kceraan3wdGvl
8YQ9zfH1EHppGY7bnpbSW/8L1wQ9QyAbJ4tTPRv6Hu+5Iqnd4JrC44WvBPYlQCM2Di2Jc9ifP3jb
5C++OrWeO2+pk7cR6shGCyLNpfv6/Poz/ZkDnJ2uHYPDegxSdxuplxs3YwDTin32kjlDmB+zoV3n
OFSW/bFU7jIlftHWeczmjvaNtnVbxSgdRrBSh1XLZ2V71XbkOUqZaox1fzmoZ22Ju9q9vA2agL9g
VcY4xlMUZsNNs+Xr4wJjYnlwzSJfPo6+n4vErRH7T6Yuy4075Eo7porzJN+4+VQ/Igu0dVc28sIr
xi9iby+i0gyx+CyiIA+hpmByFOlnrbYk6+blxsndoj1NFf+8klec01v3HiB9H5A8TPJonp8XbZus
xxnnL15xOVthgkiQtJJJmb2Ka0/mU1LYo3oeS1e09yZ0W/OmzY1qif08oGMDvnQIY2PurYk2uIPC
3bKptktf/w4uvRK+OEYlJMl0O/Y//1eKV5uW2mB8yVNdhey/2U5HY9WIR0v5H1UD/7yOXbNi51yC
bjrHfI9uUxTYPcgTkpPWEVmp8WemsjqZ7K3+/d+fioYHqPZ9fkqx9/Kp8n2w3iKMcTLHJjxq4fjp
SEM28UX96fWVLsS/HcIOcJ9+J1Dss5WWTExiG5Q80d54lqoMDxE6frFJd/fRjZY5QYpVpIvVVldy
8wtBCfoHKTLTRfhX537q2QhEWHm8zaYZ24OjdfAWD+bwv7cvyXa4/UGowNI+FzWXgyvroR/4PLBy
ut2E0R6KFS8gY7KuyV/vb+o8ICFhuVtwwf3l317uWTmambLMigcK8+KuUEud9D4lTjlpi5vdKBLZ
ms3T69t34fOPSGxg6vGItFf27f3X55+NDCO8GQpNqXvUd/Ihe1NZmDk1QXkFUHLhQ2G7kNrfb2ao
7mdJwFjaUY8XrTgtqzFvp8hG+PSuIJi2SeessDy2qlnXdzOwU/9jnof2NTvRc6Gi/fzteiQMA7hg
dtjJy2cdda/MvDEh8phu+TMzaH/fokxSfbJ8KcGZB776hLQTTUmvZjz8wdAthJuejNePJ88tH+xR
+s3NDAHqDXivMCC7xzEzltmMSvvr+3LhY+C3AsClkY3AxXnTsgzceaoEQ6uWRIZBwurHjSm228Zz
tkQq8vsMouoVUurFLQJCuHPvaA2dz5/CtlnMLJjFaQqk882KGvmkm3qh0HWLm2oYxb1iqMT1ZnpX
qvpLDRo49ja1zP4lonbxcm/oC+kal0dxsgNdNHGpoIzGMFa2KpHobHcpN42UiDA0bQ3mWFgO5lB0
Y2O06IwPr7/7S2eCiQWSDCTdzCzPfstYOxSjgSfR8fO7MPYpSr6WudvZRzTUxvXKTl+IY5x1OlOY
chLKzgMoZasqmpYLCBhgAK1gQMUONbL/fs3t3VoUsnca299mEOQr9MAmVpFW8Ah8wokLU9eHnHvx
ygPtceosjuHshXSz74I/oKX5civx7BKdgY3qyfUycTMoFZSJsxbBl1UshUMDfqqf/uuG7VTf3f4E
sWiO9v6K/xXEkFeFXBxV6mTL3qKn586yTyOn3Wmr2+ZfWe1CHKGTiVM3nVpsrTEreLlc7dJXMzLi
SDiH6DNPTYUqb6088VlAy21PrhrCLhkhCraPUbMUeZxlEVBy3XuGvvG5iDUN13zODjUG7sXB79yl
PnS1PWax8pzO/c8bgvYrOFiyDgD9f40m7AH1hRqNxJMH2udQRqt352H9e8uREg9jNG5X1vP++gAY
sjNpRycACpF7PvoFyteCjWuqU4YIa0La0SdViGZ/7czB7es7/+eWf/mxEawovXbM5S5RcHZpom+E
l5M1yhMvQA9pMc0ITvu7wG8M29381FC2f8vk0DU3W9CXpPV5P4I/aKRAyK/uWoFIpir8N0DM1zu5
5tEvYEr9hJbmasJpyJclT6Fk+0s6Vwu38ZXfv985Z78f+i8MZBsuDC3hs0832FATDTogUmVg9e8z
+Ik/lowwCeXT3vBsnWvk6Za5nJ+UEErf+7VEYraA0VJeyXT+PrawBThCO2lgn9aevUle4oT11X4/
Y8T8ySoNP3aWKDrMiIc+tdP65fUnv7AcMZZBzp5YQTLbP6J/ndnSMJdFzqWEvEcRUiD6/G6qNsBC
kU8nx90q68pX+fflxnmlGtn5z3/oJC8XrFziuiE8cDXlWH5YCkDZltBZCq0vOlQtzrSb35VPSEZX
VzKffQ/P9hj+FkX6riJFH/nsUSFiNMM0i/nUCrM7bOEgd63e4MoVCuxpT6HOF2L6SKcfjiePeZaL
+6rMzFnI6DTkvVMcfbgs+btaB94hsrRRYNSO5XGyYKXyzRqXZjgU3joEKRoGs45VaMy/8Nao7Z0A
5n8dVy9/aDMJPMPrBixmekvN3T0s7HFIlnrVDcPhvsjBzNg5QBKdBQuc3XGd3w9LLUF2bLgPJ6vI
JJ6kk6l6VMOD6HtvSuOr23nqveJ+zWng2dnXMM+LLfYlCVUKpND4vaEDpdN6m5t3lsrH71qvUt1H
27r+9Kx5rmCleHOdOAJ6RsKjFBLb8BFNMxBZw+f98BbxSkPUO3ajV+hkiwIt3qPrJD+ZtRJfg8pu
vlrrVvU3hS2Hz0VIi/hgldu2xbJfllHFUybEP4hYFM1pot1mxGEkiyVuPawePy5ZPWLCADtSuDfL
4jOFiIxJt9/z0qE7qHXnfTDMJvxRLlHnHUro68uNjTOXQNdAjP29MJg63itIU3k6easUbyZlaPMN
0HHH+THLqDRi2D3L9pNYJlADwukiT0prC6IEabD2baF8ECWN06zWe7PS3UcRNWs+Q9RZI/PXtnZR
fWvY3eK8rZyGtirWmatpE5QDo5b9CaddIKC/7LCY/ASgU72S6TreL5r0tf+G0l3fCL11QzJRfAW3
K72m+VaGs/xVZPb0ldkrOYpiZv80YWFj3q6S/yEGQbnUaTVqe41RgAvwgwF53yZ0GJcuAYuT/w7r
1nETmIXVFk+1ks+Nzhfo3Spf6P93YfgBPVhLArlSxZfOy9ouacdefhtRuJSJHQ5k45prLgJEBjLu
gIGD6mIgMdYWq02Cd5F9HYnYgzP/K8uRh0osPEJNQPm5zlOAYJFMSZXWz7iDW+8Yko7fTB/O0aFo
B9EfZpkvfdzjdTbFPpLpMgkjJGGT3tuG30wZvHQGFPGoh6gu41KP/r1RTyFYtoAZnmosYSVMIkRS
Za0/JXNUlI/G0CMP66FKOMUQ/ac3ogplg6le03/OOyHfgBaqb4xatT+046voxhbaatMB7wGZREsW
PJZj41exUdvzmvD5iwr3KIhEcb95wT/W7GRfN5zS7ppqLdcD3BpMjGpTOjIdTW6Y+6LrbCgmonXv
CjrVTWy2y/BmKlFOikWQZ4/WZpZfIy5PmeilzD82Iqs+mV63PRdGNWyJVxaWTio7y39icINGfWnP
skwEZMc8NvBL0mkmgjq8ba1x/ezYnfM+akF1xWWTi8+r2LynKHenJdk67b+bFNDNtCjD5WfjGtqO
p7mhc9mHYVNAxJocyP9DW6F7HOBonhbNrKc4arbZ4L9PROtw6jPU+pvqAQxZbvFkZdBV6TQ0Xpc6
eij1T8h7HOUhKr0ibRilyVtj7Nx7xfTpYcuKKFUQrZEWwYtL4xTmuluCZuvcpA1MWBUrtMUSJYfl
g+H4PWZwU+g+mKuovqEJn1VpJGvZ4Rs5ZkY8Y8n1NegC8Rt9YLK9fKfQxaHOg5GvsMYhXON1nXi6
nL4UuRxy5L9ztcV4SHBA5n4dURD26u6H8PAyijOCmUqHjsbhcSx8/7NvVsvvwQ/lZ6eexHoY/Xn0
kmjwi/ce+lf5Dcht6EC67qY8LWTvTaCdyNBTUv3IIr/JEdZdcsO+cQeh8qPTMD6K53zo367CNgWR
Ti1PmW3T9qpdMmZsCSrnZ2mWeXHQfaeHoxA6pKnD3OWbs9VVkYY0yTCspNn/NBhFNiWq9L0vdPb6
8VAZed/EsDO33wYj051BuIZbvFmG/oKXcN0nUW6o296lnE6WTljITaAbKVKfbyaKLaOt30MvrL6C
VQBONQ/jvMZRZI7PeZ51GNDUjfndpzH7RQJbQMRgsMWz9LTfHXJkx/w4WkZU8oKStZKqLAE/N3DO
vLjKyvb3UoLGSXvPr9RhntcgSLrQlA82UP9HC8bBmoxrUYwJmbnzGQE1uo9mOYXtUzaa/gi4a66/
bztWg+NoGf1hy2tM5ewApzvXUqOZIoc89kkYFOvnFq4OSSl+nR6OOTXOtQJ9cRRRUIK34q23kRmk
CEUJ1a+3LTiExhIAZwkMkAAAQRF5dN1Wnxoz87KboWl3smXglrwUe6XXn3hC2EaCSp2lDtVi2J9p
DDRdDB4IrNvUNM6vQUXRWzhIMD0DDbEm7lQz1XgbSv3orHN774liCGI378EJcUWKB233+sltxPbU
yI5vNceY43eYkcwdmo1Emtgh7Lu1EmhSyj4Pu6O7ou0cR+00arCJwB9jo1KuvHe62T2V+VR8zxvC
AuZxRSESXc3d0+A6hThWMxD0mQZ/c4cYz9YxLnGH04q393dc0iosBlr+hgnN6pIwP5n5oe6D5Xc7
bw4Swwjc0kdWA2HQHJroLWyJLE/1pIMby66HLnEyz68TFBLHf7w6k168tWZRHCs9BopTlke/u1L2
OOsRTYx4a7gtE9yltyI2vBIrSBhC6vdU+vNGblE0dKEb6ZI1MqEfEyvvcxlbSx09FHmBbIqpvTXR
EoOg2HW66ussp+KfprWXOc0CFWr62Yb/mDtmw/n3DLdmiCc9Egw0IMH6cLGKjn2O3akeHrbQnoZE
09n9kBmQ4o4Dsf80+WsWpavKyJBbbiKbLqGeQvDKJVqMEPa4dX0/67/YbmNvAGty8anXG7bsdQOK
NMb8J3xoYfbPabBmfJONPa7DrYCz9o9TG/V7YdSOwk7LVUuSh5Dyk6WK5jXVYo9azC/045o3pX9b
2VX5Ft0oZO8GXNiARnj9/F4gvK9vdAPX/kiUMN+HGEWvJAWWPjSTaqN3qKFVj7gCUPX2bheotPY0
qDFt7MgD7htNRN5y2R7M0pRj3OYm1w6uV0WAJI40y3vDyNsmHvtGtskCkYL7cV5bjijR/p96G6v3
26Cp+y23wDMUZ4fNvt3Gev0VWVN+M/i1F3FexvVT4+vmTaGd8ZNpKq5BpNmZPNTd0GVxYxNhE2T4
1RIr1+TyN4RAKCUMYIX5/eJ/k2HFCTO33rnLKhWOPAFNzzjrCcqJJZcWWzSjmJs4txv/bZ/BAokD
5D7b1K2cyTxsorHtZC064mLvrJ6XgncBkSNRubA5IlH4AJ4GQ4MgKzIRG4vOaj6/wrgfkH9QcdsN
M39YztFDI2nocc8EyoizJVqWm3lkWsjkTJJ4VajL/9Pa3lTCzyeJBZmo8HGUg823kulJ/ML/dM0Q
7yysj0q1+ZPhTdHXANENI84lMX2qsMq5WYoi64/9NirEiUAc9fSmW6NJ+mH1DT742mB44tfN1zky
55aenZhu8R0t6lu5ls4n1U/Sof6wSiduext4YDT1Vn00O8MFEO3h3ZnSuBi5K5Y6e3DDLaDKdZms
AuvxCtSHfFP2cavtYjkWDGlGRMGMbs92A3OK0eoUPya73vpbwNfGB6VMZIoGMN9P1k7fS7weNbO4
8oFfx+Ai7Nsa+3kmdyhUYt+0LtPHqGw7MxE4fT8PppXfFxhxaHzdHdndAjW2qgTOAjeJQbEjSA+V
+653M2wERFhYd4s2rOVGgR0bYhku0yeEUjx+telJzJK0bz6LtqruFj9bRFIHqCkmY9euXzqQZ2Nc
WIO/YATrrGtSTP08xqiiZC0eyIsoDtZEIp5ENZVNyqdq1QlDpP5nIdwZvaKoDKqYW8Yw31oGEJA3
ZaQDGduVTbLrzLb60JVlM8SI/9g/Yfx7pCBRjbRv0LXqsFQ1H5mLv8USm1Hdvc9BBzYxLPPshzNZ
4+etVf2ariQfNe9prwR65Mj7dNZil2YJV9HHGeNKuJFdV34cqi16YDjP/b/5ul+OwxYqN666KP85
dk72nYGnpRIv7Mw58TO3ZVlkTt81TJB+9a5Hhl2Y/geFel8f10Yv3uWtyehV1976HVMWl9dkrXaY
uE07LKmOpvoHRIr+y64xZgAqdNyvxmZNv6mRlYAkOYV7kFZ6jAXZy3clZx7PHvRMXxkw/bsM4vhy
tA1Z/qREW3/LVuIciw03n6ir2l5QTczdEleFSxDOVo8fvCwW8iiSGkMNNJcyZ3wLAsBzE1G38icG
PP1PN4+4NaSLxFvcFcNWpmNluF/didoscddg+UpBSyAjYIF9DAnP9yJXbploq5yLlDSv3d+PQhtl
3KR+9la/a2NcT6gtPXtznguiQIeo0jyuqfAi2UMQmpuvZVYuv7xJAX2oFKVTDCzFeCBj9yhfp05m
N3OnrCWepnFlm6XXlQesrwcYAEAWR27FVX9TJTJ08Rj0ppFwwVd3WVQ3RJte6B/GkpdvGnsdqsfa
AgTUGMr/XEAXF8d20RG4/qaNnDfIRZdtGg4qvwmzfhQpeWcL4AOfxvZGzagsxGuvnZw8O2tqYBr2
ROWsXJtjrVaZmJm/t4pVzjWOg0f/D84SoYgXvZXUgHT95GG/tJ83w13H2AcUJFJidPZu7Zzyt++P
bpV6gyE/zLZZ1un+Ub9p8NzoSft9s0uA6Nv3DqwHnwg2AkRbyB4/htqf+mRYltVMQNkYXH+GmH6J
bIP0FRkbduEUuettXUWdFZNa9U95qMM1CSqEJGKj743vkkvjR7b6zbNw8i2KFxlNxH6v8aiIfbIu
y12tkPDXGlFSyXb4omXg4RVsrH1w5N7XHyuzKb8DK+keUWBSz72/WcHNOlvdmDBho1AafN1yY6h6
apJiUwHhX4FpjRUVDsWxKNzv09SP75ySdeMSh4RfayuUpOrelgw1gcrhquGu9hKzW5f3kj/7IEsj
Mm58rDS/ZUpFH7J5rKI0M4BccRK6npvZpXUfQxcn4yoANJzmKtuKxJCTAxAs3Dw7XZa6fBLkvjeR
CqPnZfNd4nhUVx7xDlHvuG2zCFt7YMAxyWDfH6I+c+URdYSwSpywIKDqbFFfyBqt+wV95yl2W8+i
AAusYTg2Zhd+X7NKP7uLPd551q5Sh/2l/kW45lsJR48FIzXVREn43Hls0QL4NWovfJiCrdsSx6/K
H+RHkRvr0KjvYB6MAV2KCawB/YAuOxXtRh9p6MxtuamipaJZb1bcHv7WBxEFraNuKirz9bbHoMmA
Gu8Z1qEY5PAWxIrWSTmGZcPF1NGCwnaU3UdBvZfxYNeS68zRS/jGaBfzaSr66cEqVpKhzVXFPUkz
5ZouMIEAHzHMKtazTcOu3AyHvBCMn4yLFrXyg/Ls/NHEXeG2tu3mw7INg4HYPjYccWaFa5MuWRG0
MdpYS41MRBiWSVFoTscEO4F22WzrQ+gW8sc2W9GzaYx9hXdZZDGK7bZoiudQ23nchrTHk2lqnU+O
OTfP1Rit2Df24bLQgR5a80TdOC1krEtfJjiEmVZS0F3OYy9EAzV3W+oNf+6Kd6YRUS2T0RXGEeYf
cw6Iht6HqvCtOpU25jB8Vh1GVK7lozVTBWvzy5fzOMT5HGzc9VE4fBbVmn1YVifLUsYL9j8DT/NO
RDaEvcCS4eNajiu/UVU709gOnjNQbioWFUVZPGT/4+i8luNUtjD8RFSRwy1hZjSKVrBl31AOW9Ck
Bhqahqc/35zbXd72aATda/0RZDv156T6vRDoWGW9nEZumKqOp2IcLe8/19viOifnWHKtLNo70mD0
8F3KxE2eSq/nTp0AaNTJ2ce4uy7HpJ+trulrlIBL8jKG88oBbdkHwEY0e0tugbYOxRFIi4cBrttJ
7f5wr3KVoc8HLsNPYnRwg8Wd7r9ZvlM/Ul8AzRvPRv6I9lX5mR0K8741bsX3Ve3h1ZqlFV3xusUO
lNJaGRJnqyi80pNtvsbQMoTkozf7Gv0dWKbybQJ3+yDh4JyXbv036LhlfSt79chktq/n/uaaSxMB
xpOZYTTPM2PsryEJVyKCoOE/Elq2ahZy1UgSIdf4F3Vf3bsmiZ6rwhCUigIyZhdrD6lfkkQ2NZu2
dJ3C748+xJ0U2W9QgdZ8N5DWNqVJ6YZPXVB614gX101jXa2/TBX0f5jg3C+v3yEEauFrOr1Gjzye
sYzgaZblcOZzOQj7HpPmOKNRLqXJ460afwtv3WPIs6RSJEckoSqWo5q/a7A2l+G9aseCWQBoMVoP
odK6r6evzqaJCfan7P/queL47MBs43yLpcWbd5j+RbVO/YU2hx3bnVb9fjjKPO9+vf3k+fBe8dT6
fyipddvUKHShhGOW06+ekIrHqpKVez5aXf3emRjjbG52MKEkYhlLj9aVP6pNDz+P1rE/9eCMbzMx
TZ9Wr+bwvCHJfMb4H/0WoipH0v32tsknELghPyzHnFGkIdRkyHT/OxBU/1RkEX12g+lNRmIRiyuT
qvuv38H5c1KDQp65lZdkjb2WiDrbad9DvySornVL5CQ+97+dJuQkJ+ned8mcBbYx5pzMICyMLXL5
DmXtfmuiRL6tQS3vnUlE7WXpbbvOWxJC/GzjMjHpUns2nREu9XLpvvnVe2lNewUD5zY/tqS2ODbN
ZnuFlHPw32BFO3AqvM/nIVYyN+tOjH4GcmqPBcTPdh3DzUToHaLlu1O59cShVnnReSDPOU55LhE7
89MRI7Cv9gMHEcebKGUJ5zo6+gsRIaeKvdd08MEwSevE93Xj+XjM3/cxMuwLC1vOnTeaLUh3CYOY
jklr4pTRQ/+aEOAPKUarGCyuYZZNO1iBIZ1G4VMDsXDCpD3SawFlsvJgeZXb/acAGMCzHRsZ5qy8
4eSjKnQyf6FLO9/ruQFOQMNWpZPVsRIfI9kqaTCM9PdJ0NMKEUnXvaztRO1vvfWh5M6VSZJVzTRf
N5eQNz5io5u8pwT6sZv6JMwok7G/l2YOvxT0xdtQaWaMpeX5XIkxnMEJA+lzPCkrofWmG364y0ZE
rhGR+NCrp70Pai/81wkR2Tic4hG6+wdstfpvnVyLM17FK+2SZ8VdF5xJLB8fWzdZ2Wemfn5wBEqO
C+y47otdy/LXytlxx2Ro+lMzop7IunCR/3xRNkchyy6eSXANgZ6pREtYnaVePya11aCsnNn1WUfL
+pgsC2ZrmrT1Vz1tt42NBfFbsLfjyy6caCBKYPY2hv+mf9xGx31ptbFFMeF1Emks1f7V9KF3L+to
fw9Gp/3R85QGZB1P28tuvPm3bKbw+wDFDoImQtbNwWvWjw55snyIaBmZ2Yi6jbVywrqb6t5pgIS0
DtglOEjF9DSCrs7OpZOxp1tAmGAPPKB9e5cLZfPoyPsQsGBWVQErMERMOVAzI4euWNqinp2Sncvx
xHWkJ47/PFArlVqxcex85nz9aKzWe4lBThk3EOH8t5FK+mNtlfU581mcdLCTcocXUg5OP7b1f9Hi
+dArrMhehtaguS5gWmNeq/GGA3LKPBEt20mcVe42FU3Jx4HVMOGV4JrBP9k1UeP/OsdhG/ChvZdT
HJaaSSZhoCSXi42ewwEB2kIUWxmK8ikwvm0yvffJ27BNZrq4hPXuZ90TVnoDF+zx4uIjtovA7Y0u
Om+ofgwWClngixlIpzu2Osxs0kubvN7rY7m3w6opC+PBbOXDEMZLKhS9mrm8Ba8zlizDK6E6ewMl
v0+o26ONL6JN5u0NIEKqrEk6O/5X210AKxjXs31Vq3MEacTtWWdq9BjPlrjsWl4mxvQzxNBxcdXK
4jCF49TnU99PO/gppo3CcwabBVBUNplcyY6040TXJhQbMn2NaJM77oe7l3FMHkyAWrgYfa+3C0oo
zHcdrUtCx120YAYOobJSmkK245lf3+RmSwjjli86Hu+5tPtPPW/eJWm66W/LDVZfNJrc9hRve9+c
wmlKnnut+jbnZQFCaNxoqlkzwjYppIPxMhVrwIAoANjH0+16dO6qTcjosWFR+Ft2Pv76SXs/5VLv
Mm86ZxhSQ/KKzJIOlwqBf4fzFQw+k00KHLaEZyca3eVlD8R6fAJ6GPV4AIGHhc8YU6dlt1X/4cyr
9rMDddff91SysBKsddR/l7h+3JMzQfPngIL+dIeouKlOOppr+eTvY2nSajui4W4DTp/ZRH3alnkv
GIJBo8V+7T1fOZ8cW2w0yYhqX6Rim9cw7QR38JOxOxG8WAnJIl5qJbtZCnyY3TtTVRneucD41XM4
aRa7Ng52N+9tefyTAijw93rzQZ4XHrSFV96GuKuF7RQeR15TiAq9bqYXaqc5dYfeOU1xtbKb8vxA
pTobUW6CCOOFPylL/0rcUrjcJ7eh+4Nmg9j8bTprVbzBHD5py/rI96WEMk+dH68cbdJuZjKDO897
jIwJxZVtt28zm4uRSWzbaiJQS2788K8MgzE5A+X3VdbFCn6kDqpEF3ATyfd6TyxUgNPh/vV2X5nX
rgzVWsitbRNY1WFRj5uvMf/XiT/Z566mAfGRKFfLOVuNgNSz6HuQJ8656ct41mzTrVuSgLDAhZ66
w9n+jVUDDtKWu9kYXhLnS/OX6wcguKk9eYCYywdpY0OXttTXmoc6aLSXjdgSGG5J1/EyfuhJfxK9
sz44BD3M/7hI4i2DaRqcF6ucYi+r4zGxXnwGtpGEg2PVT0m5xVCSvO/bN0eu8/YINh35nw4JG1Gh
KG6HWZG7u12bPd6WR555Z8nYKkfSORdegNyXceSmWqvA/uvAa895LIDi77yt68Y7YFyM+SjtuTSW
IHYV5xSXw2UOlrHOg1Bs6uyuCIdSCkZ2970DDlJp3242YI4NdJ5NuzTD4xApzv6OvVXl2zwgRTeE
wfRpRwJ1lyKMsO9tRzeATMKb98wd/WRhFSIW9ZoAtP07xh1OGfedWgoW1dI7VVNJ/l/F+aAfhmTi
uYHSPky+MOrIt4ZoSJe7SZAzY1azWrmkebflY65lkxQH3TMmK+Wif7ntof0sQfF/pDxgS3ipuqhZ
Tqo9QraGhI7vwh30sGSzT6dprmhM24sycFw3rxd/2n+0ce/akJP+Gr4HanSiawKXylJImmHmWQMf
nF6w5WOeTIlJiDZfmWm8BSZTVOAeuei0phR12ZfFXG9x1HtuDl80BcYklx8rPLAk1da8yadkG4JX
/nIuRMkP910tm3LyY1kTkiHg8f+xOSma7d1qv8y87N9DQcx1ShtzbD/YtbG305hsTBLBxnwJQ2cx
1tVh1Y/Xplq4B9vaOsIcxccB2420edwzYNPJu9Kq4r/5rLPo7JqFWLsUcLIdWBPK9fgud3vqU7RD
cQmdMGzus0zWsjzZ2vbHD4gHxS9GN311D3AB66/EsoApw2eFRWdqJIcozBTUddU5+juwe12dDlMS
EnpzCU75GOO5vdZBvJinYY2sxwA5RXwHfBCOqTXawrkPwDo+uI1KnS/gCpzvYEhvLt8CSJzf+lS2
REgMM7td4zWrXDVt1yWqwj5tBGvjdTwCIoApS3NegWDZJdw9wc+iQouoOn4Hza/ad+SRy+0QZdaH
x0iN+CR9kTcDQp2fY98z4nrwUE0aeZDbl1kKZT8nLXl2p173sf1o0/fEUa3BBiAvIUQYb1D/e0FB
OGpDSiU0V1fEZsButc4K907ddKC5DuJe68krUZh/C24pFj/apa5rWF8NLVuMTcmC6yOuDt7GUNg6
XzV5wv+apYwnWAEOzI5BHKAGFNbmCSe0qpzO/gw2+XS4TiOoza4oO1yCLVkuQ+Wr9ZQgAazf1tnM
zA30Uw0nYxHOPXZ6l5eNet73HgHj/Uwj5Jy7YjmgDxF05F7tBAM6o4HTA5dng5jQCLAQsSgYwVl4
mqpvT/SfAFtlmIkpLmvKWIL1qz+WUGCq71b/bqxm4o00bo9/4+io5w2W65NgD/N/gMQG8V+W3TuB
CVvuXSVcZ3jja1ugtJQfTbk7NlaZBkTBfzNkHsNuISPwTsMQ2/KdpBdU6RGlaP81qzLHdeD02wpr
EzFyD846gvdH+JmN98x9RWghpZ31LTj3f7LbuuZMek3bZzOEdZS7QxTq0+TDx+McM9Y6yTSixleE
qU0H0vhYWXrQZNCCxTwgaxX6FDZy+sUzyixHqoXB4EGGJ93jTkVRtXIPFwZEH/MPFoZeP89BUj/g
wZ2rcz3v2jtJcGCAAN1CzarkcAaUNINX5qPbtlR0Uh+AgCecwf3UhN4zDbCc9amxvO1RQMsnZ7Fx
fmSOghXMgt64+4U4Qha21VJiPQ3tNJ4X9FRV5nXeUT+48GJ9Xq5ENl5iQqaQ2O5Du+e0sK1jJt3d
OfKlCuSaQSNwKXOTCw/q2qelfQ+i6tFQ70Pm/LDFgHdJWz8t6DMRC9VrwA+GIKsIhbN45z0Z5p/N
MFdPmthI5C6Cz+0Qt9yfDlal73U9hU87n3vIkpLueWBLIX9spnN/ExnQvvpBN/6qSqdHXKEP/3i5
iWviR8fT4KrIkxSRL+DaYwb+JI90Iyr2l9e6UXuaO2rWOhtN4fkw1vCfI3iXT50pl+FEB1sQnHn/
lrhw60h3J6INEEAtct/Hs2uFrTmHqAVUpkQVBSeUk6p81yuLcD77/u3wHxb7B3+ZMz8sDKPOb/ou
k+AspeW4uay3oz6NcaiS095QVfK6llp8+I3P2yrkXP6k1V6BThjf+wWVg0arIXPrbdkBAwtTbcGv
ucIYkk4sb/DADCS85ZxF3xV4Wp2V9Tx9Eepj97mA93kC7WuRzIRL9IKDfka4EAe6OcGcmx1koC7t
1PakQEskV3sg5K8KQb17e/iopUk+mj0cv9AC+92jv9sCSXKPn8HVsuuzSNbgZ4FNWRWOPD7Z2xJM
sr4gy6JYzWhQ6fc1uhESTNHrt3Cb9j8OOpuekMiYfTS25PQP8q0RDzSycbmXYaj8e29flPrc0EJG
p7J1lX+ea46U6z7ISZyx4VGMOilPo4dxtx7HbsnS0gAXmbtVRMsb4bs8m5YVjr96HGp/NvTU36yE
rOZsqMhiARGmT/fSGFz1eRht4/bhVYNGO+WtYr/Uu6Xl2dKTedVmg+0ByCc7ZYF9T3I33uGFKqvD
ox7XQu/5OLK6ItTYdnVBpLRuOf+r/UJKPEiYxKBIHii7bH3qWfX+kzo2EE97BNE8IXWY7g/XXWQW
UrT12q/L8a8stZnuEPXxRTA4jKmiyaI/xe0+NCoFGtv777DYqCNU3M68xLGEq07xekiyj0dX1cUK
tNo8trIR3+ut7dp8koljF0M0xfKz67z6E5vBgG5tDpMGfWC/OtleOiVnOdWhy8V2Fn8ji6e3/yzl
hj4HtX1woJza9B+1WAf5A5NYlwuCIBomoiCgRDreqN3JI7cNnu2onrd/HQWYfrp6sHDZZhP3Slec
VctsAn0Rp9pvyK1NyK4j5c4bx++bS6z1ad5makU5l1qvaKkdRlN02EmXqdDh0VZTv9ClWobj8tAN
zhq+geojExiMrByedpdKTTuxwqszVNI8cn7dxk5SK4MsiAJUHxVuaxDSyi6RFcGiDHdDR7NLroe4
Ahxd3LnOJ8cNe5J51K0wdIyB+HaZTCiBgYPQE5IfHaTriAUMbh4CNze6huhBLWkjY+AApkuwMoeb
H2sXzRcBPf77UAIALAL91UxmVcsEIerpXWuR6DtTG+e/UNVhWcwg2N+aQyET4g6scUWMUXgjGPu1
wKseYgcxtZ/DCAbvE4KYsMCOUP5HXB/qGorJnJcjdPvmvIoyjO5qWh1R8XrKc7kBxomdNjhsVEBs
5PWpYhCMzwG/0y87mvByVc0SiXOH1Lj7rWay9lNmCVjlVESDewHYr654wa31zneDpL0pWY4xC3vD
hu4CIk6vMgQPT90hBqZTTeyYe07HZsuCZIyL+Ob7Shc4AecSkOHan1l1apx6VVt3V7THrUFWGSjc
+hFY2YmneWgfHSSiPe8ZOEWBRb28DvM+P9ZLWDIthqv9Bv2lXzG1J79mNBTzjcirpQ3CbCP0Ncdm
f4k5sdp0gZqsc6gcxzu1iYGeAEfv0HQZoOx1EvNrtPn2ltO/Y7BjrsMYpwvStw3psdrcAty8hbZz
hIsCHJRd3Lf0f/D2zc5SQcWDTH1GgyetB+GNq8iTCSI38+2W7Da3dq3jG6oLsLNlKpMw3zo7eOxQ
cdWvu+QTN/T29mrN0JWIx24xzvDsHdsMTaf2Ojl7lhC3GgLlvNp4KMmos4Rrvk2JrDD+2uPyn5FL
s90bUFz5zKyx31z8ccmgO9jSPkOeMm344TK5L2BLEiQARQLVaa6ZHqTaWj/1SsJc3w8QXOaktgLd
LRkUrB/ONFn6Ye8c+LUDY0jwBIDV6ROx/oH/Ycnu8HKEWQbwNxRefNs7NtpekB3VuWJiFWm7NQs9
Jc6YvDSsXADQUJv2BUly8tNDv92cltXnuUmSziBG9Lz976qTnZuunSCPK7QwPFTlUn1Z45zo18qz
YNswDfXei1/HOzpQ4J7t5fBW/QtJbDsjSkV7l076CPuzvyBnotM7sVTuHbtSmTSRfjnWxtVMqKX8
uTDnVHhHpPWTalSmwC5wcSQlXq+39xg7x/I3BNZFDO5vC8YWeYzm7aAAxH5ZgHwQPbir708XsWmu
oQpN2zc32n0fJCNIfgxOZ/+ekjn67qG1X2+b2/Szr7omeXPLBvm3e/RN8rDZY9W9mMO7YU6xiKez
W3k4v0F10L6NLnTtt0OADT3M8zQlD84YwRD4i27fAjyi4ZO1rG5zZsAp3cJtoUJoG0q0BVJllTO7
algJ89AEIErFtob6b8KFqjNVjyOnsJL2QNnkxPJeOo4CvScM7blBVdinoRhXBBQDu+3LDgQkc4Kv
hjJlnuiXkz8enU4Rts5ERVIrB/pubkkELFSa2WQ8qFadlxjx3eIf5ZJF8y4Bs6S7elnF906O0zpt
khkijMcMx9p8m1AxeOZyh70GmkcFeS15BZNsF6CQWTv1sWRKGachI6SYTxgnoz1/Habx3PqmcF73
YsaL5mYOwPZP0W4d3e0O93GxRnXkP6pZ8nv0FdHKj4R9IIIeE3dU7x0o63HaaZS4PY0JsBreiqbL
jlAN3clHbLIjpmRtaciuQNXkAQZw7ofBpzMCFWUMsk5/bi01zvebbsW7M4+9yrRqditfDTpbOFUP
1bEPAv18UIVhnahT7r1iGKtqvG7O1NT3fjxq5lFPo7Lkq2HKHMS2Pw0EHpB3NXXSnJVpZMM2qQbF
ZJ3sVxwdTfeJWzm6kJm5vk5ejQDITOP4ewui7gs2MX6nZQZQe3VLBPSHezxSItU+d7iWX7ZBLnNh
4BrQaK67+9ox7sJaQ1i/+ppLCFaSPCAmoG1esrJzETDbq9KnbVBe8gDQ6ET5GtfqF2/DZPKepR5y
29loZ5DMmj/7WGvsDvuMoG2vgvirMolbFY1QrcmQtqnxktST99VbCFSLsEMWwYZIbx7pslMzhjDK
rfmzIuL/YRR3xI2VDtXJP6bWfnZ2zvkMIsKd7zyxlse59SvvJzonbAzu3sfvDu2q8/OIzG4BhIqc
DeQkLuXzGu8c0irWZLppEwe/a9E20RnwAr5LVkpcvWhPsCUQDt1duNQXxKNRZRdREM19gSoV+ZvC
P3l/jAccQxOStnftncT5JhclL+UgkSS5U8kPtYutXIpS2v41jnpOWW+W6qfuLdc+RXXD+c5CziHL
h2QHakUXTr8dLpQPU4dqzmoCYbzCDmovpu6dMb7Az+SPaE2GgOz9spIRzpURbVgTbv1f08Xrj323
pvVqRfaGK7fS/uvoBOPup2W/uv+qKIIf8wcXMH8jWOunPlxwvIl4Y+t0cHwRLUunGb7acUpOxxqw
ZIHBmro/OZZxBFaEbX2pLWv4R2YH6+5u2/MvKbpGnpBcoTtutAail7RMB8zig/2DEjRVv+On2T7Y
RjDImXhP8v3g9kT94Nm4ZGZu452x/A+lhZvJLblynFHFi8zK9mJkzD175FODdvID6y60mT/V01+8
BO2Sxm0y3keepK83LlewGnW04h5kg6eI+Fejsrh2g19UFDffdxGLKFUQH3U678g1cE+LQ6d+Vwv0
VDcS8CGmvscUTqnQWESLg+Ib2zSSjM2zXAAStROItZCF8e4ffQX/gN7hb7TiV76L9HbghLaPcD5F
LoLvrLSNN509hrXyxs8nItMQEsVk1cxgRNrLv4LXsb4uA/YzQELX7XJr8zhmV0v6oFH8QM1D30NN
oMif0IigDEQIP7irPopOxZYqxqQyTyQGbeGfg2+SpBTmRvt+jPye0u1mdfWpFsnqFeHm7e2li4w/
8X0FnBTd0S04d3RtRM4KQ8Z8ahgneRxsOA3A9lH+Ij0L8xa/Ck/kcJw34dBoJ3/sEQVVigK8E0+H
rbqpsMIYjRZzie/z5foDJ/Qw6XI9zZhe1CW2AM+hZA/Ur/Pi8MwpNKwqJ2tbJihndqS6YvQAuZJq
r01B9LWLRKVenlo2tccoWlSVR/VSRQ+htzt/PEOQLwyp3vwzuJHZz0ok2/i7VZFyM6HRul9vqq8x
d5BQjmcQvFjnoVXh1mLAiOOLcrameTwmR/5lEd5fOdVaccYRIx4tFa7jeTOVCO4ReyfvxDKJv9G2
oOxXENTbI2OqqFnbSblO+0hzNaOLGkRhaoSjGXYBDEUQsBXokWQZPJF2RvXdJDyuZqR0wXHeGr34
L1ijHHEq3aV5II34oNONUbd9UmwYp2H1yMxKrGnmtKRM8YsyHr+5Ih3Un4lfiidXQ+3lqg/Wvyh8
k1812eXmwVqbTV97g8L5d9cvvUI7EE8hxs0EXXLkYgHJWQl1whXVmeiOUq3hP44958M4hL9C1g2l
n3HNH23K3bcSr8mypAhldQb/bG2rb+X4DIZXwGjxJS1t/R2R4A0p+wvarble+99WPzAbEhNP9Tp8
TyiKoO5aBqfG1AW9qDe6KvYE4iLm2IcZxGDIJxuJLY50r/WL1omsAAT+iP4MpoZ4czQuH+aWqT1y
M+AQLbpIoAXUhKd5l9BC/XFu1sP9Ga2ooXIHUXV3tsOo/BNSNv86r+WKoRku7RnHBzKp1SBpuWXY
oMNZ+mFf7gJw7FMb7mZCrcDz02NmG+YfdaMt94IEkSC+2Qs2c56AMycOgj7+jQnY+4Y0wv3Dea7D
mw6qrU7gh1P95tT2OqLL53ZevtXtJmFjUIiWRdObfePiCUR7cdzKZcIOd9ZKlvtB5hZQ96ecan89
eztLFnxUJfvH2qWZAF9eKdcXuw5Gletp1w+tbge0oggbWZo8WLxHTBPSRtIqDoj73qMsMPcXsZqL
5YBYp4CmzsUdu9BGo2Vw5mC4UE1OjM9wHzTD5D/TBVHPp9C6wSxKJ+KFDzT8QiPM95MecFxMartT
gxPQkzy+eaWBwCCVe0GiS947jpZN7uraRDLpC8LAol8tXjl09KR1x2fONVtfrBrxKcKGRHEign+/
Iy7fmZyDya0eq3kdlqctOY4VjCLiKcRvWrEIzQt+FbVikD/3c1lGr3yoAUgW202ZbaXtfZQSUjYb
HcGiG9V1UiKkGziAkxq5326vmMU11P9D6VpBdBowLNy3LQ/9t8imqujCho64nu0KAVw4OVb52bVm
Begc5PYVICI47li4ZnO2oGi9K1J3RsxwaL0TMvWOB6kR7eMqnQ1lKfr2d//2QmTHwFn0jbEz+Ytc
scXzG1XrlGHHctlVycms38Oprn6jEYr200iiZcAOQbsebis/ck9T//+Fk1Q4j/cOGP2vu43zlqKF
bR71AWx5pQah15npW/Vl3Brguo2AJTnTb3oGaxr4bQtG9uNkB+t4XCWvcpV3vhAvouob3BURr/J3
buQBHT+sfvVYo3SOr4jChZevLVZShI5QsHm5L9N933lNmYHQxT8mAnPaM74/Zpi1b5vxLpqdtr46
rpBbBmjfYa6BLiJEsgLvS6sSzjqbO1+NPzbZ8pa5bkNd0C1sU7Nu2MtSAGPH3TMiW0LnQ7PjLNnd
sXqmcU9y0+rOFOD6fln0zQZ2PVpe/DFUaJP4SfetfOQlQx5xW+Pe7Mp31kt3xEwrZRRzRIQBJqMQ
o26cK0dx3SfeKMOH1URYBiIAAI5dZ4setzY8PsUcoHVToO0Yib0SBi1pbbYZt9H7S8+/w7eCy0Dw
Ao/sICDMg8hsqP+g8Kil2Irew9NXDI5v2QyWq+TcmVFJkazg+u0ZKU0bn1wR9/7ZWBCfJGkN89mO
BdLYSe2euPhhKfyTFrV3034FzfOybKVEn9aG4/PRz2L4xvsrw7vSsTZzhwkCOLjz1+c6wgWbybHW
iD35EpnCCZ1y7dFZH8n1MfE1Gefhqdoxo98lO1khSFfag+1B7DHKlbL5OnCpzndQlSxOgFGJsF96
K4jHlGC01udpa44u75c6kPkMJfpH9dDwRaQsOWdTBHrEWHVU3xSafvN7WjxaIQRTWluUCDvC86gh
sC6jpsf+IgmV/PK4HPFnRPQm5XboNsNZr77eXhZHtiHGvG7/Hm3E2fNPhH2M2cCb72N83PbZXtCs
putRwTuQ2cDBPlR4DUGgJm6evkXGkpo2dPigZQOhASzXITW2rfBfUkfVDEloapHF8z45RU+y851J
OD4zlJKEkwZMyDP3l5nVh9LVEaabovVIMij52Kuqdf9QbRl/q+BuHMYF5Pi57S80cjuIitAqyxrL
8kCKMY6MLlBbGpTR9BuOAwo+GRKP7dWvkQny5QjQCmbB9oIQ3GkL14sOQJpw9QXEFobggtCbKjo5
M+D+3Y4MBrhqQDrK2NXaChgQaVw+RZuwsqZV3G0lQZj+nTkQg18C08f/4BQwUlklRoDCM5PxikP2
+wdvMQwhRso9jZ1dOmdvoOWLMATtv09oB+WDTLZ9uVZToL/zgt869vRaFX0i5T9v8fYvpLYC99dk
7ei5YgZmoG0XozRm0RPXbC8KO5EL7DWGuORsGXXMmanK8ihmz2Nz4nF/keibviDEkxz93s1HBNw8
fx67Pho+XMj8u7FiYAvR1fQM+zQxEhr0KndM61vMLD7PcSrLg1PPg5h0M2wzgyzosgjQrtyWnNzU
pKOnDLL7D50Ey5s3Oeqn6aP90hEuJK6T6tz7yI79mwF1wzjT0TKCBjciBh80q2weJvRrn249xwPj
pHRGJNQc3Dzy0WQKkqhKsEy6SKJLvFlxm+9eja0n2fz4XMcIF84jIj3iGKwpRl0QV8MLBV7TT0Jq
61ext9ZPZx0gbvqI2+SBRKvOK4AodZAhWo8fosZgAqGOxkfEZFPL57URYoe+dLfLjdeEs0Mwv6XE
dnuPyjfjH5sK6P+Rdia7cSvZFv2hIsA2GJxmz5Ss3nIzIWTZZt/3/Pq36Ek5qUQmXG9yUUBV3VCS
wWjO2XvtftsOJhABZ0zwe9sy98V+cEBM0E9BLvTUjMLhUsfes+KC5LzW6OhCPC9eK4ADedaLhRI5
2lM/GF44F5ZfhBkTB2VoefDWsOoN2yRV7R+lglprhUDYH/bA2dU3pgQgVa4mKnchux/ugUOYM+du
skyCNKo43tZOW9cPWdlUCKKNSXsXJRvmChM+St7cBiq98Se7eA6JTjG2ZdH6DyHgp59s5rbYKG2C
J56LKZwEbFvJj4xO3IB8vLS5y0y9iULOiGlZVV2OFGgyRkToBX5TdK0ytg62zoVsHaCZp2ykk25H
oxa2xFrXAtoUJowb+BIhEKIG8Va7j/2889jme/EVYHmPN8VIrXvf9rn/aJFjfO08W6ejn9vDYxQm
fnIjEKH8FnYXfq2Vgm855dv6Uxyd2g2cutReAzQKXu08j7pDGU54LWzfdg4K8SD9Hd4u8rc6Z2jR
QuqhMR6lQDHK4bGjDpLHpJCu4mYQ38Z+oPM/tE7j7eOWW4uG4S7cFYSIqByN6rlgjJnR3E/KNN62
ZdO3ro59ztmImIsqbsHesW/ogtYpH2HJX6G0OSVoPJZRTI8THsTG0pqouMt8DzwFs1f9HLNaZHvk
VgQhKUY81k+xaKOHuB6ndw2ngjtoOCLpurWE2jddXvokz4/WhLFIUqp2PNhma7PgFOBmojRVZCUK
pDgzDGJ/b8FVoM9umbm/GUzOl3tq8YH2faiH/iU3O6XeYUgUn6bGT6u9AOfwLWy5WVBYLdInxJhZ
v+otHhzTwMmoMbL+J5g9xPSUJ601rigejChvKwV6mq8JlCmtMlJj4oY/+gef6uRWV4eQ6RummsnB
pSt/NrrkktCgFmhWTS8Gk9vO5D2mbWooOwPx/7tKm024Zq8bv9qpsFLKKUJ98KY4RS6fy/brHAJd
o/WqCo4KZuZYxwmRJIHoED/uM4hTJiZ9n6k1A03uSwf5/XYk5HTa4RnPELxiilmBeLTfenzwVM6l
Vb85Ig0Ut6XG9lxiM4hWOJvDuwYxcLTRjMJ80KiHM+FGg4aAPuah9wkbYYhdM66c+1pLkmGPvZIY
Y31uy6CPKZ8VraE6pWa6E2ytJin5kpSqae+d3h/87dgnRG7VsNDzAysVhy8n1YhEZmYmxOgMMk6Y
WjZIkDBLvUPg0yJjUWqksS9008IP+adAlM4GT0ob7FjrEZv2jZUPHZMvRZzEGSqgHQOKpUXhp9G4
+hFXgXMfsdMBeWFP+S5waVXHMPB8fasMNuUH6hG9sbVBhYQbHLT2k+5NGsp1owhSAhwq+6EJShb8
uuW8p6QlJlfINgVLOaBDh9aAk/jGZoq9giKbXtg7leYU0qUsMKx1SwOGIqSq5k+c1zjT9bmq4Vir
WbH2k2WM94nGcrrqRnppvRWF82m6oug8dSKiMJaHwTockPOuOtKMohujUJN6dpVwqvzB9ca2AXtY
+j3PmW3FslSStegVj48mQK0vXl7WMBQCAzn9FLKY7MBuNdVR5TLz5Pc29lLTKkIEQPiiulUeoSr/
RO2BOpif1+arJ2PvofEn75NKu8a7MXMx2WvQGUq/dZxeS1fTqInxpvBNAGhDo6a/CQgsvilB672O
aEAnN7bN6DcdkJDgrwy1w0o2UwfWuwwojWmek94Czmb9Ncwu+AGWKLD3pMCQZziOySi44UI3cBW7
KO+9oNQowwvuYFurot/Hawgy7EiW8IyDraCFx1aPj2wjq7KaVzmhrxoMRkczS9GuEgpoHWiQ0bRA
BhN5G3OyJcI0VMtkY8RJmz3hX2gfxqjtHo00r1m2EafXKOuD4UtlzvcVvCDdEa4CyjAZp3Z/w5rn
qc9MSUwRYjSyDjmaZWlb35PwGuwKbdqKi+occao2/Y0nB3SQlmLBvKSNl66F9DXVX8UkD/0qaaPP
ejRcwyvK9923VpOoubm3VE9BUyC/h2xzkyOEsrbeSDMOBpOPt8wz/PCnX7basEH+DcZl5l/oqwmJ
h7ezqMM0mP8N54vl6cErwPX8OR5Cvp7QzJrDKHJVpSETmDeYbXx9FTFzxC7i/BNtrdiAEDGGqrPP
nci4pT/bZISaU/C+z9oE8Q0la+ulcWRXr4rWqPga0Pl4lBd8dlCT42R9N3lh6az8OQh5XWvZ7Mj2
OedsFV+Lvoo6KqddSculfeBPHZ4qNivw+tSmqKIKy2i2E9YBtJLsZYLHZdHrTM2pfgXfRB8oSWTx
XjudXa00X0i2jqTFhYFoA42IWTVKs/LnGNp1ZHhpuK/UoaBf0FYkWlAdMuo7fXLCF4r+wrpjNiaQ
P3XReluttNjjaAPQRPdblNMULq3S36pxD92F/2tXboEYwyCI7AmgHd5EUP08W/xTlJMovoJpINu+
6vom2tWg7wMuXEF3p+udOgMBZPBpmgxFPvueOb6k8xdJuSLi1lvkjnhRK4qZSKSK+MavZGJAy3Hq
rx3tz2Gf4pe/S9kgyBfLiG/1aUDlbBVt/70B8PwL+oF5ayqpCabIlp5c+yaC6COuNBUOc5EPLqQh
61hV5BOuMKn4zXripMV85d5vfdcoin7RUF9yjEJjRFETyaT9LPTEKLZd1QmoNWzQ6xrDkAtUoiv3
/HdBvKr7gUZBootC3Ri4hFCimO34PbF7qttTFzj+RudGnH6nMCu32HXnEo+B8uDAdU8xDmgG22Nn
dNSVFFlafMG25bzRR9MTDPVaMG8SMJ7xPiS98QJVTX0eaj15V5gn3+p0yD8Fpj/OFhCPZdTyxuwd
0706u401ymcOVLpfQaqQ7kYnRgyrkU3sxmGmjzeJmSYPShzF1npC8xutLBvRwVcoFz7ONcI+cZoB
WaZ2P3FzZLOh7bxphqJ/GqJoap5yGnd4oJyqeU2pUaL+tEzrK1qLXu6Rixklqp+M5RJUqW2typKL
6KFXc6X+TotczdZ6H5bFLXWO/Jhz3pr2FdoXfRuovoI9AckWwJ10CB45l+jfNd/jNJqRWK+gx24Q
u01qVDagcchvWJV0mHIKzEYR7afJGXGHZQmH6UKoDnMuyEyOzSyAw250kPasWy0YmwcnM+M7jDFV
dNsXibWNbTVFZBX7RoYSODL9rUVVueBI2c0d0RKW4iNEM2zolhbKzEUsI4w1OizvDZqWHz0UrVVF
OwIt9Gxb6U6P7lLq5Z1GObBcaaHKX41pRtePukTajQJbJvtES5PgSME05xxHag8i+Kwe1a+NLJSf
3M4znm6f24+jSE3UlWNUiRXoxzZ8Lv2p3hn+MLbbRB+oAEx6V6NxNbx8h4ouetCgFoF9yvNiugvL
0iAeFtsMEWwIbP307j9IAIXShE3vCtkFRyCbhf2p00PPWU32OGib/+ieUZnoXlN38joCpLQ0KzLw
OWaWbHvYvsMOhbma86+akCfkUTEeimrM7G3Ssm2NLS8OE0TcX2F0nsGBCmHDg4UTPqcQLcDPtEFH
mj1F64J9Vgn/yw0UIkh0de6d14jzM3p1SUDE0CGlmHGnhrZAs0Yz8xN3Tuu2IA82HgCjbSh0eTcC
ellTMbK/K97E/cLhMEh3G8lzzukcU19kXMFpnoM+2gZRN7SG7DmDib/0L76lwpSmfKa2bm1Pza4F
cAnsOuz2lymaHzHRGo+Wwp5uzNkM9nIUn7LuyLXEbb3qmRfofzEC7o6qIRWXegKXqjLBXH150HMv
1Dbn3csQROosUwTgFVV2JfhpXZrCr0PmJKUW3mC47K6liJ59n38NtUBnZhgne49yp9t3nfaAdELu
+V8ra9NOmM2eAu8ITc82rcW0KXrczY09Oes56vjKzDr7OhHUES49Q1KXdFRbDCKxzap1BT3kvSEN
604Uk7xCnj77Oiku8xsMwyTJ8nTSGI0vUEoNrVtgPXZJgPC3kj7OF3hX2TGq0DFyGuv+l5n616Az
OPWvmdohj2m12uDuTFIqJTLTOuR9ZW3/edKAM5fApzXVBqq9AN1C2XYoPJqta8M23NK7b+7auPcA
sWHhuzzUmXcF6d3RZgA1xHdnQbJtASehDIlalyA5HS8sDc4dikka6P86jq4aqhTghzWNFtMCdB1k
LOfIWfgOotq4yycdPeg0+FfmxEdQLqPgUDAI/NSltfw1gBcRgFvMPA904k7mpf7ZcwZlOE5hpLvU
BT39SoT6R1IuqVKqTqC0ams2Du/TCaETWGLDFqpdjgjta2BxzVCiJN4OmfABI8/E/ljkkNw8Xb8C
sf2T4XS6gNM3MSQPFOMpENvFFwAGyMDkFU5u0ylCc2MvwyJDq8HhFlxkeu52NgpEt2o5jx3oEoiS
a4pmHdsWG8IuVp2S8nNcWL9bz3F+WYk9pmtMD551yHDGoiNIQXquoLMKfxcXNTYD/gnaLcFen24J
dWqgiMIvQTOYTOaLXU1GsfrnaQPomcsE2hlTFdZiTdOcJA/DUB/RtMbiBegTWoYpUB8vj/JxkYaI
zfoMa1TaDq2F05dYxUps0uMYaV2BDAiUvlkrXaC7fTHV+8tDffzeGMqhVOmY4BAJcTsdSsV2Oknf
ZqjOo8ttUqmdRYRXvupzP2hOlSdUXpjCWM4MYFBOVTkm2XvIitZjbYExmLjU4VG4FsL3cRkGrKdq
bNzYP3lTi0lIdTNKW7McXGoWCiW9lP5p3iOY49p/U5ZqtBFGXlzZ6858deTiUeTSiNcVH4LGkFZn
GCHl4PrcyvJVkvYAptp+ZiJBQNSDWzitwVvvtKh+9UQZgyur2ZnnKzVgIEQiscx8OLAUXhFGdlON
bqSEBHOIPtnaVdtvDRA2//4qJXR4VhhTRXpjLiaMLyJQ8DFzMzKHrwh3Wwxc9H5ZAtMrI519k3+N
tHiTTamAg2nT0W04hD6h3xJ3mZOPWGH0zi0hltCjlWJ3+Xs49yTJ7NBNfp9J92NxKMMk5tNviXvX
x15yLFN8TYqJw4DqcfU//D6+8HmOMnHIsTr99HDXcVeXeEVqdCM/+Dj997TgnhSEUfPYNFL7MtL0
/fHvv09yDUSV5+AfWJ6F4EhzRe2Lwe1NAN+9WWI2Crtf7dA7V3aiM6+PJBJCPnUWMVsso4bL0cyz
ThO9G9Vd8wAR1NiNRIB8ptVb3krPR8gYqu+Xf93ZMU2d+HqbmaktQ6vCkbKiNrdLOwTCKV3gOrlJ
YMZvwgEIEn5/FZTPiK7c/Od70p+jkQaiRfAml49Vo/hndl5TuVUPXQs9Sj3tBRWxfhPA0v19+VfO
n9jpPsvliKsJsRmqEM4yEBfxXRYDVCrZYa0AHzad/oTYjJ952ua/DOgm/pWZ+nGTYEADo4/E86ra
5uL8V/GV9wG2VSD4Ss0FFQhdGof1lQlzdhQSJ3SVNovN6zv9HrQ6Aws5NKWb5gPaFQe3wKMTCf3K
j/n4hRtzihGHZpZKjU/hdBi6XaNdhkHjAs9RbhrSGXfB4KV3o1r8e2wSQ5HxKQRKIrTii7XS6S2L
roJXu4Ia2ggWRB1guQMaRDvd0YjsjhlozgcyiBJuuRrb/OWJcuaJAjMihgh0InFuhnP6UyE5Tl5M
OdW1vKC9VZsW6QuWo9fLo5x7oLYNW57VkhwxyzgdRYZTTkBU3rpBqgc7b0rfMOamW9tEc3x5pDMT
n++aBYXhVIt4ktOR6C70gTbYlSuiSd23g/Qj6tdAnek/d+0edGrz7ynM3Ad1wSFMJaqVw/rpkEVO
KIIBcsBVK2V4YHmGDiQm50bHd7u7/Ou0j3kiBtV7m3GYLjajnY6Fqy9AEwPcyMTnmR7nyLmK7jkm
nRXeCvNYW1X+C/9r/0aogL5lDVRfdHDd/76WMWFUSyChZSeUi/eJsnnQS33WMKDpfYFBS8tShrVy
GFNE9pd/85k36rBLGxymVX75h8hPO01EG4atG6L0ulH6wvrslW2Ko6+mbgLOkZSXzb8OaSIjZx6Z
/NMhNfD0KaPaybIkjGqXqAgIDZbY0oetNyr48nXWY0i/PNzHb5DhOBKSlMJ5SSyrWlNPYTJoZOUG
WtC6gCxwdPJbr4zy8RtkFJswTFYZMuiMRTxagq7Y9HqvcsPGme7A5sh94juIq2dky+UftByKN0UV
mYnKvURQGZxf6V8lB6U0IfC3Cs104KrHOjdqVKt2vvOt8NoJ6exQnFYMSdo9lcHF+kXzBUVZlagu
iSDZgQPLV+yD/ezN8q88v+Vb+vOj/juSs3h+2mg4cdzkBE0ERb/rW09sTAUsx+VHN/+9f2/c8yjs
ORhuqWxwH1qM0kWjpiHp01yNkwjkVEu88oBtl/O6vYWbEG2hOzqfyD6ptwOswisf25kfyRemWYzP
sQG+y+mbiwk7JogI9KOOAOOYKbI9hLPZ4PKPXH7S/EhOJxZGCeyOkivC6ShAuYQZsrK4WWzhQ09x
o4bq1JMHEzpri1iXf0zomcfDk8D018n14gZ2Ol47KRxOPEV1aQqq3RqRePS1qmy4cpd/15nJSAL2
fFJnINh58x3wr3nfofwZlUzoeFha9N8ebDRYSQ1FXJw2QAyuDHfmZbGX6lzJ5zfF9eB0OCsv0ZDj
P+DKbGFFKqPolpdrX6nZnPtRc7A6L0x1bBaQ01EGX4ehAnHTDVQZuRNOu1WkJDn3WGxWl5/fmXlB
mdAySMckaZnoqNOhoghCAyz0yVWHoPtik77iYsTqN63ZFr+GsbuSETz/5YtvzaD2xrato3zi8HM6
nKz6NptUhiNcDkbO5Ke/iUeUn31SFtaAW/V7oBXkFadkbVz+oX9S6T8MbbGtUVmk7CcXDzVN/Kgu
S+RG1DJ966bIzPAr/X/nqVOkNSeESnhsQevfT61SftXTttyhaxcvpZfrX/qmS+87SmTby3/VmTfN
FYX7GIURg2Vo8TzSQdP8MDYJ7wxq60CQWn0EaJF/RkEWXXkA54dimWGfEFSNF1+kY0748xXBm25U
eId5hUTFCrNPuYKq4n/4VTpHCN2y2dOXu2va6SUx6+wQEDrw6wB4bjaJEgRPeK2bh8tjnZnAhsYP
Yj8SHKqXC1s5csiOajm59MOn+NW3bPXzQPP8U5vAuXnX9VG5smCfHdGmyELiqWHZcrGUBkoa+lqc
Ta7WFzbucnCIqL5IKWl96o6Jfy1PeXl9ZillhWOt4QtluGUsb90phV3GzejGga9vBh2/X1cgH0KO
kKKU9N9VxxCHy0/13GSZz0XcjtjlrWWwshOgY0x9i4pqZudPiCFwMiKB3ed9Ev4/h5qX3L9W8Can
X+vDq3AnXUbhNgOc/5jGaGFWSqLq45WpefZhWgaWHkErke3pdDQwt0IGyB5cp+61mx44/b41k+T3
LB4/+BOkCZiuxZU5evZp2hw0MVbxtS/jLWclWtFz13QtTDd3A3C8fVNU4X6+xlzZd88tsDomCI0b
1tzE1E9/XwM+M1LGjKEQxa3L1EZz44xgKYfMOZiD1v7sgppOdiXy7Eql4NrQi7UsqivM1Zkz4I3X
PZQ5eXnAFajhTozhaPUcNkiTItYT7euVkbVzQ5Nvr/GxCVb45RGutIqOhnPMW+2qKt/iV/Q6ZHxj
2G1A3EZyTUxGMGwy3bT6tUBi6454OSPw8Z5zBA0F/VlFAB+sZWb64JnxBcM2HAdPriqrrAnamfQe
R3AP12b7718a5WHqHrrD9LAX0z8NUk8bIXi5ZSKTXe8o9gbTfMKJSZVX5v65hYsRqBKz23OqWOz1
agee2Oynye2qctz5eVAfiHrJN6o/TreAMcb95Z927lubO16cKhjwQxIncljD9wGXup3jOfrObI32
E1oOz3/ojFyXburNPAUtrpunywMb50YW88lz3hI4py3O1MJnn1NBO7i5MujFZmpC861ySDBxGyA3
1Z6sXVvuSJmKw21fxQG+/hL7B+LCwfraAwzI7nFdxDpY9BA7j5ebvdwUpI2RzYixPt7V+J3VA8F/
1o1kdyPKFEQYOfdoL2v8JKxka5To0+cIhCbKHKuoUuKm66B7Qbhlfu/qdrxVrTksDo9O8z410wQ5
QSKR2eAmKV/GPrIBDctyQKXeAnW7gR9jkIFz+UGdmREmMkBBXZ2djElxuloMUQbObv5k+X5mXleh
JcpNFAf9dzQuZbBzMEo1u8tjnvlW53sjljSaTuwx82L513pfkI8QdI3Suyjp6h8opOw3rEnxT0pY
GIsDA/QZGjQNajOPixLA5dHP/WIStWfhoWNQUJn/ur9Gr3xKl0PF6KNpezlyMPS9DavGzlKG4blT
nStTcf58F6dOpAcWlRT2HEr7i8MCND6j80Cru35KIgE0XT6FFU7J4NqrPDPlZ7IOl3qH4zXF2tMf
5sA9xZKVDq4JASGAuqBqChLxlAxOCKQx8Ppgmm6jeozeLj/RM5sbtDAoTqY0ie2Vi/c59VEtVIsu
lw48m9ADEY7OliAao9t2uqVf6amde38mwFuoaSBgPpSmTMA0Y4nFyC2bqYX304C7NENFHzZ2M8Hw
EGC5r6zQ5ybsrASigYefB2zp6ZOVeeA3RlBOKGaAR35q4tk4K4JYIP5L38BBfrIz2xjWmWy8K7v5
mdKESWyDQXY8jUSqq6dDwwHL1HoKRpfVpjywLSTbtEGqVkkzcslJNQ+CMKZNVkXKtCq6srrytM+9
W2oS9E9ZSHWa3qfjUxBNObZrrA9N9igJyHHB+P+YyBbZX55E2rmRuCug0GF7MoDpno4Ua5CmMr/k
vWpU7O6DyKLEiA5fyTaQa+gNrJwpLT4ZdotrliST7DsqqeyAcEq+qmlmoMfD8/eDr6AUxxAFR+MC
DKaqcvnv/NNIXX7PNOksjhl06yg7nP6diq6RWAej0NXYqZO916VtcYM02D+25NFgru36ysALokU3
NsGPsIn8bPpGvTEnDXOI8WAg8s72qh0iTLcxwf6sVdTHkHx1g1CNSbebNfwrJdtDl8ELwbWQaCkv
HfElRI4T2T+EUgNVBUGs6jfc6ZLxIEGX+hvCsOMenmZqQ6ktmpHHF8YFwPeGZfS2G8fox2AGxaMZ
+v7vzvaHR7NIUsJsosp4U0c9/On1c8pm7pH/tSYrk5wUQO3V0fAJ1dykihgzAlp6/WiodZp9u/Jg
eW6L58oGRPPT1OcW2rKijwymsZ10mFwzwC6qtw3g8Brj8+VR/hwEF8MgYUKGoFGVpWY0Ly9/Lf98
4ZGXJ1QUqaTG1b4mMESuNWXEtRF59azsRokH3ycKICjmphy/4Aom+oEp4WFWk9ITW3+apMQiWhDa
A0arR0nfN3WwKqZyCFej01faBlloUW3rHibcuiZKSexlnA+zvXrCKuQbnvY7dcDR4PDwR5tMusJ+
1grilVYTouY7r9Ws37GtKcHOGvAgugbQ7pfcJ75q1YG1Z57X7bPTo0TZOWjg8QM0lkLUdzVCpSwp
l30JAiP6SbRrH24EFMf+dx6gcXep3RPOAwTGyjYVnhNvrYEEHsi5SPFhrv0yENaVRexPy3zx0Ck5
UDVDb0XB2Fp8M3ojImQh+EuFqtfOa5hnrGiBmdcvZaHgbpRqgHzfS/xgl5n1SCZrqes0jyayW3Bm
d/paIQA22DWytcOd76jVgUqtVq8r2nseCrGALl5LkwCgIsr0x7zKGmUD9lk8TLjQECElimHuRB+H
zjfiwsb6e1DoHWQBGBk68m7id4+DBwgYpPWUBWuyo1WoCHiZxyuHnz8nz+WzmKs9c7mCOuxSuptA
6wVr4VsUfNpQfzdNp+h/tQCZvuCED+oH1axNqjNhJ/qbsh1QU2VUbYM1Zc7xt418P71yIDqz8KKC
Y238Uz1FX3v6RUgN1GhSaqZr5PgRVr6lfaYeZT6Q8Dg8X/76zuzdDDWLYaicoFhc7GaqU2V9Xlgk
mCo0ZsDtNSW4o8gmydlvcPg+0QQK/v3qTcGP6joCJ/ZPZ3HC9adQDwlYMOB2pEIc6haCwa7XSfr5
OnJMvdYLPXMKk+QxSY5iNGM44p4+zaAeaf1OmuGmBm57Az/JvhIELcC3T78grO93qVo8Xn6sZ84n
UiNBRQqkoA7q5dMxJQW/rskCEwmAjV4XGNUc4C7T/qEqHe55ZUdB1Z/iG8zq/jUpunHmpTICms25
k87fsZg/sLdRPUomNFecVlkVttJWO7LPiwfDJuJ01ZBLgVkhYRW7zzD5Y9gooK580qM2M25jtem+
wa4cD8R2eN23MFFMgPZ6BpVkBB8BOQG5CsQ5jIv+mhT5+MkTPfEssd4JgKzWbCFWkuGVz18h0s33
a4u4Mau2NyGt+30QN8CoDLJMsV3BKScDo4o0b0PUguU9SW9AL5Ebc7HJR4/sb2J2h+7KN3/mCiDR
N6NzpqFK/tNi2vfpBECC4E/E3aDjMetBgQPwf+1kwlteLCxMOAp2dLKo/ixnXh8S4gMDVrhxa/WE
pNrkvQdadGUtP7NaIGejrEtfgnuNujgLR43leCZ3KHcgh2HjgKQj869RtkZO6/vytP7QeKfuKR2+
JH4UsxpNzem8xkSCDZ2scLfqbFAJIrVuTdmE21CxpoM92iObQ9p8NdvO2ASKjDYTATxXnuqZ2T3L
pagV2rRJ+Mmnf4PAQAMaLbJdsrDzL0lkNdD2NW+Xy976QmC9f03ZcO5XM1NYHxEMUqw3FlU0WSei
wKkm5gtq9qJmFl6vKcNv7FjFhmYoAZIjOU1xP4AM9sOelNDJvrInnP3VAOL+bAzcfBZ/Qzyq4xAk
qg1h1jF3MRbzNbFNANfQxGxyw46u1e/OfCLoy2mWU8o32RYXJwQoDomIvNZ2MexFEtqNE29L4GCb
RpKxYxfmnL8uwydUO5DPpFqvHZstfrSiatXRv9kQjCD3IUCl18uT8NwfxlKO5sKhesst7PT9aznZ
CL2qWHy70nyyuZWurLbzr/z+M7sG39R/R1nMMs5OnArUULhqrPlbTgbfpdPoX4befOugVR/rvjGu
fMjOx+WCWzTaMY5lFB/NxSu2YZaB8q4FdeJ8dHbQMpxuF8La6m8LLtXZRhtD+6CJdoSOoSNFxh0X
eGJ/+fGeWU7oO+oU6QwkXx+u1k7YanOcjnAn2mDbSPgcXiOd1DQnVa/M6TO7JEOh4LGQdmK5m9/0
Xyf/2IrxfEmdVdgPg58xhrOVJHxwm/rV+AkX4nBogUQcObhZVy4d5+YQd0XOHuwBlP6WI6cQWaNx
Em49QePLLL1bm0N4rZF77lEiF5e0jCm1cvQ4/X1QMcc45Ne7/TSQQulrKV9qZHyBH/z531+ao1Ou
5qcgl1he1YklIXzHSNlp8BKu4jjM3+YC96ewQd9yeahzHwbLAio5xIeEYSzqD0oG8rEomB/pYBtH
31LKF5Gm+m3IFL3VB1j3tqiuHKfOPci5jIYUCdcQMvzTB+lHgxFHxLy6tuG39lZBnZ9SzO2KLfCb
6NvlH3h+MHMuD/5pTC9+oFk5ZUoukuWGxMRzQslneLwWHeBvmVc+gI9DUTlhTWdfmb0gy6VsDEMr
NjsWGUdPphtuilDEPWt6LqbgWqPh44yfizRoLLGXzr3LxYwHxhFzuNMt14J8gFWdTSuFQrm7/Oz+
HGxPjzxz69wwEfdyPEAGe/qm4AEZYW0Hhgv+2R933LhD/dFq8z64IVGbZCXyztob5pX6MyMWBKg0
2wQktzp+IRtSfXFMhJ7rKo1KmGJapHPzg6VnQ+MlpI6Ei7rRqk3kNfJ1sAUgAC3Qs98TRpPnrsAs
sfPIHVVuIGNBtof0HOkrjTqPPEgwdXIVtbaurXC7KNpadp54T9rYMvYh3MZ324J8AbhcsX4Rf2y8
V6Qh3hNWK380AI/zNXUaAmviTi9Ikyzteh84RWu/YMWjwhrD8+ie6iGJspuYTIzHKbP6eOd1xfST
WMoqPXg5qQmbsUeftVZJeHvpwRQgCCuRW6+R2WXajpIw8TpmkvXGygfa8J7EXtBt8zFqQLhwEvoU
F4ogmTAtG/VIuCWwRk1N1VVrS8j3UEeq4MoueObow4HSmVsv3A95q4vNNmxUlbiK2HA50U3kq5PT
5f9QywCDM4XeUGJhjiMCQgPhJLDpqaoDoQfXCedCFk51Zev/M0sX0wsJEzcqjVms2UvBSNd0PfRO
lXZZGjzL0qyBr0Rg4ohmHqpPcrSbLYnZUEgiupq5YjqbwAwiQFCGQc9VAelUFtnL5Tn/xwG3/KPY
t/mEORQbVMtO5/yU5mA+k1x3zWRsYwguJC7fhhloFKaa43+xJ5o9hyEL4eTUgOijdeqok3LEIdUk
x7RIh2hnhimpn1f+sI9nRiQKmOo0yUldmsa8/Py1v5JXh+J3zIGIBXnewYrzimibjH3pfBodtX2b
FCceV10dy3wNZFNt1qRfkR+2Mklme9XTZlAPCgQuY8PSlRTAOZrmDdHIeF+EWvfz8l97ZoHSVZ3e
pJT82z5I5y3iUgmZrQwkHKn6HJMBO6xHA7zmlafy8ZRFMcCaG5C4cyTdg9OH0rW21chANVy1z5xv
SeeTlYGc9t7grgxxiFygFOR2DxZqqBNQVGWES/WKXOXjHkryGD0EDIhcpjjHnv4NCg584E0lizH/
4Zm5JuH2pjrkFwj+PpDh0TkkCFSvfM3nHvE8G/iQZ9P2UvMQFrC16mai0DV1OqHGaXSkJ61f+UjP
PWDErqgdUBmBV1hs1nVdBw0gMcttZ0rLChWsHxx60im4MPVcgjfDYJBjLQaQ3SN2EG/Ty2yoNpen
05mtlTMsykqC1Li4LUUXXgLVAdOQ6dIHIxAGjI7z3jqF/2hypImubHtnHuxsCUQJzk2JVWmxSlLc
6IYMVLqbF6nljhQbH6cm8q90fs6OQusJPTYVO77p01lT8pgiiMqGy6nWP3rcDlYUd8u7yw+OT45/
z2I9487333EWe3hGsnLDVzJf8qOsfzU6+FLfnTKPjbfCRtB1o5qB3u9Rd9qAfcIKtp8HYw5EYwLP
ZGvWulO6voGGzh1oj0WAdMdm2pBwpcckKqWklhpaQ/JsAo5/hlUURXRDvilnHl/ERYvXlb7+hlp+
W7p1YSbdQzwvQ7A3ZfezMD2U6EFYNnDfAm9SQG9qWrZqZlj9DpBVFu99ciM6VHuj0T4ogR1r94hI
guGFwq7ymcgu2DN+4rf+jdVJ4hsIaPR/k78S2xuzAAm1KduQopYpyEidesge64n8uGhPi7e449Id
Jtt53ZhwKIbi3uT4G2Dra7L3PFbNnWl52qNE5vNQ8Qff6L2jBRs/8FVyYaq+qjfTxOuFfxdF5S2m
AYvzBIzFV63RZLwOoP0P/KRGv+sbbYq+1hNBECsOOw2HJ48UopWTp1XxXUatrH40CYmd3LcTJ7ix
IHOMd5OqRK/NOAbepiR6ON+BFHL2nZ4ZzbtDDsozYJ403gsBje1Ahs6UP6i5VanvGfzOit+rFMSB
B6Km7dRM+jPsTBz5dd9GybYYijZ/iEqksGt1sGT4ptdsfMdaVilkSh6MsdbSSocaYmWdcwC06YUu
EhssgRN4W5waRQPsMa608UjkkpRruu6Ncp80FNfXhFkBbZUwdr1voojEsWl0iPmceTi1GWzkXxWr
qrtVIrR4eEmmQnc2ErWdce+FkVlskToRO2oDSZOvvU9b8nYq6U2+Cph3+Zsfx8r/cXYeO24j7Rq+
IgLMYUtK6qY62N1OY2+Itj1mLuZ49eehf+DAoggRnt0APXCpihW+8AbFVa26vddq9A2I4mT6SnqC
Cs+j1AYI7XEl6aE7Uw3VH+o51pP7MC9qWq0NyBUX5S1JwUxuMvFCJuBrTgiS0EzC9ZnQTk4MrfzS
N7E1fGkMqVHdjJbJW1hpUfNQxAKt3bCJIAyPlBXk+wlfnhH13owBnVYr3hmGiR0475Yln5CAlRFM
MRHAGnOgAwc+hKgPLVEW7u6lqejJsa2xGqSTOGdnucBLzJtLQ/2GiUWAahVWFfTgs3Z6QaoeFwub
WsJ3B200jf80x6ciT6cK6RoRdV5KNeB7ENSQzK0Uy+8HYTvjT6ex4vyYDCWf3Qj0EVfByDIk32qB
RrkZbkgxfj6OVB4zdFhNV9UMjC/oeKlYP/V2q3gaMuHfa4NSDd0vCnYAwRs4zXnUNvkhVGs5PohR
ivN7BTOrnKYDrrHoyDvJ5wIzsAcT5wTqHFgav8gGGLqjnYCFOVPV7adz6ShxcyrrjiVoVKOZP5Gx
xk+I+8rFXTaYbe1hgMfJsqKJhHGMpjx8lJUWM2KMhvFUhmX8A4YJ3lR6hsKPNxtmFx2GoQ9Rqy6l
BFkVs+5SL2hQ4blD4HN+mmq7emDZGJKqBOlJhUZH7k62LJTjnDj4qVAwM7vPo9zW1k+gxfid2k2H
pr4xTgHub7Vq3sWTIRZ/CspW4Eb1RvwUyOkqP+C79Z/HuBXvlUxVPhkgAsO7GNN4f8AxRTlMBf4B
tJ+qur7jn9D8HqYRxge1QSgOPVZ9d/sZ2AhR0HoAfW6TBtMlXD0CYyAkdHvlxif3rcazrTcVpT61
vms7tXjgPm7Uo5JFxV7NZGNcYEjkGjTi4JJpyyP4Z8waAWHWq7b1k0SbPgQSThMxKVYF8rRVTyPV
M/y7lGp4vT3djVB54QRRTQQwAzRoVXuLRIXWqA69SoHf+z4LsegwMN31UGOwX8DvtTtR6HXpi243
iAUsaKFeO2vEFcIUHeUEeE7xGBkvg1CaH2hMRh6CPmhk1+38A0xstQiQi7+PVRbpCXgnKqYn5OmX
C2yUalMGmEn5nY5Bhl6p7Z0RGuPd7fXc+IwEQwudk5wRm4ZVrNJEwSTjGjX62NpZZ4p/5fspy3Bc
6Vst7dy4DjK/NBFJPf79uEAIqLYZ8gIlXo1bJhoaYTi7+FJhlfdZ18Yvel1g5d4TBLDXG7S46/jz
7UGXf3QVMNE7VgBAaSilgJa5XNK+HzHQWKjimj2XiOPK2PfZvX0cu+JzgH2gf3s4ZXu8hW3J5iFO
W02ymhmtKk2o6XGHUllrBHJzbyaK6pvlYIbYGhXpDA7ClqRDhvrg/GA0nLcPHT7iqdt3WtD+rEMc
gk7gX3s0TtVaBf5cSMMnVZ4ifWcvbMStMMzJBEg6ZENZty5qQVTU45jsN02HKpXVO3gFAXTZg9tt
NPKha5F6wNrC7ekKOjkbFSggvJN9A3DDfBiIQd8ElfZFhV5MAc9ArfsKUvP9CZnk+IMsRbp61+uV
8YiAnT693f5OG58JfgDADoqlCKDqq0RIzK0VaEM1+CIOAueXM6hmeoDrruMx0JBQPwmQ0TvR+8a5
04H3sg2dZfurq60oZnO0rQJRD6XSmm+DvHAgEHFk0QsiaiK8x6nA6/z2RH83lFcHACM4+qhUZeDN
rWfaaLqCsZfW+32KG+RTrlbgNrA+A4cHaaZ+z/JgAcyF1i42HSFIanSVjWNoNFG5mHCheDCUEc6M
cZ4TuITo1ofvRpShPg3xDGZyoQM8WVkl8IVLo1L5GIXULl1ozmrsKikFlDcNX8r0a6k70pvURkpx
n1IAaKALqbF1GrIUO46cMnn4mtk9uN+o2Je82Ug5eT640BEAkNmCqyxwTlM5ptEL77/HKyQI8EzO
0rC578kOd665jRx7oeWjSmYaC8NutbUmZ6JiGpeNX8yR4hmhqRBdyI4nJ3F7GrUyuFMCuT3F3Lmn
CCPdj7c/+FZZkMPM2HTRkbtad0STGZBQrJatj2bXTKIxWOLfGU+gjzF2Fgg99pWB6KDFY33U4iXE
bRMl/CJHeAPsPKRbi46IGN0j5OeWBsHl3TsmOJBPGXzeMe2mg+lAD3N1aezqA9Cxeg9ruHGkQdVC
G4HyTRq+BrFTeIXH1jYwvocCTkMbdfeU/DpSMhEcMNEROy3Brdn9ZsUQkoDMXvP4IwxZS81JWr8d
G2RcqlrDZ3AUU/i1x7xtL+bbCErgebOdYPKbRGGr0AD4ZNl0Zt3CMe9ar5MUbHsMpfC7RJFO1oiH
wKhYxkuFPuTh9oa6HlmVoX0TJ3BwKFEt6/BH1GcmE+gJWZl87B1K/cOiTeT8wvuxi+6w8AB9GOU1
oLGEUDVwCdXUPQz69g+APrbQjZHgXj+pYYTfqCURN5h6m7zODSBXhPSb6ink/b0jZUuewXI27yaE
Dv65PfnrTcVGUmUwInQJKdiu7uy4oYM+p9qMLQDhtGyhfy3jcuoOCHudpoEn+/Z415tKpUhNsKOY
Ounkb1bmH4udpVZUgTSACkj6cYwx2TiS///b9t3g3R7p+jW6HGl9OFVVxBgrQUtHtv0w6+2MO2Bf
nbCTTU9IqAuglFP11+EGg5Luwd9WZFQLVtdwm0wIzERMTw1oJQ2xZp/7Ma13gjD1+gpeVFGgUYP1
Q2LeWh0WLLUL9FFs0x8qO5Q83DKMZyArhu4RUzsfQRImv+CbGBhgAfkq3QVjXHtNPQgTBXWATy6h
mlWekNWTijsz6Afl0Jdhkp56GwmlA26ZtX0IHbOs3w95q3ZL+1+x3gv8raR30zzDeoe3svibIOGC
gDRiA4NHr8H2+7meSF2SVPtBW6pTf9z+qstXu3zt6a8iO0gaQWcIMYXLw1oV/TwhL4L9WCWS+wir
tIdZFt3OlbC1vpSQQZ/zES19LdTgOHFfOpJmUVMdilcS/fQrxmeYa2tqq2g4llnRWeTITLtqXRV3
WPFUX27Pc6PbRORGHVtbAnsHNvvlRO20NOIki22amXFYARSO7JOeq/qbjkjhh1SftG+lYWRPdanV
T3Ec2qcmVM3BtWoj+hb2YgyO+M/aFq0yXfnr4BKPKjCii7gEbf91sCGZsWqPnYQkQhBUHqWf8jQ6
zvgg5Hp6kHth/P1RdhSDbvWCDLHoWlyuRRtinNiWrMUk2/mHMMuow1G9ze4D6jmUU+u+/joXuvVy
+xts7DUkjnhvIbzCaFmnVvhaIcOcTpbvIH5yIOrpHwNakjsB7MZeW5ATPEBwSZDTXJ3ljhPeOgE7
Wso0J3MBTAcjVlGD9iw0Pf1cV5F40I2yf8S7cnid67naOVIbV7ID4ofMhZyOy2u5SP+4kk1VTtS2
ZnUxLGoPjQZcsAwB+444st3fXtGN14ah6FXQF0EUeA26kaGBy2OnMleycjfA+Z1HnsIofgbOswLt
cOccb05tofcvym2UVlYbR02aBqsMzrGiRm96aFbnOXPM1yyY5Z2Zbe0VjaoGjle0nyA4Xi4inX81
paIGRC6MwN1ng/Js9MP0env9rt+0JfDWDCpjNuqW6/5hMJlq1Suj7RuNJD8kSSjhahtZLGJb3pMf
Fd6gsntuD3q9iEg08NIwLahkHPvLqZmzncdpTyVBxakLc07cQ2iPG5BKeuX4X4ZaaAHEuQtC+3Io
jGKqQB5q2y+mODqhN6q5kW5Md3kSRDvH7vqDsefhcFEy4WyDW7ocCiO5OKK5YftVBEGmAlr/RLen
2qlkXm94RiGshXmNXi5Sl5ejzBmYoWTQLZ+bPJCPQILDzNUQJcCCTMq5xaoYRfjbi/i7tX75RmoL
xR+3Kea2KKGsBg3zxqqrzvaR82yfoGlZgKfxln5pVIlVp648SYR5cqtWtFl44k5I3gzqqbFFOroS
wI8HLZBDBTNwc36DRgTqBFpKyMNXJErhQstvcyxHZoHJAnlOdrTTpD6XLdhvD6vJ+KkiNwYhmHb1
V7OHf4MjT2R3/YHvUclHiFrOD1tp0SXCUFR7dnJ6NRTxVanw4IbgXKzNAmlOpPWdv77rWBokt0DF
L/3S9V0nJw3rhaUigsLq0nPhhlA86vSSZ7bVsJNA/Ra1WX2IhUVBuKIR8errerLcwKUKEDuk3W/D
5F10TY0PQ0rr4MEW5IkeoF0n9zI6Wx97/F4b3LVk/LMReIjbrxFSu8OhlXDuuofdiK2ajKxt9VAl
g6UdJ2nAy0nBdnOPt79xMkAao0hnQtNmR66usmy2pJLAT/fbQpmPcaLkGK7hK3J7l27cKkSky5UJ
use0rNX5GzBGderYMXyxWFK3aRbjehETpc5Vpu5JOi1v6OpDLHgHC+65tSQ5qxOR4E3ThjKQe4lW
ptc54/RPPy/HwgZt+l4nrqq8LrLkx1hrd9VPNtaTaikJNGhPhl4Prsl9qKUmCO7KInUMJzP12sn4
D/cZBX1ALGDEEXpYC6blfR4g/ZfYvt012REDa+0e9bg9WM/WVzOo31NXJyUmXLm8WgpHDsxwJPKL
0SnwxtZKcRoQmCthoblzejaHWnJEIh4wg+u3jvZ/Uul6yoTUeAZDUeancAz6jwl+P/7tvbj1hYi+
/n+o1V7s1QydPww1CRMa+QDLzjhExGw7o2w83gTziKhQ2IZ6tH5HgyHOyjSMbL+TleEZvBaGkyQa
uF7Su350KjoiMxiLndd74wXSlvo36TZpxBXBLJhb7MgIWCBSYkJjZPNwkge8I+ERjscaO6UdgtXW
Wi6vHTLL7K8rQn0u12OPPrXlp3yx5xmHbQ/Yk72zObbWkjo7/ABIojx0q3fVyahtxz2ibCAknK8F
Jt8OFp6KV6Ce8NSh9PEOF6l+T1d8Y0tSu6B+wXVOVrgWC7CBIGQ1aa+fjVh9xKUU+pi+4R3nRPbx
9pbc+GyLTDS4apjeqLquCglcYyDEhOygvhUJ8oHUUH9ImjQ+Q+7MntA9yXdgYRtlVRiIvyUDCSwN
lEIvj/aIzUSIL2Hgg04Jn9Abs34C0dO+0D93Po4g7w4ibXnq59Q5pGpuvlRJEYyn29PeaKPQYqU5
iSi+SQFjHbFDPS+QhSvCc2GC98H4PRke5mQa+0OWSuIUhlJ9yISTLy5CVFhIi9PIc1QREkspoox3
YqmNhwO5kkVWdGlIw7u/XBTdQNwzGh0Jb5s59keabe8LjOy8Pp7q+ziqRlc40ez25PJ3t1diYwMw
8oID5zJfHBAuR7aiHBY74GO/VeR5ch1ZyidAkNL0S8wB93pkRsVOcLRRc2A0ghVuC9JdVDEux5Tb
mHaqrEu+Mevg40pcOTvTKO9SBf9LOW2e5knGykwJPzsNaBSrhTOr9InkBXXwQnf8W2AkezB1Z5no
6u1mMwLp00hBgLitFiKhVBzOTiWB52qMH5FhC7AOEgJfvYJ5qJsO9CNcQMjyv7Jkpe8TOOp4YjlT
/E7Gu/RNVWZj/phHaRK4JkFURNBnzONzEedF7gKMRp22VCpT8RypbzF2CaVYObWtYgVerSQy9kNd
6ADjwKt+PvYwLh8b2G3Iv3SZMriNmWEvFpmTjTf7FA/pY58Bo3J70NbGfRmGykeMSJzhXgEWDHQr
7LXXZmiCLwguxa9tLTL1kMY4dBxBikXt3QRZ82VGTgxw87AYirekZbObTZWOi226GBb3sT5+MFNE
D7y01OURF/ZOeYdhhYnbmZFnr72IcvOACav42BPVYBhpl0sbJJAwvDJikIhePeY1CL6qtZpD3jtl
7rW42JluGyqY1RlALF55pXow6WWEs1nUjRVQtWIUL0YRYfiElQNe5LbIRvW9SNCOAuus4b+apPZ0
FsTSv3KjVX91IcjkcmKNj0PY5d/QtUwddwSt03gydPfvEGK1j3Ue599DFGnegjDHpRDLUvBtSZfM
n6ADYapnM9cawZLOfoTNCPcosaTshN0YBc6A3B+bTUS6Mlihia1/yiXLjHbe7o2bnzCVAgLVR8Do
a1nJqbMbTek6CVZ0/GUaVRP0U63YR10X8c4DujUUcQJtAHAotK2Xv/9RjqkwTKa7SvRhV3X3AqpR
erb6ufRj/GJ3HpmNt5rCk2mQ2BPRqcby9z+GSkcrCTChs/0WRNh9ilPo85RguHX7JtsahSdsqSGg
Sw7c/HKUKWnCBDQhpeFJwfDB6vunTIXLd3uUjYiAoJdQADUriGPrmmQTTYlcFZYNmdzQPrNNqoea
QB+MnQmU0EUbpX5JHQPjttvjbn0urmk4zQ6lYnNdvrOjQaliDAT8oYH2kfb5eNC74QeN/3RnD26u
IwVQ9gaJhCyv1lE3pcw0I9bRwuP6HhNLrFLLYK+DsT2f/x/ld5jwx56QIFKLTMhUe/Qm81LkSe5A
x8VeCxfxr2tmZCq8JwT40OGo7F5ujE5UdoojIMm40hnHhpz9ZyNZyffbH2hj2QAG6IQ2y2NK7L0a
hT2RSXXk+GHT50cN2b2TUhRi5yhtLBuxGsVT3ipSg3XHoJXnIM+bmlpx2XUf0yEBmKxqKMWB4K3C
v99zDkVNhsEdDLD0aieoQU8NoSU1gvsXHCAhA7Vp+tHFx2vP720jAIJCjnwUYS8RwVqjITQF0Y9K
DTyjoiJ5eHeCzQ1SO9HcqZDKFjByb38XEU53CtWinQr8RhBEygyKHm2whaCxCkgiDU2ufKbeiVF1
7kqThNvnEJU6pM1y+ogyRrizJbemy1Yk4HMg4cHSuNwsc4b9TgIY3Icvn/4A6IWjbd8E84E2S/Ys
ZYApQNjLz01fowV4e6NubSE8MTjZSGct0e9qbJTX4m7JnEBYzefW7A3iEKO2noCb6+rOdbl1KjDV
oviyzBKx/svBGs51MFuFRX89NI+15uTPdq5mO6NcT4m+BiVxCseL0MF69/Rah3Fi0wS+A9T6HlR1
43ZNVLwbrV1vjw0m1ML5QHgM1sXi8LM65yBFFACyUeCLivLkgfryFB2WimdMiUKzP5Ej1IOHKaw5
HJo2b0avyHE4Bwymi1B1dZ3g7WiNjbmHl7neU8sP4zkHEUQsv9ZrlVFmMhsRL7HDHIYninfpd8RU
9RPuwkqJpGDT6p46hXXsZgWWpzs30+bwOuLRmBVwB67NsEa7wExDVgI/7joj93DERmWwjsFxuFLY
FA/9IGtfQpxY42M7oNW28/pfH2GADRCRl2eZzu169kWN4SVeGgHC32DPdMlxDkIu+6MIHO01D9O9
FslGHss9rxA7AaTlblw72tR1VdHRKgJf1vBK7/UWkqLJJr+bOnxMO6WVj4aSKJ5a2sN7vImxjtSH
8vVvz/Ly2BATLFU/i6Tq8njhfNU3jVNLfjQOmjc5I3zMrBVHVVjGzhm7PsnLUJT9uDMoLq0X2Eob
MyyGQvLVEQsKPSFVttRc+w+7iAeAbUw7g3Lt6mLEYbMrhbCXVU2mk6xkWDS2IjmOKWJEHdYo5OeD
dogtIq7bS7m1gaBeE5/qPDEwnS6XMupohwWzHvhoHJteRdT8FHaV8GxZEu8kyuh7r+vWgqIRhGUP
NTPe19XritQ4rJU4JCyR61KmFzEEzj0qXtxgt2e2IUEOXhIYB1cTjderEif2cWgtG63jz/S8l+wt
T9VvSLiF1avRz2Z+Enknvlhtq31qeqFnnmWmluWJwI4LTK6L+lcP5+tFKxpKRDu/TWVZL9NufpvG
8aEMBaxwvQpGas8Z87f9JDPS/NQPafpBNhMVBVyEDb8Mk6yUJ2jP4pssOaHuorEvXrTYUuvD0FnJ
7FVSqaQ7e31Z+vWPWophlMTAr6NsebkXmnRRE6oty09i+XXq8seC5u9d7DTGeQqV7Egc8hOj7vkQ
ZlX2z+0VuU4wWAfqmqCeaddfmQqaQo00M6fkGCrmUyfSQxrVXltb2XNWRHB7emfa2R8bryeKRWAc
KbrYMOhXZy4M+1TSqsrxnSBCPM6R+2OUKfLPUpn+vn1NeXhBZVF8o9KyLrJ05QQyH6yQH1u56mlS
TbdKbdudz7c5IYj5/3sOrpxC0lgjGqYQ48NFwndVs3MyDJC1H+ZBI9m4/b22BgO7A7MC8zZM4lex
I1pAqh6M5NGhSa0Kgp04ICllYBYd7OWeyxW03pbEF0vYgdwSN9DltpQLSNe21Dl+bhhdfN/2/Cg3
GPHYcHGuGgtPNmOwg2pvhx9kfCP3DuvGFQl8b8Fck3wQcC1L8UfORgHEJpbjHpFtaT7YiAoeZ62t
DoXVZ142DHui6Rs3JPhbk0bqch6oyl2OB9xaVaaBnLdrjOFpAZdgVRDvdQi3ZgVJGjA9WthLBHk5
ytRLNBPIgPxwcsz4bIRK8SGPNe57ubSC7ohY19+jE3V42bQ+/9e0XSN+BiwiGzXk6ofp+q8qN/Vj
mc/BE/W4bI+Es7U9LeBd1LjhuF2J301SjhYje9QfS3k49ioi0jWVSU+O0Ij765NA8xzUHAJd0IzW
UmDyDMRBm0zNjyw1io7zQPuEupkh/SqjJs2Pt0fbKOEvoDVMs/EaA/63rir1MU6DEq0bP+VV1z14
lXLqJlkepHfTXBTjq1YPM+4FYY2mSe/AEzikqVpThm2gHB3tAoz8zl2wsWHRZl00c5esmYW43Epo
dlRpHkI+z3Sp/jLL4ZfRENJOzLcxCLUZnkuiT0O+wkvLUaApuEqbvlKqoadQKfSlCcby7eW9PhVk
40ioLAMw1jpLbIJK6fQFlNbZRfkimZ0z4fsVmyA95+QtnkJ9Z+2uLzcGRELaIik2bPrXl2uXosdo
NQqSZ4D+g5fW1PPTGDvlhwKevTtPUf8PEqXCcxKj2WnybU4VpaSlbEgCpa/ev0YJWi2RewsS7zjd
gQgqaUZppqfC4qKTqf09kx57HV5b6io8gnDULmc6pY4p0VcEchn0410xBsp93Q/WX7/qC+8OEJzK
i45B5LLef1zWnYocJDGl5cOCQh5W1sJHUc/fHbUv/n79mMsiV8Kuh5e7FhOyuj5VB9B2aI2rz2rn
wPpsGzSBa0k5zXJs+Le35nWEtJR5UcajDrrQC1cZeG31SWQCkweCgHh8Ysb1cUSdwOulYDxLiT55
6M3seatf36OUXsEUmstDRLi6eotSgcLF3JT0ZGvHPMQFdivwGcrjoqD/6fb8rg84wR8WL3QC6aNf
pbKgYjpc18fgfjTj6KVvhtq3S2XYs+bamBHD8LpCSkD5eh3kTlqLzCCSwPeFrUulJylKcUC0CA9f
WU33WgCbg5FAAo8ElACx5HI3Il+tczXmwf0km9ld05Wo4JpVcB8p1R6K91psmY45H4vLC3jfQje4
HEvBMM3OzTo6S5MN5i6CiGYd5S5Fwqee9PbHlJfDeCjQqzdduc5Q0emMVryJ2UnEMbQMgQPCOFZf
hFHk/w6ChOrUzd1UUM3Iiu8RYVB8UquhCjzd6KzMS+YKLOuo2ZL1Tgv5Zqobhvjdutmc6BYSPXGX
eYUo0IHNVQS9DnOXhsEBKM/0RauC6t9hShPA8yCgOoSPgJ1ws08o8C78F09DQ4o/zmIQR9HRC/XK
IajeGdJMGS2fQxT9m1nLv/A/oO0016L/NSdhfQ/szlAOkXAUnN6HLoPQLs/p6zjb0Pz/csMuCw4h
cTH5oJr5u7X6x1UDXSQXAY5S52BswgOtHuELdVZ3rpmrLQSAkhMIMpRkiwx9FafJkQTvtR0lvwE8
9UmXS+2QzUr3HAW86X87oWUosAH/0xtdo//tCD6pYQwoAdRNfNT6Wn2YRb4HQrg658uEeAcA6sAB
ABh9uU/nrOtMSNgU7IbMuYP5IB0F+hw7c7l63SAmLtEzVwaH/EoQp5ydOultI/BpLqrHwGozT5HU
+J/A6ZKzXo9xtbMbNr6TAm2MQgo1nEWa93JadN8ac8Z2+IwxOKqhjWzdBQTfbhT1ewnRNfKRyQEl
J9iiTwHccvUUFMqkVuAXJX+OguoTSaXWHpaC3aPSJngZUtfo+0OcddmAfMs8cFQisz1jOxi+Jmoy
vqpilD+MhtZG6ICPUucWhZrYRw6u+E7vud7rem18cm4lSFBkGmDT13bDymwmY4tUh2/lInmR6y7+
hmCMvEOQvUbmsiwcSOSXcIV2iJEvP4ESplJWmU7gQ4+O6cJH4eDwJmtkF1ONFsh92o/27DZBjLrx
hIuYdB/StcfYXGnttzx2tOhFE6HUI7/fG//g6YQgRIS8kHafirSeXFqPrXUcZC7Phx5uauoZkVFH
L0owpgaM/txMUGBWW+NOimOp8UCUp29i1PvJa3oDJC9ijoIbDlE87WhYXVWdIg1lNcrpMmALQP3z
L2CGFdoeQaDumT5vfQWTyoqJEysp0XrXSEaiGHg+UCtO9IjLtprOWlAhmHP7Ftk6CAuHCNA3Q6Hj
evkV+kYdDNGJwK90SfzoDC16KpVs1F0TmfW/xozxya0FRYvt5UIMWwVhSo+YBS2AwM+SPkVWZVZd
Q83yR5B4/fH2vK4i9WUomnQcO8qFgHcv54XcdxdoAR2QKR51bzBhieZpZh8nee4fG2pad5JIq0M1
mua/t0e+qssxMlk6pR2QZ7wFq5e9j9BXlOzB8SsHiKNbTqlxH+dUBJAcrDzJRklQNTNkWXJjPkI5
K3Yiz62NQ0a5/ACW+MqeblBmdlPXOL4hgug8RObsQd3MT7dnubW+DpRFKgREt+Zaqx+Jx7k3Asnx
datGnA29wf4uM6Ls68LTupek4a0erMbjQfnrYsGyvotkHt06SsXr60kqAJnh1h34xjBrd2WtyXcj
MCdw96W4uz3JrcPhOJS92bDsonUju9F7tOmW/RrYdfooVFk8iKqzTnXZ72WWG1+NrQrrlabUUqFb
/v5neLJU52Boh2dEnZvPlRYugjZ5vyM8t/HVKF+TU+m0sMEur067WYTRNOqIlmm9nf4K1X64Ez0K
QseyHpxvs5Jr3GuGiO7ytAx2dszWDCmAEFkvxGZCissZWqlk2y2dtnNZdMYdmmLaAL0WNs3h9ke7
bnohq4dYMarRpA1Lwe1yIBOTrLBpmWQhmqY/KmjtlV4YN1rmVdaAMJWTK7Fxpyh92XrNVBkZ7AqR
v+ppLfb4JxuBDc/+EtzwElCqX8UZTjungvZFeJ6hkR2hg9zPeX904na8x/xmzyh84/PCiVrIa9Rd
KMuvPu+kTbGuRmF8jrSyOmaZ5ZzKbjLxRTKTT1qlVr5q5/U/Lep/Oydl+Zcvqr7aUulBXWRpkTD6
cpL+2L5jWjhoOdbxOTNBHI5Kb9y1WZZ+hJqpPWRz/QsxsmCn+nPtN7QMCkudDU1oBbHoctApNwE9
Wll2hlBQBkdq3JLtCrsIG5ffo7RulYaWhjJeUmj3wag0/TkHXweGro/CLxkGxaM7oSv0A9k01XB7
PRblkfYDZhuq0xlu1hRN62o9Z8ZtdCm8U6TR1NzaqQ2bO9WQ35XN1PQPdNSb+aGJ6qB1C6vFBT5G
RPKnnU9QfiQn9vuyq1W3LJz4GaBw+I+J9co/QSgPv+JQxmktrACeuVHrqD8AmGRfBeL14dFExyB6
NgwsWdrU0F/pSM/PFqcHZbRZNicPreLq4+3Ds/kdbc4oEiLAydfyS5UjlG7IEIijVk//LZ+VVnFz
1RkMt8nD0rwbJpz4vDFBAWHnfth4NxdqAxbtMOsASKwzjUaKkQLPo3NidVl7l/VpCKqyCXXjtUib
+okNP3wHit2869OqlR+RSKW/dnv618AJthRHZ1HmRGuXws3llsIFPOsGLY7PU5K26UtmEEMArgSi
AN+LO9LtECadPQkDne+ogY3vR4yt5ANnsok8bpr+w9xrgIBv/6zfHeX18eJY0W5DVWcRab/8WbMW
l4uxveQ7dj1O57jIYsUtTDabCwxa1A9cuKgFdnFlKC9GWeiSp6Vcb25jLI1wlYQ7h8GGY6GXWLL4
EISzDl4XmNnojp3cnjul0Tv0P3u7cFXckPKT01F28JJQZLUXjpP9FEcdxYnJLOXZw5gx/pG2ese5
ns3veTdrr0YxoZeskPzGrtxEcXJM1dE2D2EnGc2hyejTHpWuMlUMCbgrT5ZujZ+LWst1rx+m8L4o
jKF181iRv1VlHPybl4H5rJgTtk6gs82PuHpp38HFwfRvhVM6D4GYqZyUQ9kEpymd+6/1HOWSm1Zx
AUI+lJLhmHcAxh6tsAwntxgG8PIOiv6fxqiV0tOMWI4vYFj+NApD6V1Jr9vvedVPuVdQlQmBOaPn
6CI1FStPiV6Nn5UaW4uTHcS2cRiSSYt3tt/WESAdQrgU7PnSdL/8zHoH+IayT3hWMTM7LJ3sY1JO
wXOW2Qo+Zya+xpIQh3hEpTUFgPDj9jZbdtF6ly2IIWUpqcMoWd2nwdQXQ+3k4VnoGGDb0mQ8BiRP
H2+PshFUoX1OZw6VzkVtfXXOJ5tMH+YZo4RUFIDQoe3JKKehmvdepe2hfkP4GZJTfbme1IIbK3BS
Xt9UdY5tN+ovWqIMB7QYq+N/mZUJyGUBcHJ/XA5Vhh3RahKG5yQfWtzlZP2Qi3l2u77ba/xvBTj0
GanN/3amp6RwOVY9ZJEosAn1M5GaD+iniqMUaMZHTRLN8xgX6MbIIvNk5PpO7ahAeNWC7PPt+W7e
lGxSaHbony2EscsfUeHuF0cKAWunTNZXOtkxuU5Vl+8aOUtQ5MTvOL8bUz1alMl5OZ6g1RbzoQi1
4WuhK5LjqqbQ9ozct96vpasHLoeijrlOvuQ0ny0u6PDMLdp/Ryl+hLOQhfInK2ibBzTYkAlRB2wS
b6/GxkYD7kqJmmIS9eM1y5jrxZ5SjcUYjPRN7WPrONVW5Qk9ne93RtqY4cVQSwz4R6SF92sPI16K
z/TxEOKvcEP5XkB1eCvGSf4q1K567ScrE69q0hdofVZyJ7sQLRMUabOaMofTttYrmrHJpxkJsszN
rVl6w6OzF56YO+WjVjowXGJRVb0ra4Oke+i+Kt3BNqOJOpVU1qe+0FUY4g7RUcX1C/O5S6wPGENk
xlmr4AcATK1xlo7mqPlGQ0xkDznmoz9t1MaoJWVWecT/8Tf7Ya46D83cCCbElCWvyVRVP6UkLgav
gFoC5wKBUAMt2yjRjqkogoaIfSreGlspFBcl/wqDwETL31Ngkop/GtsoHoAoNdqHcB7TY643c/NQ
NWPyo4oy4984jIafOx+E9V5dmrTloE8vxF0il9Wd3U0kyAMh5nnSAVAaPS5iYuitg4hHY4cNsXE/
AwEgOPvdBgQFc/npRVMhKSe18bkvnOKhnVE3MIu6OPz1hKhaLLxZcFhYfKxuMgtANY4IY3Km9dF9
QSAofhZOEJ8EBmM7Efx1e3yhdVBhRscErjlP3+WMqMKjRWeEyXmQnOqtGeT52wTP9bOMfsuHrmyH
d0Nd5m9K1cflfSxHA5ZGg9aVx0G3g2+3571xsLi3saCjVwKiXF/O+B8HKzJAq/cVoR997frZbme0
dHGNIU4xraNRJOo/jpGZO590eVJXu8eGRbNcG2isAra+HLR2MklUhRKdKzSjj5BOIPGgRvocdnXr
Ya8SfvoPk1warnQCF0rharciMN3NIbM8J3FMLXFRMv8QKsLiP7M4+ArAY5xdnWqjtnNDbu1d8gpQ
iza4ILLEy4lyQyFqRm/+HFHWiF1N2PP/cXZeO3IbURp+IgLM4Zadpjmj0Sha9g0hyTZTMWc+/X6l
BXbVHKKJsQzoQjBQXcUKJ/wBG/fY/Xh/fq9hhOwojCnJCSHuUQZbjTOn5H2OPsdBE4eINAA2HT6r
pkCGsAtN5LurSLwocHV/1kU4XduhEkiGt3gXn8Z8rA9dp6bauV6GeudDb7wQ7CodmyUUqpATWEU9
kQ4bpuljEitdy55HxRkvY+h6T9mS7fVMN5Ya4BOnl9Pzq9Rzu9QiHuyirOo40ONB/ctpdOPcLbBl
76/0xnHBNIFeKYpQQMvWUAjM32tv8cwoqHWegclYjkkfHmY1nQ9hRlrRI8v19psJV2v+o7RLvr+W
KRmnAmvWDjvhwhLiaNqRerE1gBc2Yiw7z+zGuURQjN6sNDuiZLa6BBHFThVVjElQza3yOKRu/7wk
qTIfhDC17lwopd7vnBB5162uAqAJwCEkOYDW1OoqqECHa5HGCVEN0byribw/tY47P+I9qwYx2dej
ZbeuQic3VfrT/Y+5sTupn1CeQu9Z4lxXp2bQF9vJVZtycWXkF9NJ/hxqpXzR6/qf+wNt7U1AAzDt
OKIo7a2OwZwBJBvk8SxRoHwPg+y7Cqxkpwm7NYgscqJyy5XKMbg9ANjejMZCjSfQWmyAJmT94lNs
mM0eLXnrCEgTCIqaVInx574dR7G0Iok7JtN3w6eadsMFjIJzNjuRNDBW1eqQNBM9jvtLuPWtQFYS
5HLqYMesRrUL5OUwxeMmUczwpanG/OBqONfY5bxncf7LsXu9JymlQhmDfs0TLX/Lb28i7B+jjexK
BPCsp/Cs922dvkezuv+3MS0cDKAiobI2dZF5NKgrOz69qu6lQnQHfPQS/5mmA64IThJW31GiNn6q
UdR/KkSHZlleWEj/j17l7AXjrz8/8mhSeloF8Ypx9iqN5QhhlJzPIqioy/llH2onrKirnZrM1ij0
LuUmZjdzem6XxvV6QlAnovg4FskxRSjmNNdZdXrrx+Y0SnA3n5rXeg2QqvqYWkVXYy2w2OLMhheX
ptGqa9bA3Lk/1NaE4EzArqf5DFVjdQfUjZvq7TimgaPAy6hEW52aMt8TgfrVULzdUlIoV7Y5UCSX
8L3bdbNJNPApSPIANJYhw4FWdw+D3jfTsUJuOPbrPEZFQBuG4ZphHlNEoPt5lgHHeDie2BUSjlOf
xF8UdVK/V0LvvxQ4UAwUZHqItDx04CzHoc1/1nmn4UBVR0gGxsAyoievTGKgx4D0/6H4Or23sOiw
D3BfzPemFycfa81GzAnVyCb33TI3puPSaQKzwK5z7RN2GAaA/jjS5wtzLOZDIpYpf7HCwRWwyFuz
gSWv5d3BbcDOUT7OzeRQVqr5dTFKKOuDZ3EbpOVMxmSKxkX4yOKf73/G15cSREfKN6gkShbz+l3O
567Poy5NA7XDHMbXu3rpDgjVOO/DDoiDr1eT1pwGsFt7mKaNugTfE2IMsgk6fJG1KVjTNh0CRkUa
aG5piWOSxebPtLFDTdIjs8xXvXl4EqjC/xhaQUUVRp7zU49qb89p+vUVyQ9hEdAl4dJCZ+h2j0HM
ANFr6LzeRZdehLlUJ72sskPpZN7OW7O13MwXIX/yfxu43+1QVTjHo2JMSTDhI+KDmbZ/0EcCae4M
zSfoV/jbTe2b0eC80RQ6eQLQWUd6aHXDDX2nGTV1zgAAk/bQznC7VBoePqBp5QiquN65Gl6HJpJ0
QVAJfBLu4jrHrdM4U9pwIDSp0iI8DOEcfaYDIB7becyf7E6tr6be9MgFES7u3LNb35LFZVsxZaa7
qjM1YPFmfWTsQgjvICGw0ibIxPhF7JXZt25Al34SZ4fdwYxvv2Wm1GQ/Od8yxCfnNLlF9VB6ebdz
pb8OLaU0FchQgOGezWV7O4qYjYV7w84CXaHQLPL8EtL18NUadSCQNzth+q8nenXfQneks0KJgqLr
WlssStGKsUpgVJHe64hDzJH9kAKA/OzGRRue5G00Ha2ohXXuDpRf/KbOlKchB1jWJIk4FAqmiw/2
iMTaIYwT7zFVoz29nV+nZP0jAeQTakvWKsyi2zWZIm5cNOB45iKxuJcFBBRgKPowaNB3uF49aYgH
qqe6r/r3UTiZ3QHcw1Cekr4Sn1XMI//FSD1fHm01Ka/0vTvp3NSYWAUnqXOyYXKmRxUwPjxXoVbl
VVCwUgI8F8RwcF0pfh+i5TOd8tBuM+C56dDubOONvcVxRcvHISsleFu9rjZFjmTu+Qxa4YnPZm56
voFV0o7E4kZBBTaYFEKGzEwxY01vmO0Y5wtskK5NO2FKQ9HrmJpNdIjUfHrPq6w+e21a0r/qine5
0vXHjrL7wXH6PYfyX5HJ+pOyu21Js5DWGKsJU8Ax8myc3SuCJoZ58qIhro512tbNs52UXu8rFAez
x8zzxvSSd9zYmHspWfLQplNj+V3njd6lH7twPhvGiP1W7iC7kiF/a2G3HHbuE5X2uf9H1ZqkO6DB
RP0yp9/0Re2tVjy07hLjlhU1sH4mZVDLj1XvDtW57LLxRy4c3NCwfNLKd667eO/sZbbNYxPbzUtq
Kek3t1KsGJ6GmeX8b1PLL+/yeT4orTOmvoKYwZ+oQlrOwxKb+fgR5AhdthkfqCIY5r4MxjbpMcZl
s01H4c3ae9VY8ElwPC7tnY218QDRqgXbDrGaVV7byAw1YjrLVHpXXa29S63ntYcesOMcR43vrmRt
fYwBSO2MurXRGBZSC2QkfP3WWOmwlPjdRnGvMYoIfmoD5hizvDwmVU/Toy/Fwc3b8NC1hEYqTa1H
RLyai9HOe4jbjbcJMSpKdmCdoOKu30L0KvOUujU/BJLZcayz5VnRp+6EPor13PXqhIlX7pwta69e
uPEwMTA1LQwcacuuV8Chc+8ZldzgGOycwzZVD2mNJbyUOLzcj+k2qlpcWh7TlLYWlJFWAc1U0JEz
sT27utnUfUBnB/Pa1AWS7bfGQqvQzrPlQ5oMOIw5tUrDC2pYn3zuR2X5y9DRa6h9I4T35EdJqBbX
+79u42rj7oaUTGxAwrWuYc4Tcvkwgr2rqzTilCX5EhjTmO+MsrXPIS3R26C2p7MMt08E2kB5Pmsu
dNc0VehMgKP9DEulkS3n3gumPnPwFbbiZC8q+GXVsrrJkOZk7UEtUlJbv6CpEPjX4qGCJ0IffSwq
YHwnG93YjLaEZwEhcUfHBLXfVegAW8P8Y7KS6R8uoe6j6Wg04ops1rCgjY3OO9laaNUPhB+Zfgyd
avhjBnxGO8ZJlXM3O/pV94o6epeFk4K98tDuBuny3n01G6Ip4GTUXGmB3q4jVchR0yMo8tXCzQXM
lFaolSIn5ntabj7NBi5+0EKjc1Vq6uMURnrj24CFD9DFzOcRe8hDqwzKe8+YlPPi9uqnaG7HB9Ah
yjfDbKdLLJQ9tZ+NkAk9Pl41YjNQqmuTrt5bnNaLQSRzr4hruuTxZazM/J90mrLPSa5oH+/v6I2j
TSMAvqVMuuW1ertGcVZDOekYD3aV+CkgoNSHcuibl4hsfI+YsDkYmD/0ZGDu0AK7HaxDtx3/Nlu5
zlOfHqlcYFKJZ8EDUm3W+f68Npq2DAR17Vd1nCL8qjJm2QJHTjtUriF+SedpzpVDNRXmcaLXclE0
Z+bVWCBFQS54boyq+5qPWXHQtUp5jCJS5fs/Z+PiYNqyKE5JkK7WaiuWyNUhm8My06ScDtqCtUI5
W8bx/iibmwfEIWfNBsm5Lji4lgpEJC4IZwUAiqpexMmk0HGJAHcc41LfA+FtfU8YRIA5JYHudVUQ
4kyDWWN4nXK7P1qgRU7KoFc++iJvLwVi/YBqDW8Z6RlLeLt1zDB0JhHJqSVz9wSFVkVR2c2unhiS
net3c1bId1CEosutrzvcWjfSLOwz5WpWQ/KuV7zpSu2t/SvXYmengrE31GqTYv2pxVOUctqRqTnT
zKJ+Aen5SxQmb9ZYpz6MlqLHy0V3hgzzdgEdt59GXbXDa4pBauz3s9EcsN4cHyaHO+3+Ptx4wCSq
hjSM9fPgVd+OpTSdnoKMgBif9dGpNZf0Oc6H9OhYy191H/9jttp4uT/kxkreDCkP4G/l27FYrGyy
Fu+q2QlktsLWp08lSrED8XK7h0zYmh+cUQlKIY+gLno7WC2BIuqM1kzl2sWzgl/oY1a35mNht2jt
jtHIG704O+WXrRmCIoK4IJMegoPbQfnHpWv70MVmUM0CO+4pcJWLfo6ssdzZlhv3iPRWo6WIdj33
tPwpvy3mjIWh1nZEvOWgdMcFFcnjaHThAaZdciCrtE/3P97WeADbsJdGw0kiEm/Hg8sc9kOBDEXW
D+k56cbl77G1/jS7Tg8Se/B2UseNlQQkSNmMZh4vw9qwLtGSQhGNhLDEMQrMFv4JOS6oF5Qw95wv
NodCVezXc05+uDoJU5nAsoQbEXD5jk9GYc3PFCjsl96FGXV/EbeGoq8FQxXFHOhXq0U0ap640tPh
XqGKeprhxz2gGqGcIipoO2CGjf0vlWlAafLOyI7J7fcamiEcnQHqH1bQ81PVltGDlijquVkicWpa
62VSynQHs7A5PVix8EdBLWDzeTtmpealjUuRch3sNCFb1ilvp16d+AhCg0a5v5ZyrVaRIxP8/8Hk
Avx2ANQ2F6jRz8o1bYvo5M1F9mEhMN7TXpb3xKthpGYA/BmT+sFqd/ShkP5UlJ9ggTjfcQe0riMS
V8chhEBAKOoZLzVuD49dOHlftToznUOyGOCC6vDNJHhoCvJxpYrMS04+fztjoyGZTw1Cs2pWRdDZ
jgi8yNszWNr8iPLQAcugLLgWrVLU1InSvIoC7GYw+BVgL1wr7p49L/8PPR7WlGYe3QFJp14FDCPw
sLSuwV66Uwxyj1zjQQz5p/v7ZPMgEJYAuYKbymtwu2roFHiNG8K/CHGk8mdnxhnLzjBaT5HJHUTS
Hvos/n5/zK01pO+BB5aM8Ng9t2OCadEmBwHdwJyjFoCxXvrVwmpmIZzi/zAUnHf4QBw7apa3Q5Xc
VwIJNWSwIegd5jnDtKJV82uIgtz5/lDy9VofBQJxiGxgGmXgdTsUOjdNiZCr1L1exKXvXRUxlj47
I6+aHvN+TP8kAbO+dNH0H8qVv2BJUhQRwtD6Yhkn6i2ISROax5V3KRHjOjpJP+8Up7duFHr8BGHE
r5TDV+cLAwBttFyOOnhVpEIaRb1mup4d7q/ia5tejjGUAoOPRi8IBP3tMjq9RivQQzVNaawl8hGv
qoFEdpCAfRt3ouYhdBbjH5pRNPmaRZuqY9POQ3PJxWLJOtaEeD5V4s47YtYDNlLXCi052yEfDbx6
ru91CLY2M0/Ir2AK+V53tZl1fYknqLPKtRjUOVjcRvz0Ct042c6k/YezSowBapnpUTleBW2IZzXg
FIRyjcrcPUrgjZ/Yan+pumI4Z9lc+HlZpjsstK0LgmYSmGEZbIAhuv0eYOG8uFEBKCnhOKA8qSFM
jJHFKbOUD7Y7A3CHH/UfTi3aqRTggUZJl9LVmDqkFh3v08DRIvNTVjbJAZHu5ufsLH/e324bh5ZK
HVQNdJDJANchR54uWtWmAKOUAvkk6Ahm82gkkfYM988r/MSK8k92Z1bLBeWVvSRj40R5MhKGSENa
+ErK1Elx7sHlOQqsCbimrzUqKD/0d9Wd5dwchzoczV6JTFjTP80ytOO6teDPN1k1+oM1Yu6L/euP
t68labSM3GhdIRl6+9XiHI2JxRyoZwqrDuhBonQ1Ax+kDRgGKNJ3By+CQIiZyF5qvTVBWdeW2Yx8
/tdnELKM3YZUXJs+Hz5CiKkhKDR77/FWGZ2XBFUvl5SajuNqmBBfF2euIbPGsRSEXZK6dY/oXkuF
32peqGiOReWc8tTLQx8ywzhRyI1HeiWL0TsHoymMaieO3Zo5kFwQaLRAeX1WJ6V0p8hKS3j5uanO
zy2ZPsjuaa/2szlzmvNkUxI+SP349tNaAtXECrjkFUC99jBRpA7cYiqPkQ0pwBCKDoIwj55Biky+
F/fDVe28+tiPbr1T2dj8JcRe6NmwwaAvruKV0eqVgUPrXoWCxskxj+lswxi3kvpY2LNjPyBO1KPs
qNYzSmGUwU4V8i3N2aAD7fqZYo/pzk/a+gTS9A0ON6x8IEy3a5MvZYgWWMLmc9T4ZHV1elKmeo9H
svHMYM3+f6OsgWRclXkzW1l4zeZEnBsgKk9GOmlnCWrb2VPynN4GMuxv9ZcmIF8cnujthMD320tR
gi1qsvinYG4+EhYt/nmefhlTbNHvXxuv14/hCD7BF5GwvNIZkJ7k5WDZaTBo6fLRcursfRyF+U5c
8ati82pWvw2zmlVLrlRGwgJqQzdsOi2RM1X4ath5flrqkm7lkIiYsoeRldphLkb7I/LkOBSGiLgO
h8mptD8QpKH87rrjv+oYi/qotvrQ4T+BvwgMbAzah0InncNewXQuwzJFHxJt6kyodV31GJbZouJa
l0bpuWva8pvZIDZyIcfPhN83afcdAF8dny2tab6C0E1Mv+B4x8dZeJD0C8uek2OuReVLk+eN6c9I
49l/FHHqnRMxxggndr0ZPUx1GWl/6Ho3fwZ+2zY7y/h6GxJGE7jTJJWx5jonyZMQJ3raDoFrJ3Rs
Dffn3Mbd2avnaqdY9PplpopCxRl0IJhGeqW3u5A3w52cQuU1acrquxmX6XTN3VY8q1PoVciuIGvk
GzV9496dbOVyf1NujU7eBcdABj0kt7ejR4tbtaJWiAsUd/YVDXBxWrflWWum+IEowb40tPFOelyK
neOwtcI26r0oHxk0D9dmCT3GK/MsYNbGajafUkdxj/g8Zpey6crT/UnKm2l1JOirIrTGpc3Fvr5L
k8kRatKOUZAtbRdgq9jQic/zQ95G02daqQU70JwvTgxC16el+Gb1T3Iyii/yXSEZdNbBF13YESIT
n3geslNU2ct56RbzgClWcuTL7izs60BWWoagpugR6hPPynvot4oITDMEFbQGmfXUix4GxRqeXBrS
h0Zt5mM2hd0pHtU9/uTGPpKvFXUYyK60PVe7OCNeLtspiQNLYHiR06E7wzGE8apU6T9pVWjHOSzi
0xAme8K4G9MlJyGFImejlLYeOQ61uilG8M56FZeEXwQm+hT3H3D8AmQxRA2JcKa+fUeRlvxaZMmx
WrdvagF0ove6OKD5Wp08hJjxCOqKP2rdEOdkEdVliorh0Dpafhqmsv/z/obeeEoI4SkrwCqhFLtu
bqMam2Zxj6SCQcX32iZOclbRM3hzIgwNilXF8EDSiVx5gn/bSFUOwRrrJuQTlgGpN2D/w7EUxbRT
492aDI1NMkrIsGT1qysobRfutRgsHdIpSF3kc5R/L2JYdvfXbOO1l/1MCYzQJcptFdpFkxnNvBTA
L2PPele54FJQ39Dxh/KsYzkuys54m9P69YmoN5EnrFbPGEEJ4Q8HRLBTqiB1O/FpEkO0805tjgI0
GpwDyu8EF7ffiA6K1Ue8UYHb0E7Bu1K1DlEmkj3hJ/lrV1coTSkXvXXqDVgbr1bPSRN6ajgRBcaI
Uac/aCX42NLBnQAyZr7X1diaFQVyhAjprNNBMW5nFZeanuZ1GweigDvfVGEW4PK2F/9t3VmwPkj6
qTJAbF9tPLvr+wptiSQwI0N55jg5xzTpp6fFzVrSmsk5cqMUB01D2PH+XtxaTWJ6EkjazLB5VqH0
ouDnpWYeXJCliR7mUpVSiEr/AVX2b/9lJJJUCBPIxK/rgmPsGhNxVBJAmBj+LK2iZmZJ+3mqYIPc
H2rrgHFb0GrjkYUIpd9+tNQbDDfpoIAAtC6PReMFnS7EwS6Wr13c/fEfBvvF84bpIGmKt4N5ZeQq
BjzuYOyj7p1nJbGf96p7RthKP02sxfX+eBs7UgYrkE04ZYi6rL5Yspi6GI0yDsIcdwUEpObrMjT2
2/cFi0fOxzUF7HQdKCSdGCcsuODu4Kj6fmqBHdhg55/6dnw7ehpRE81GWJQTRpQgn9XfLndbBTNC
pzkOzFx4ZpCqmUiP9tI3D2ilexbCFHZ6adikX716sXeu/I39L/ujnDoEA2CrrAYvDMilDviSYBpF
kx3DMdc+hemYVkc11ufz/U+3kUrLtEs6kVJ+onay2iuKiNB8ru0iEHzfk4buwDFTJ4FHXaecBwdR
v0TzPsuCj69YhYc3vBbjaJftHMWN88FXJSUCmggFYH0U6THU6G0OeSD0MroWVdzh2hyFZyv3SGqG
dC9G2diylA8wdHEsAjOmf/uFa3fkQQ3NPGhzt2tZ5NB6iVSn29PP2wjA0OIEHy0/JEI18nf8tpP0
fOkspbJY3nGIKA0NWUBo6pyKNoOJT0310DZt/nD/o8q7efUe3Qy6el11tVRMXN2KYDQmtTk6bhJ/
UycF+2ZHC2fCssR+32ZxcpzRy/77/tibC+vxLMndC8FiddFFaWU3SaMVgRmq7WNuNvm1GdN6Jy/c
WlZOJmB8yl4oy612bddaZoWZaBEUeHj8bIdFfwg1J/vTq0qj9LHXclMKT1l7efvkqDcRVtJdxOhq
NSzbtupwsyhwfs/6U9Y4aKTX+rjTT924ABB5hzoGOkLavK+u07Av4HZCJoVWWpWqr7QDkdjoYOzs
IxC9i2bb2C34/HD0SDOl2O76KHSEaGhcs1tC2+sfXGds34E6GL61nhbjOmEss3kAfN8jS5LMU2nt
LOrGdKUnDzGaRVec9vHqiMAmy7iYRKBEVo+BqTufHUOYD+Rwe/TPrduOHYOaHWBKVWIpb8cyQy1j
h7qMtUxhflzQosd0qAmb767WVhoUlcVqHwauqNh30ZPCsafT3fTgxFiL+orSz282YJQwpv//Reva
rVLFY6lN/KIytfKfCgr4B6FE+J+Olvn2kh5RjkVURWkekOQqcFSaNIOOXArCxbo6Wks5PIHD7YG5
SbYVxeWdq2ADA83cDHIx7j7g7mvXJcXCCijuBhH0Xtg9t6ltvZBe1O4ZMP/snpNJVRagqZgwHdtq
Se3AEHbzya5qugROr6Tqdckz48HuYm+P7LC16Sxphg2ixXRfGQOi0yAm4gzJOE3+tULTe3Kbfjgb
FOm+3L8zNkeCzAOjRyrnrusr05jaYaJbIsjmrDzOKg6xrY0zbo4t4U6+s0Hno0jFmmNVx2l6FTqD
srbmOKnzoBNh+teIMP+HbhRLiPWul1210TMvdlPnGJmlefmzckvrNHaUOXeC3ddTJm1A9gRpOJ5X
e513pVqheAj45UFtaKN5KFBKzo5ILUHQMGa9WU5vXWEPmhuvOFkDkON1X6IEbeWqcQ4NVl6XZTaL
r7Ntf1+K2Nh5WF8/bnIkWQ0ncCC2Xp2ggd9QhHQcAh1Qrm+p4XKtS7HXTH79uDEK975UCpdqsPLC
/j1moI9vDG6SBbOw2y/sE/WB4A0/RwVTKV+N7f40qJT8d77a6xAMDVxwGFIglj+/9O9/GzbjrU7r
FC4d+nDiU+glOqSYsn22Z7OOLoORaPr5/ofbWk4wGVT7afFzBlcTxSudl90yk2BMIuTZRnwPYeNr
O+/L1nKC3sSbkt4CSg2rUXC7HkQ7lknQ1iJ6aPATPM157z4ngNfOVEW7TwioFW8/irSU2Si/Ej6g
8PKM/LaamAy1lraQxSZpoftZyNFbvD4+UISZPzVNm/47FrDCtb4R51FRUeIa26zY+aRbC8wt90sW
g+26Ji5WrjmyJjRxKP1CWoy98JGgZa/88auidhtvAjOWQTuXjoW4yCosAo6LiozHzkmzBO3BLMrr
pzof8ZBdjLqtD04WgbuJnCrTzyln9DMguDz60URlfOocvf0D3er+vdp1eXPs7HowLq7TRjL3l5I+
S4z4mF8JOgV+MXVjdXY7zzrRh63ai9Kr1alCHVqQp9TJN1WJHPVYDrBRfG1a1AGORFI6hzKpUqiU
2DrsNQlkyPBq8sAUqM8xTfSrbz90P8BxoduZBpWizD0+L6b3oNRW9dnRlR6jyA47gEOjx+IjcLWk
P+hgrV7efo5cSU2lvkAut9ZB8kQRdbkep0EeDtHVMDAMG9V22al4bt0PYIjYyvJv6kKriQI66jsp
NCod7Q8zkhIvGRKxV77UjxRa/X+41SXZRRK1NU1bZ2jFNCNlZ41xoGpc7UpjGAAxsLbtYFjvHJOt
GwKRHylNyzOtGqv9O+S6weFz4iCLRXXsEY16RDWexDPBin1GGrOLHpZi7r/e/2wb3A4myOlEXokA
iUL9akVnpRrVkjJDZCGNesCyUD9MU6g+RfR5/7UwZKaxaM7axcJo1PPJkM3wVC+L+x6EmUI3pojc
n/d/09aNIXMbWT9HjfyVFkHPo97MCLG0Y2L8yCK3eDFRf9hZ8I0AQSorS6tbthO4xtuJK/i8ob1L
Q8TF0TxwxmZ6h4HQ/M5u1Pj45glpENGJ8qQ9AhWd26HSciTWU1zY/qX3WeuF/U6YabOTjm7NB8wp
KSH2XDTNV4NEhtC7rEMbY3CH7ghVjF6AvtSP1jCq5/vz2TiF6GRRsUQuBd2h9XWjx1k11y76a+ao
akcN2O37sdPjd0go6t8LddqTptoej0SbL4UIyLpSPziFriwOb7Qi1PQLTl3firkSDwNVy/ej27s7
7+bG/gNURbsK5IEnBbFuP5dSeUNJvVIETqP29LG16RSlyGHcX8St70WGLWWNKJNiOnA7Sh0tWlsK
JwukguGj1tvVsVR0hB+GstpJ5uWtuHoeeP+4xwCXsQfXJQPE/sYKWdyUpMuaf2bIjBx6XqEHqPP9
oVLc9MkBHvTSpbtIpY0vpyOpxL3C7SID5NtJIgNNU9EwsyAbJ57Oif4IRnY4HDxPKNR+h4RRpDvn
emtItiQNFyxoqAav1tVujDkWEwlfos7JOZ6Wsjv0JhCLImuVButVU9/JaTf2C/0qqVxCqw8+9eoK
zfAiK6akyoMlVsoDjHLjgqrAningxn4BWUZoTEGL23qdpNtQy4tuQQGnaU0K3FGcBBAi7AO2B3ua
YltDQQwgdMSqS8K+b7+aFWN0Br48D9D4W76DJo3CA/04+1uS9MXf94/Bxrsn/WLospAsAldejTUQ
QpkptimwOkbxTpvGuTmEeat/SkI9KfwJe61rFZbi8l+GJe6XrzqPzeqb9YAQrGpGOqJxJ9xaem6X
yh8Q+zzFk6lYhwaeZzCro7cHtdxaW24WqRYuAYrrCGZGiHDQx0QE49Rjtga29HNhAHjPJ1X/eH+O
W0OBkZNldQh45FS3n1HJLH3KcocXAfWDI4YNfeY7lSlO+WiADro/2NYdQ8kV8U8AgNJC9XawEWYM
yvqI56ijZf/RiongNzVa52qLxoJ8WxkPWtU779IiNfdQl1tHnvo5UucsKhf36ulDe11E6BPRyXXz
9Fykbnseudn/RQDd800M7ffan1sr+/uA8kb4LbEybVHPZkeyYblASMsat1i1TupzkrjRf7hciAvp
uiMYRhQqf8pvQxlKi6x5IRIEk9H9N4fwSbTJXv7wvz381ROB8BkxF5c1ClCv2Bdun1CIB+wTVrFl
fs5Ru1lK3zEH5QXTe109iyVpHR/Hoqw7ZGpo9Yeh97QgQnEw9S2jKPKDo/XKfLFr165wXrLUD+3Q
Gn84cLwdv5ujtPH1KJ8s7DtEa7/g69n8m5lDloKSb7zPUWYVxYNnZ20GxLnWIDuiV936ykhzVGga
7Dkvz0L1EBfT+K+tImTuT6WrftPswtOPWNtWH4ZhDD9mg7206HLqGGXY+qSVvpdGw5MyITx8rr3U
+OZieT4cTQiViC0LY8mPAt1x79ha9YBPllorCiDzZXmedAPp52rs7e4wKrOXH3BKzH5aLRnWxxB2
KHdGaGfaRa+aVqOwtFDVHXB1P8xJmYlDFyoOTH+royO/gFoEDzvnqG2n3DwohglXVAQZ5fQjj3Mn
Poa8oABTimj6OkVT9oVbylnet55DW8pv8k5YfyNNP83HrtXiP9u0TsZrXmHfnQ9Lm14VfWyjE2Gt
lqLjr7riFKois09qHpmZX5iRbnCvJYZyKI00eV6AC4hjmc7tP9wek/2oiynRT5GiNMpTNqbF8CWd
ifaPWKvnxctS1u2nKq3td5GGlo+/2OPUvMx2FVe+aOzlm2tl3s8RTZSzN4Gm8/sE2N6DotmNcynU
Ou99bxyG5z4r9Ozd2I7D6NtRG7lHEqyRJDy3suiIzwkiOhmk5OVBbZER9COVVw/vk9wRR23uUUur
Rhu8aUWJqn3I1EHL/UhUNUIsnZc8FvPY9vC9Mu8b5cHRPXRTYX2pPastfBk9u+90ZRwDq9JGgWQt
QksIjSTF9DDEJTJGheYiv4YdLDYNfkehE++luEKbXQCPqq9aFtv1oeKxQOl+iLq/azNELi0Uil37
A256NoSyOVcfq26xvvZKGIOXtNLiIPqiLU52Rovan3Vdi14GsqrWz127Vr4WU6Pbh6gq7UDBwveT
kZaZ81JAsVh8Qrd0YFOignbF0a75Msyt1flm1Rl/VDVWqGczN+zyX+DIeg7pPkfR5o1XO9gi+pQu
7Qq8ndGyuL2CJiWezST28gA7QtS+kbGRvowjHoWV932IHOPkupM4hGEx7lA+Nu5ZHkqpHUYkJ7l9
q5HTqV0E4iwBMJDywxRP81XTw5HEpsnO9ye5PRTVE1p5aCuv2TPpUBSRp2ZZEI59gQh/tPhUhKyz
jkb+ThFjI15EeQaMNmQPqVu1ej2SeCnb3i3owtZj/XefK/NPrafB8/YJQVuSADQQ+foaHBYlgxen
kSC/MLCo8ZtlSj1Uq1Lre9zhLfT251+6QxEFA0ZDE1a//VJmVxmzV5BiZNHYPHmJMV4GYHnTBeVG
IrraS2D+D4V2KlVt2tugW9+OZ5+iiwRvvqoKFTiI5qAZ0sBqK++cd2i2+jrjXgul695uJCaZHSTz
knVJdLz6eoWdIJG4UGvTtdQDUc3pdbvp0irRXgtjIzSmMCHxF+C5gMeuQqoqm6LMaRam1efGC/j3
8LNXe+5P5GPEp7rV/m5Iona+46ulJNynVgEOnuYvgqirE9dmqNLUzVIEWTcnh1ZCwqtESU+zYv24
vz9f1Sy5VdgrQFuQUsA0SP6S3wKbiQ6jCv8nD+wW76IEoP/F7I08OZde2n2rBgiEfdaWvHjz9BV8
d7onkvpa407ea3TF2LCuFEldra9uKzbuByOddBQWxqOsWT7Ojdf+WMzC/ceOTV5KNXcz3S9oUP1A
iJw4PSzNJHycTQRIjrYSGd2lH2rkbNWwUGnjjiTY99fpVXDLryRhIOMju5Sc9Nt1KrUkHqO6z8lG
wumkGEV+ElU1XKzMWZ70xJr3qi0bW4AQ+lcNUpde1KsBG6/HuDdmwAJiS0AMp11pg+I8KGjb3p/b
r1LKTdgpJ0dvn74snTNSztvJGbo7A9SFIJ3pSzj4+hhBdJj00YqgM3UN72NY4y1E5EIVXdQFkrbj
nDZ/6VlaflBLw/2sW4k5H5cZqtDD0BcjeX5itfGD4dXOl7xt7fE6jVX2F6AB8afQQyBM88T8/oez
89qR29jW8BMRYA63bHacGY1ymBtCsmSGYs7k0++Pc3GOmk00MTYMY2MbVnWx0gp/2EP2VaZ9X2rT
Pxn2qMau6HztR6VGnZK4vLOV+pUD3jYu+Neh+4DMdpvs0ffQEppuWZ66hD8mNTbAej8Qi0XRiQzE
inZWBO3K5WjiaBbkWhXgxeWIT9Xom76roPr0beMb8omWnxDbaZDrc8GUO/X6E2ZZaA5hVlHvYK57
PMKaL0a0qaV082axUNQU6WFBxAFetwBIyFbcTaGcpBc5aVQu9Uh6qtJyS+7/FhvBMPRQ0Pil+DaL
kFxPJorjxEyAll7waIqOSeL3KAbglDVEccv6K/4uTFT9OYya6CFXkUAJK0t77mlje/e/6s3dO/+Q
WfAIJi0qIUsAnNn7wBc0IBGR0Me9nyi8bFJNq1pG3lfYEnuSl2DjONzk0AwKZXGWBkdoFrT+9ezz
UXamGRNCLSTI/gRG2p1jKbAtl5TWOvh6rr/kaR0/+VNo1W+/+LmDZ6+w2RvPshYXP1ur4JAV2cVs
x/6hkpMOZBbOdGHndButorULBj+yGYLKaKAcr6cZSwVp34xgEngZUO/EqDdvgs4dxGRvRHUry0gv
RYZvyhs6k/WuhyKbCLRRRl8RB678OOqiuBTCMvcKjcEdZgf5g2z52cagK/MD9oCSE1TluaWymF+l
lSYR+pRefLNsXhAcrY5R1TatG6mTtQXuu6WpU4mahRyhRBKSoDBzPUUKaGQSHZumIn10q85QzmaF
EnVeJ9Fej+DwgtqP95Vo7X97emdeEQH7E6Zcn2K4ZxjaTsaZalizD0pjmp1/8t39s7Ty0gOAxxuQ
RwytsiUZoiuMUBkGHhRDHRvl1NLk11w1HeMH/F3yz5EW198nmP6HQQjqtJOUjKf7v2D+Bos7EiNN
DDQ4suhLLat96LhHCA1ze00q1ldIfb5PsnLYtX0K0yeI7I2ztDYc5Tb0ydC65MpcLElhlhlW9CRM
ha1IX2wsiTzJSHGGK7pkP1njJk39FnTDJuDOBOgCT4we0+L0YkiCPmzaAF3F0/IdsKIA984irFxh
iPjH6FT9ISmbAupv5oyf/SbuzlAE83/uf+a1jc8iE4nDD6V0vLi91QEpoFQHc5OadfSQQhr0MDUq
3UZKt0w9Vj/xzE2j3IjayhLekybyVNqiTxE+MRs01iNETKl2nJwisPA4qqwfb58aNX4eJVSY4T0s
llQNh6LvzRaV3wBzKkYypt3Ux/oXo+vgQN4fbG1ycykCDBWNKNrp10e6LYspGOSc4GtKy6NQxHRU
SrVEUMMwd601hP9hcjNAg7ofcDRtyaVMlExY/mTMabbtHyc/+9g5w7CPSH6+3p/Z2g75e6RFGAHI
RAkmwqFLQ9fVAyUmqH9Rf1N88801Wo4E0T3d0Ll0QTvr+iOqdW2EjkL+O9ZF7uZAHJ+SujHdCBLc
l/8wq9n6k6robLS1mNVIZ6iTA8BSsZw1l8jisHs5mqtUoVVyiPuDrURiM2p8dl8nN6QjdD0vQclM
ploUX9owaHe9rY0PYWFPG6HI2kKZhsrHA/1FlrsYpa/NSG9Aql6kdNK+xFMo9kNjTIdiqrdSzlsI
AitFnwLU/SxvfgN98JFIC4hik4vuNGqwj1UfI6AyifVDF1dkoSAAUljREoxfV1FBuFwGvbbQyBCt
/yhVGdRJWG/t1gZa+9BAB+f4AY4mN+v1h+4Sh7y7pJFYBwlWXqFVXkDZbAHt5j9l+TRRdJpP3Wyk
s+y1DUJBvb3U0DA3jeTUYIHq6vZYn43OxH7GpnwclV19tHVl6wpdW+KZfQCY0KTgv+yqp2YCNonH
9pLlcQSdRB5PcF7ELsGW+fD2PQtCHnwQnADC+8WFVpuDmdrzChP2wyIem8R1OmsLg7n6CpIkz8j/
uVyy1DsOC67p2ppTId9p93EdTxRy5fAT2vnxgaCXTsXYKc1eExMVjb6tvSq28g3qzNqCAhog0MH7
Bij54qWougCzA5VGQEbl4aE3SxoZpiW9T6P8V+9jPoJEQ/PS0XbYeDXW9isOsMglzk8GmL/r/ar6
tilpDq47g9yZTxa+z99mNvDbEyN6bNBjEBgGbLZcSifJ1UwUaXqxIiv4J22H4LsjNRzMAYI2eBpk
NwZRHu/vn7WtOkN5yTyRiybGuZ5ao7eKsJs4uRipIT+lypgWru9Yje6CT1J/3R9s7fVFRW62mbJJ
AfX5O/9VmDIrRODllMH4MbBqtagvjmQzPrFxFerHzAeUv7F0q0OiGEPnbZbEXor5hkUSKEnLVUMv
ScdPRvothsT5N3fqkLS37bYcmta2ClY9/zfe4mrD5E7tnLn73SQKXsWZ2oy/nEndslVdGQbEK0UJ
xOPYmMt3EY8iiI2hJlC6yKUnqYSpzN56e/Aya8HMOCQeLJDn18slW6LiKBOZlXn6ohmiOo12a+4A
O+ZvfxMBVnF/wWecNdyWI/nkLXHTQCVo0/xrk9vUhrIcKl4ymv/h/UUcgPIbZgxz6jKfiL82YUcr
XWsTyl02agSfCksYz2Fc+J41dNbp/n5fuzYZC9EYMlZuzRt+GE8gPd8suXSh2nUnPQQp6414HHlm
lJiKJ5kmvuFG1poqbvN9FLtlYGS1l8amvNXKX6sAIcMwlzypQ5BBLW6xKdczyUQzklq+jmOnOqq4
hYsi/4X0V/E4xIp/UJK6hL6PgOoe8mR3VrWsVdwe5NPGXbdy7SDQPzvlEGfNeo7XizDWVWFLCnGx
aobBt7YalR0CsdUlSYJxf38RtoZarHdeosWALyI06tHH/altS88Ky/SdpCFkdH+o+bFdRBwwB/Ce
owcFlXX5QNVaE1HJIgYPhQJcyYKhMIRxdHaGRhxLAGunMXwzigFgNo08GgogjSFZqtdfclCjsomz
ihbi4I+PuR8Yn0kVZWdjarf3KMPARydmI0C+kYjVwgBZZIfyYdfZ4z4KIu2p7qXM86XMfIzqektC
YG08En2VGbFpAbpdT0sVZa5NCpWeKIS4BXnLf1L7ULxTtc4EujS0G7H/bWwBAIwqBrcpjT3ah9fj
CZ3+1hiCNDOlJv7dxCXemVYjG0fbH6ibB0KcDYN2SWTLwZtx/Cwh0DM6A7C3+MKLg5mZg9PUJexY
LJ2sT62EH2kjK+XGDG/PAThZKgeUzQiGrWUqGumUDkykGC49mcY/ZVr6B4Gb3ZMmi43e8u3jxEhk
17A7SHKQHb3+lkA44Blr4OlyI7fO9TAoj9FQbGFJ13bI36MszrXuh2E6qhk70mjk94E6ikMRjuPB
VNofEsyEjUBpbThoM3P3bpbHX6pNxy0xLzE/grNj0ewyDGNjV5G04CEy2/pY8998uH+ZzG/e9WVC
qQdgLu0iBdjCEiFv1pqCfjHpS6WUg2uGFuga1BNOGgf9kwS5wh2VsbwESa8fi8RItzQNVpp4/IBZ
MYTOGH3LJYx2wHijJWFJL308NmBDLMIot1FyLNQ6+iKfi1IoXKUySBTNby9iaKVH4OvqrlGK8BsM
ZPOnpiaicu0hjZHPU/xuY6Ot5Lf8RGIU8EBoK/KP651mq8LoeXrh+YEF+RiIHClWZJ8/I/nVPY5R
MJ2AeGGGm2S5W6a27KY8jLugq+2nJLfCjRN2a0zCQX79HXMxlKO8+DmGDBoqajq4tvD5M7c1U7/a
xULTL3gZ25XbhgbWlE6QpONB6vMi9+xBclI3UrTE3gFr0rE59CvTxi8xGCcu16qtXQGg5nMpT9o7
i7actkszYAK7XDWH0bXSCSxWFNpU+oemUuWNKa1twnn1Me5kG1I4u/7AYWmHeeSY6cWhdLDXKSYd
WgSH4G/a1ZPqI/bjIKHvjkWfnSB8RRsB1MqhM6gQ4KU0A2YRX7keHtckZ4xDNbvYXSU993LXHBQj
MY5VPjo7akP+xnRfBaIWh86gjE41fW4vUN+6HpATJ2VBoNKhJavHSCgXez/QH7Gx2Q+UTY6OsKcH
CNzloR2n/iGrbaVwrQ4u5k4u1fh9W8jVp9DHIeGNl8Fceqa8jvoltEEe/OvflWdmUo/0Oc9lYnwv
Kz19Dz/enBuyxqkqqvRZmypwYvKUzIgt43x/9Ju4hs4VFTFSUgCvPMmL0Yu8M9G8HcyzI8HpykGW
PdNV6p74jMMhVQs6vFOwRZ2+9brFKnjme/KWIB0BTON6zoPtTHYsx87Z0dElfOS5gWxW90IXD7qB
1DiucDYqUEkbuWZll+87Pr7ppmkbh55AJ++ZfSVLJx/V5NydfBF8ytjO72RziC+TXk8PBBnqVpR9
s2P50YjbvxJ/Xhn31z+aEvYwJDmmBF0Zfos1BMF0KxCHGvIK3lt6ub+/MivDUY8Am0uSwXZdZtRR
oNZ+CJb6jJzj8NG36npH71h3Ud2Wftll9fn+cLcbAR7VjGElMOMtXL7sNh5bnT5gmYHotkarS/jt
o9ap36XE19+nwqhOYEWbjZd3XuerM4kaNeinORAkgyIEvf6kQ1qUHSx05wzmajzbemnv9BHdvL5H
tu/+/OaNvByKXg+diDlsIaa+Hqpr8yHw64EtZ6JQ59nINQYnHXjI7/vj3C6bTrwO7hgAGR90SRvp
DE4TlSzrXPaJjSEges9WC8rJn6Lo0BTllq3KzTWO5pdC9DK3oakYLLdJo6LSmqq1fTbaoPrgiLw5
lUAtToFR5BdlcDpXsvL8HUqzzW7UMCG6P93bbfMqX8t1QBeEcvT87/9KuUs9cbAFUaxzqsn+M3oM
yQ8ami2jGpnxgmQfz7ZjlYF3f9jbjfMqH4KrEmw39Eq062Fb3G+BPuvmObSk6SjKDmQ1wJMDW+zN
1Jh5WkBE4IiRYN8UFYI0QMZT6/B9KOUvQLjVcx/J1sFSrczriiH5en9mK/uHggJnHvgwwmRLDjny
nylmYCpHwqz61IUXVv/obRG9G/JUvG/6cQsuuj4gbEb6guQpy8hmxKMSKAgD2n1mf5LKQnZjRFS/
A0yn76NU/96f38qGQbtB1mcPDZp1y2e4TUKJlFZxzv6c+PXQUt+NolWeNcnCD9VR2vMka+3h/qDz
PXJ9+CmncRrpAc207qXCNEQVgCtT5ZwbzECDY2AQxLlOOgNCJvBH4ozKo/RiJJnyM0+rZssI7vbu
Yfi5QIMoFeTJ5d2DymjbmyZXecWkD6OtiZPPJDcqbWujzMqGM/KXiGJZ07NjTWvx6nTOZVXq30rU
MS95FGyVJ1dOHjk7lHwT9JR8g5yyK10PqM+jhzY69b50CmQGfQ2N/witm/urtjKhq6EWd0sa1JjV
SlBarQgTlFqq1X1biK3QfnUU/Ks5cfPqLCmtQc621wO0Yq1mKj2lHdWz1tq+9x/mMhNSyB7Q4FnS
IwesHXpJQVrTqtLprAwCNH0waRu38driGDMIipCSV24Je1QCRUnLCjVILc6+To2fHNNKiXalZfYb
I/HE3J4pijjcGlAkuReXNUfMT3t1iHAgr3vberbyMvjeIXTxrExyGLutJpAgirJIH9w+T1FhAzGi
Jl+zzoB97netecnHMATerPfRCeWPpnZ1apfPoZTE/wo1gCXCkQb1PHPNxFNkIi/mhXEr/yPnodm6
kDnUj1aDKdsuo/oXAvfq9KfQTpPRTXWqrK4gpO3QDI/kvQX4ONo5TdSph0RpSvUzQXkqu3gxTx3O
xo5FoJmkcuzlpZMEuONGNE9HKzffm5PI8JstJCvZS73Oy+a0iv1bt4VcwG8IeG9ENejvbexr0FcM
JmdyQ4x+x3cEucaDUVdISnaDLf/MByf+Nww16wNc4MD3eil2QtfslOKPXiXZRzy3y+mYcfs/I2zk
515vWiAz5VYS2q7LnfJbLGX5S921qbPrDQMTiaQr/N6dRiv8LGy4N16jG8Ve8+2+PfntYD6ZWZ91
H8zJ1j4VxqvSfe1r3+MGqoYbVtoM6cFvfN+32hC4JmqN0kEoUfmYDtjq7nohiZcIWavolCEONrhW
rVTOoakmPFFtRyqBl0bkzdBkBgTRWtUon7M8VErPHxq12OlJWurnqQ7S3xgQx9/yAn3wg0PkRc0g
mtrSNerGNl1ThJ2EE4Vttbs45y/XlozimaqeJLzSh1rsYQI6yKyUKVGoaHiF340VECmvt0btwUqt
oXqSQEfVH+pAk/9k+aRoO1Gij+l2ZTmV71VfiGNs5iO8FyBhkgsUpvqnYLG7XT8JP96VdQa1RLeH
/MNkDb3lGrg7VSdJVct/Ye4n4bliSNZDhXPjGpEdO+/NuFDl564zKeOQndSPXLhIDgCUK0C2Won1
UxpAAcCl6tL4ow/9NH8rLQLZDpOWFCrBSNtQmb4OhMwILzg4aNFlbIL+QdGwGTfMrNrIEtfuFSAN
s/fxnK0tybojF/5QCQlNlLaPPEhAE+1gHDQrTEU2nuq1oRyEPZETg5WAMND1hEIoc1CX8EaTJqlw
W9IPMBSROJIK1RsM75WhAFxRhiMgWKnpy2qd90ZcYrwTNxqGwlV6KEozeNSaztnCRaxEWZAE5nob
qAgk0RfTagwzV20QzxfF0Nu9Ocpib+RG8lNKg+SxV/R+q8a3cj3zngEIRh2c/u+y75bAj1XzLvNx
Y8N0Pq2z0is5Zm8u0xFkm6gnUUF6VWJdzgsocYJxA0EH4ZSXlK2zc6qq2tlIQ7i9agChUwLrH3NM
Nc+ZxvZ3MJnZqS/UdtdUebdRVFoJLnmKaNKSHcwhyrzif2Ujsy6YFk6Bfa7NAnn5wAlBr5cyWjV2
/qKPpnEkFtvCaaxsI6rDs0vhjAygrHE9qM89NCWAjc8tFVUP48zy0E0B7e9WsjZO++0uYgPN/Uaa
GXzwJa8Vk5IqT41CPStBkLRuGAx+9BXfGe3UZ2Ed/cx7f0sG4XZ29CPhHFIcn83MlvF6kME7HepO
OUdDb3sVEpF7XwXTHWdl5701RiIAg65BKDaDml67nH+tnm8D/9SxWTiTqRg/usBvvhImv3mU2Wtl
BoFBoAH7qS72SBFOEriaWlyyWhfvYvTsXqzIcPZvnMs8CgkHwLZZ4MxenIu0E5JvSaa4dMSSgAKr
9kIOn7x1vzPKqzIgT6GFR9+iQ2inDAx9gvYSXveDPySoAbb6PokqCKhTbe67/M3g8HlIA4SuTTAL
hWLR0bJyCuB068CQpn1/wKcz3Rd1FXqUequzNVmR1+nxuBFt0hThEF1lcGw/iir0BLhDof8tEv4C
TevRLmlxxXpnl/sSl5yDKge+uWtCpCvccSisf0XWKAQwSRPbrqynln3Qcr+Id1iAWF9UOpuBR4Ez
8r2hD2DWEqwPhBG5lbtCU+vSC1tLiF2f5+pzhMjA4IXEmpmHRrIuDlLdG++dysnEMcnG5iUBsP5H
iUX61XDGQD3ijpQ7ZznAguRR4w3Td3jL6MQLzqD+NpvKqA/4X/TfLVQjx1OBSJC196l2/sh0O4hg
byf1dGi0JDlMSt/RGK1ywzrPNP3ioDjxaHtmR337QWprIrEA7R3dM/Qkcnay1LfIddSN7O/DfAAo
jbt4+pJCnc7xuEjL2KUTpBleZEuN6lYYSX6qa2jfRFJ2hVxEH1sK0VtndodaCxv4zVZXha40NLnv
So45qq6eBEL5MeCBmUMBwG/dDYQW/zKiKvJ3BDniH2y8NR1DG8f5DukLBo8TZMlDrTh+dawI5HJc
zc06pLquN79EqvjJAVp281ERRRtjVRHlg5vBP0zcXGu1x36a+ulBK5wweHKEZHc7n/bud6OPTGL1
0EKDO3XE9BDKY594Nto2za6TK01y9dbPfze+YOGLHL1ET4l8IcFW14pH20lEt0NtZ9TdeAi0P1OS
pi+iabQHnFHyfq8mwVC7lhUH5SkWtXzKaIM2buukoDn6TPqtmuhA2kplvIy9I51Epya/2qouv1cZ
rnUwPz4iJJS3fqSfEl9zPrVT0Ub7flDGeD8/j/C3zTTO3HCKuz8sevkUa+2kvMfpwDT3ttq1yYcp
o9d06CC6Vl6pSuPnLhrgWqVJ1x2leIy0ve6nDeoUReQ8o/oklbDw+8jaNebU7FNbjcNz1mp+vgMc
VrwkCdRwV48qoznUziSLk2X6+p98KHB5onIhpYh4cBl6STulH+DQG/6hlIMCN3JAZJGX1W3AFpCl
oRrdXhnqjz5iBp03ablWPsoByZHbZLVheb3sa8KN4gjq/TBJzcnsksk50ZBBxXLAZOq5lEKd02D2
HzFecp7qXJc/jSFt3lMRNEnkpp2ZfKETmYysph5U+7Kx7eBYW1r9AqkHWlsBc7X7GahTr3ipUypk
V2I0ymMYQYtIo7oS7tSUebgLFbvoPbvo0tMQKUXl8TyrHxslNKZ3jjTUP6rcdH5ZmDJID8PUyc1D
GAakUFIQ5Q99aIY21rV4ggF+1hLFhQrSPFdCS6CtQqaXjqOEwBZsT9/5YsZ4wH1C+o5PqcbscM4n
z/9zTkzZfEIlNqo/TGpWB7s2ATx3YVVUCAVT881HuMw46tlUfC7yqpze+qS+3tZcm4TueGguGcZZ
kb+qZUMVHGr/a6sK/QM53ZZU102MMI9CLYDiEyUh3u/rCKhTtGiqEA+8JEOZ7miVKjsI+uXHVs+7
4/139aaS9zoUXoZoM+l0ZBfvAJEBry4ay5jDii5y+7bACaUSgBqRYPDdBrcb4E95chD4AH6/P/ZN
dDmPTZOM/IfgGYDC9TTziBJe3YKywlnL2tVFY1Fb14d9YjVILgyRkHZckPLL/VFXPu4MbwSdQ5F9
lmu/HjVNMajEyAONjCKyHxMJcmVpSfELKqlbxfy1oRS+6ys2geLO4uOGkt1kw/xxp0kXu25EhlvR
0sxr8at4a7GS7UJZHWQzCQRYksWW0Wy/1ocEBww1U54jnA0fKmQZNrKT1fkAbkQLFA00fVmiMhqo
REQUaAbUob+bTb5clI3Dz007VBsA5rWh6J3Nji90l4nJrlfJF4jSC0DgFx/r+adxSIwPfjphIdiI
oY82CqM3aQDBEBAEWEvq69zmntBfgbKJQnybzap1+DJBSwvkuNvbBv2lqMx016EysTHg7exgdNJ0
mAnfoEaXUsi9HE64JCO+EMTs9EaStQdUZ6ddgLjFxsZYmdvc8QSWSpJDi2AxNwvrafi/GMynQZme
SpGJfZU0zbHM5WKHJMtmL3qOkReRJfE5lCFABXMva1FBAVNimE3Ui4veRMnolUg7Sp7A8ehDKsVT
9UdVBLFQmXX0J7JGTJ9saWg/j2OM1I/BcTm1VtVMh/uHfj7Uyx+lAdymoQeqC1z+9Qr7eph2oR7A
JEnsGp87xf+AIWf78b+MYs7sWXD3aHVej+JoFbmQsCnhtmrhSWh+vyM26X6/dRR1fh6oRZCR035Z
HHVYsZoT9EiBqqaQd70WRgdNqbYoIbdblKSBrtLMzGCoJfdmNMWUU7uPL3kivYg6S71BStUzIp39
xle76bhCPKHoNtfyscii0LD4apaRU3Eb8RAvzPZPAOZwcvOhUuglqUDJ3LkuGXx2QkvUHnJB0+AR
gJlboLXbHTJ7is+kcsr9SE4sngWl00qYfFlw4c8eEXIKg4Mu5W+mu9AtY7o8Chg6M935q/9103Rt
abRFhmqebuTTo1+OvxML0+As0sT+/i5ZWT9Q7wBrQSRBA14+CHrcTzV6pQIpeQjUXUb5GR6f5Kph
sQUFWllAOvSYzRNFzIDXxbZvwLXJKGMTQ+RIVQYtvEcHtu0BI1T7W56b5hem3J2LKIB4LIHH26ji
3Mrrs210h58w4zsAXSxORNexhfKCd3ZsrHI4pllkIn4whrrjZUpbGK6lFlP5ocIp8Y/dFIrwGod+
yi7LfOQZEmGjL9KEpuUGimS8mdPOjyO/twEUULCkqHe95Ah+OVqNiTz+UbFyKSZTP9JykI75QCJ6
f83XAiquBP5GyEJh9a+HQt1q5N5gIUw/Hw52qiTvzAyty74H5OKGPn2OvJ62QCdry49csDnznTjC
y5J5g5sByvM4COiSZOyRmABC1JfmUSMbPzZ0N78g/z3tRB8elXDLuWpe2uuLncBVpVQDfY+I7tXn
9K8DZWk9NqEF0VwpGfkX0KGSG8RS4/qpJoSLgZC8UeRe+8ZMlbgEgM0M0bj+xlidyr7UwFMYDMP/
2oWBtMM0yHdF06dPbRFPc9Wj2KjXrB3mvwddPF8IE1AXi9FrnFBtPxpIpT/05cyiLzdF4lfuQYJj
5JrmRwaI95ww/PVBAXeXrQ2r+dINKqUQSv3Psi+2wru1tINyF111+FQIRC0mpIUtHHGfCdECVD8W
Ma2CujOyHfphusLtn5rHOOy/S0r9HwqJ6LLPeCLZIDhZ0sObKR8IBumHxEgWPDj9EBo7Ky7srSVb
+Y48JDydvFckOEuGLECMoTERvYM+HSn4wybBcwKzdGNjrHxHcI5EkvRBuOqXcCHFFqbap5J0Vts0
29Gaddy0VybKKKX6zi5idRd2MpBvAGNvD9BJDLljwDtCHV0ePNUI5S5C/PgSBT4adobk7xEwsb02
mMKNI7fyKecmPzkHSwaZZvFoBlrXq9xoeMCiZPC+6i3lJzri8cYoKwebMjlaqLDP5zLz4mBjXx61
UusHl9zGZ3KvlIH6R+3CjjCktmsLxHwcROe6k43i7WnVbMfAA0GYTlq1CICSrKtyWwUC0vQUkJxQ
VF40ToU3ZFJ4vv9CrFwksCa5o3mlkYRYrlqv1FECfA2h9SLCBpVAOwOaGEQHbI/U/zAtkFdIyXMt
g4BfPHyiEzgV+FaAzGHQ4ryShOZphJhKIznK+i324trMCEGQVwGMTCVjsXx9ZTiVFNXRRZS8eBaC
TV5f+oZnR9JWV2xtPxJnUDxAFh4m6CKtt1WlsRN1Il3M/OCJitt4lLT+3/srdUuI41DR2mQ/gO+a
zXKvL+LcqYzeJJRB3TQs9rEmqg9ISKW7rOq1/RA3pUdHBHfSWDL3ftQbSHaOb8a/8BtmpQSuLy4X
oorr3xBGVhvLPuFqL6flOdFK5aj1qK2XQT1u7Ja1j0qYNN9mCiH4MkPrpciR4wyVVZGEzcke4vE4
CDvaELJd/aqcb5CHNP6oViy2CU0YusRQCy5yoahemKvWIZ/SybXgn+9auU28HoWxXY4qDRFkm34o
ff3N9KL5q3KNkSAjZnmjUhyNY5cEchFBtM3zQ0SNAJxl3rtgXZKNr7p2KgDK0QVEkR8w22IThdg6
F21dYVA+BNXPuh0tRMGG6mWsN/uAq0PNYQPA2flgLE5FaWmhbkA8v8B2j/cqMmmeNkSQoyNtC616
y89Eb4VHZ3ZKIwjDA+B6X85yY5qTKOkFG7LJy8QQukMqZ7tSy3rPygaNSrEhuxZ9mHd+1ELZpPpz
NCf0Uu6f0pXwk/oNYEQuU4V+yeLqto0gkBoNyZtQs0O39sf8olaxdOQRtj+lRjB698db+ciMR9Ma
mApF2yXsTZbaOFBlxmuLKcWZzVabR40M5j0YLn9j76w8iIjazJWMGU1+I5vf6UUPkWGmS6YmsEeD
ZNxDuMDJ0DMQKf+HLuIjurjWp/tzXIlpwCFDDnKQk6Iyt9izspFrBZqzMIGLJt6Hfuh7sSYnz1pX
y0jjxjWdnFZ+zpK0f3tMM3fluQSw6wbyt8ifhjSV4CwYqCY0/eAZQRh6OCom+yHddBVeu4hoIMxC
PtwBhMJzVvVXnF2bI8JfCV7ktET10rUic9gXqjIc4sw0IfxrKsQZM7cuaI2oKLkMZWs+lI7Wfnvz
1yZw5IpHdmc29Foc20IyoiBRJXFx/LZ6CiVR7yhh2R75DAQZLZA+yli/eMMAO+3+yCs3PiMzMLkx
ceSybJCLSRsLk0wjTFXnicBMf2qKONr/h1Egy4Mf52Xhcrr+zniOdtZAF+3SDIXpOcqUeJYMY/X+
KCvnkpTw/0dZ7NksSEoeSqqsKo2hz4rc9gc1GP1H+tFbOrMrx4NUd57PK8NySfQC9xoW9ZyAir5P
f8L5Db6okHogNqrTWY8zmPGNYmR0Os02+3J/mivX3dXYi02ramNXyaSDF12k2R4ZL4vGFK2AWUPA
jZj1xhZZu+iBwkL/IHOHi7vUXs7LuB5rCREq4KBBSNs9SM5xI+xvFHwwEexb5K/cugkrTx79gJk7
ifZoBPn0BE0m3YK6rK0yui7IHdG14u2eP89fZzbWJ7IUHP0uRAaF6lr0IZ+wV6gKV9f69vP9b706
GMDwmbug3z4tik9/rLTluZhchj/Guil3DT33p66tteP9oV6V2RZVFApTFHkpG2ncA4uLT0IDK/bh
rF96e7Ik4JWFVe3xdtadw0CXPNppVRq3OygxQCXUzDJ/+ZmOQmlcafJLM2EwSyiVj2DwDEV8rtOB
/wSRBhOXB6mrqcUlAf+7MUYD1lnPu22lqY36TYvIED7cY9ztnNCRIg/blJhrJ0+1P3gC9/FBNnyU
1KPGpvl+f9JrexmAGYhrCmZ0KxYXA8XJQXMAWqCnVLxkdDcPYYyqN+TTyEuU4c2oNjQ0UI/hNcWZ
EYzDYu9Qvi6BA4/0ziKnuIS6Xu9iS5e8MDCNjXro2g0B5PPVooWQZIkuVcPS70MNg2WtAu8BPtcP
P/RSjpZ92ALC6a2AVksVmf7ggYoTb78jyBZo7M7qmjM74/qQgJAYBwN5x4scTSbgofKPPCI/ZKhF
+yG2WN37y7hyTJDtJUEhSOFO1BfDKb1mjwl470tXdc171LL0f8ugL38UndRuvVirY/FY82DRN8Yc
bDE1YxIhFkko1ljG8Jj5pnFWgE2eWwN18bdPi1NPqQqTnZlFfz1U5mOiREzG49h04btJ6qeDGaTd
51gq1Y3Tv/IOz7rT8FWZEuTVxUEQWW/KuU9XNxmM+P0AEvsEBOU/rNMcXZAzIy9Ew39xxYB/asHL
Q29AdrXcw/Ma9w4Clc9h3b+//+lWtj9/PCW+Wb1lbsNdfzrJFn5dofWOeIuKEjLY1qM9mOKIt0OO
A2Oa7rQ2GDCzw0Pu/sgrV8rc9gQBTcZO2rxIS1qrqfxUzbEk6+J0H/M93FKI/hg3QePCRd/SsF1Z
OYpGiJnqvEigURaxG93iEbMnYOStqQf7PPen70DtnU/3Z7Wy63HRhZ6E6NBcE17cXPgphhOov+ji
T7D24k7tP0p91R4R6t0K/deGmvMoVg0CzA3wRaKMSEYlU2+ozNwro6A6wBxJXAHJf2Ot5v22ePLo
xM2vKxJbiLEuvh0Olf0oqz6uLnos9Uez0crvqoQC1s7J/eiQDnH6AfJpEbz9YHN3zG0qaPFQZxch
VNkr1hTENuOGQOko0Q0/Un941/pW+fHt6wZ4G/TE3BKy7cWJo28LuNgwooslBTGChoG+Q51U341K
vhVkr218Lv3X0ahZLcvQTf/aMhgjhIPGdGfCoP2Z+Im8M5xgfLRK6iv3p/ZaTFiuHiUGMPL0fLgK
F3PDg8wEDYl8kNWHxndtzNRvJVjTDzI40G9GkYafh6TE1CeyqrBDud1X/81BH3yy/8fZeSy5bWxh
+IlQhRy2ABM4M9Io+2qDkiwLOTfi098PszJBFFHyxhtZajY6nfAHmDayJ3eWNHm8x5hcWn1d+KND
r9u1W+z2BhxExalLrP5Hb7R2RauwHiE/jUadHxq1NJ70udD/WLSAfjBy1ws8gboQF//tnQVpvdeR
z0muRWf3NIel/FelVvHP0kqa3tNn3aY81KjjYWahv2iD3c7nx5906y7BhBLgM7qB/JrlaP4rtm0N
e7Sa2oLvPxvlN80Ec1am4biDRtk6ddxTC0CC/jemErejwBoSvbEgJKRmKoD2xe15jPMvjjPWF+C1
jefgtnx5PLOtSwXyOBgGmPHU3Fb314xIQxvoQIl6S/oJB0l5qdIkuqiZ6HYqJlvHgHsLHQa49wAZ
Vi+PHra1PvYL1qaWze8pxt/4LjlAxqtWrT8FcpztkS3vZV1YKnYHhny8rMDvV483atkqjPWGaMtI
rK90vwswWYhuBwdD6Yt/sKUqDdDYUvK+nUTxMw9nnkNdqNr/UsCEs0tbKc92rritB/hNnx/oga0A
O7pd5MjBYsU0FhvyqKnec1Anz4lxzqokW3flahBftVaajlnGiXq81Pfba1HBWEJ6En1kKFdL3Wow
kMqS90M4Q3bEVnoA/GyPRxvHWG/sMOmscyPa2dP302VQELeofYCxAoRwO925Jo1JEoxIpUAUF1XS
fw5mqnvZHKrYNmXG+zYojYOKn+dOuWoD98DISD5QAQVcSMB9O7I9GVoTD7jA6GWV/kXrNDPcIZ5n
GJOYIxyhT8PNTpoUoQThSAO3oeF8Ddq2fFfjUKW6LYGf6rV9Fu09CPe3Cb8MfgtkJtKeOxCYUo6l
lHUkr3LeiYvWI6NrNrAUHy/3/cmmrkA4CRaRWEFZ2z1bRUK/uCTecoLcuPZSakdelcWS6na6k+95
7mytMwUkQNFUIxZ47u3X7pQ8tjuJOzqNYukpzygwO3I2Hsl25HMua9OpC0v9SUcH6Pgf5kmnaZH3
of6yRkjB1IAL2YHFAsgBgr6HjdLUvGOSgljT46G2JgkOiuY4cpYoJix//q9noNbaJIdbSbAXRrkf
wZmIvSJwJP1gZ1LBdTYF9tc6aKunZEbndefmuL9AUV6GY4cmoEp6o62CozAJzURnBa+1NrXelMXp
Byu0Incuh+Ssq2m08+i9IWJu4wgqLEhecHqsRTpndXbBCU1xXS4uz72WvMSqGEqowVUh4CY06MVj
r5g3LC5kBG8u7QqXOTqaP6zUae2jZXdj6cNqmJqPSN1Bspg1Gz5tNMTDu16bhf2tjwdJHCmaJfnL
bKklF1AHNOVAPcWQLo2ZjsFZzEOcLr0DxTlEOr55p7F2Wu2Y98BE0X8NitYll+40dxZ9/TKYfSJw
0gpM5MJUJXjK0x50fmnP5jeTnxW6clQXC8Ok1F+CqotkD2hpX6EoIMqPmRUjqTmMklYenbLO42Mz
QylwrayhaBbyMGKBoWf9gtzRECjrKYdJTDou4alATMKQrJu00TMms/9pAFxVD4MxWnRAmz7jkMf2
ZHlFO+NBqxqigTTYSvRkZqzDITKMfWq61Wz06iFrA9M+qV0cKW5WyfnI+Y306iol+KmfOtTz6wuB
nPYlLyq5e8lhSFSHmtf1VQYBELtdYPbRYRaDou3EzRubkGY8hwCYKA+YvjoCY4WpilrxfKUYvrk5
3RZvqgf9XcLv/mWGVv/58ZHbKHKiMAEaHSA8sTOdq9szl7dxEOfg6696UGu9K5etbUD9UJtf7IDq
PZyz5EsZd8bFiKbnAdVc3vJC9duobf3HP2Xj/VyqjQSg9AxREVsVOHKlnIVUx8k1KztV8nTnOUea
M3MDOdR+9YXcfsx7u9p5P7ducYPDTgxDV4+L53b6HRIbPMrAH6Yk1A7UebCPJB4/14MQO/HB5lA8
e/hhwHag6nE7FHr/Rh2bGfAHZ85PPBiNh+xN8NSW8s6ibmyipUa/WDcCSuBr3o5koCEw53FPnxlF
D83tGjP5SNZnnsVoi59GLe9xDbZeXJwh3gyuwTfdqVNbcz+UdQ1xPbcKw5WCsMZ6U+Lq2nkhtma2
CG/QMeV9gOx9OzPZ7Ez6Nvigz3LSeAPt8UOn1MJFw7Ynm5rGnTdha81gp/ARraW/sk7Ux0BHUN3G
5kiT5+qM31V9KNO+/djRaz4+3v6bQ9GKImkGlH8n4xjysPdyESVXU+76pxDZ/6tSae1xmkz9P+xE
GrlcMGj1KXdNzmICCpklI1+xKPSj1KY6esZRc4x0CAh/PiuWCWzmEoqRL9wumDDNUYsqZK+nfEQv
URrG5IKaWxCQ8OZ75lnLP7Z6UEE4v21AajjIG9wOVmUlaqkyQVI+6vFPmlX1MdWV2nYbY8SNnJp7
QJfGhNMKXdQxv4RS5+wFn1u3GJ2MRat9ucnWAPlYVya0RxYbSM1OPW127M4F+ty5ibCrs0By/B11
nT2szOY1vpx5EGqLLOK6TmbJDU8gT/mVEqtFeayopXeSM6CBW0V19owcjp1/DMGgNRgAgC/1FCmv
vuSynBPqxMjm7Kz7xkEFwU9iQGYIyGRNbh+VHAZqXCJ3PpboEaKS6TZJqbpG1KRHUwR7HIuNljbC
GcSONO8pkd+3OHgkidOJ3iI1UV0xOeOl7mbbTarIOtiNCJ5CUCEv6TwntJi64Drb+Eo+3uwb1yCN
D56uZRcuhbbb/af0hhznNo93kmXdxQqM+IOT68Hp8SibUwWqROOI3IuO2eohaei6ttDPMVuxRX/q
JLRKbQeaIh4oxlPb24WvDX3vUohuTqmYv+o01HZi143LCoCYoXDYADQRaN3OFBnBsrTQ27iO0xge
Fls1tzbS2cP+fK/ctnWgmKzD/UsGQpXqdqhRNQkD5oqhjFaCgxpl/RM9l+7V7OLuTLLbfCWrH/fu
yI1hqTtrHGSkGWgDr2YYCkFdjjqqrxQjtoXlbEcYQKJxemooPxQejG+khNrKRsrx8fpujEx+Rw+L
pADDwTV4t7LC1uxF6vi6IayTWhWF7wzWeJZ0qKwJkj9Y0BR7tZyNrbtQQyi90UEAd7Oc53+lXhpC
LVZUMGiM48MJaEx2NHtqCI+ntrFtbKDrMEOomnJBL3/+r1GActt0rxCbThQLjlKdhIdG104tVOM/
P4ocED4fp55O8VrHI5znCPwiV08FCsIdtUZ9FWGi7oyyMR/Az0A72J/Ynay5H0i7BlYgi/AakJSd
Sgj1X4bUMtzImveU/TZOPaBPGFEQR6kkamubHEK6DOgZaGuzwPa0cIJ54hJXlJ+tms+1lyhOLY5V
NQef4kW2wCuStn/viEb79XgNt3/IIoFH34JVXAOV7BpccscddEU+IMDlqYy9pqGH7VL7CSDbtcqp
jarJU2N1OuTxqLpqoJv/PP4V91+er8GVQFmVWJCb6HYnTXVpVDjkSn4nV/Mh5Pcg0WSbXo2U1s6m
3ZywwrngfWEv8a7fjlWVuR71oSH5KerfXAJhnWhuXGrYtWa00S8w3lVxLiNZSlwr6I3oBPiuudaN
DRHv8bQ33nkwh8RSyiIwzDO/ylcYzkmFYYQ0qdoI+HRZmZ8SZNbe5WHV/51IWnyhx6N/nLJm8rsS
3ekjrp265hZzhDrW419zH2/d/pjVIlSKTJI6Q55TC7n4GJFjQvdRJuu5TqrByybFRhwJfpNjh68V
ilw7p29zYcjdgGEu8oV3xMq6rbSuR3jumpB/HIjHUhTfQSj/xGKBuCZLK+fd1JfBCSm9RV9Ocq58
C6k4Pv4M93cn1o7gTqm8LwLcaw+ERGczhmYXXlPDEpfcMCfJm7O47XbGuY+pGGcR5wMhSA9jHV6U
wnIiaVBgdegjTCMrAQFplN1pNszIRY5M+vB4XltnTEOJhiq+oy9iwrf7PkLXZ9adkdstr6RDO1bj
uZn7zp1SzdnhP2wNZZDRgaIAs0/x9naowu7Dwh64UxJDit2Q7tkhtGf08Qp0I3ZC082x+I6LmhZV
4jWQwkqMIi+KNLyKJGrhkAM/NFp5BMRl7PW1NoeikkmBb8EErGvERUqnfoxM5GYzOfqAzon+JTeH
/l2Z585fjxdraxOCySVI4oGgX766GNpAwgPeTMJrrffDUa8C6WSlWb4Te74txG2KxWFDXx7BJf7L
+3q7UFoeGmUwTIHvxN0Yn6xYl8XLFE1K+CoMpfsWN2mmeLk10+btq1r8iGHQJGf0n4rUi0qnNDwe
iCkGLOckn/NpbJNT2Jv0Zmoxyb/GhqfTrYKxbL3SauIUdxaR6eeGx3w+9PNEhbCNzPB3rCcg33iL
8IqJtHhMvLLJrP4gWgkC3mwZceTRM7F/F3DC1YNuGOMrvmFj4FL+yMb3dVCynWXkKIU3OGpBQpQ0
lnUJbbnWvT6KzIInNdNOyF7kNTJ8ndkcejGOzpGENu0xSwAj9yKrs/0lUdIxf8ZfV6ATjSDlcdIT
/A9bnKwumVXkADEsCDyXOTW172aGOr8bFF0YHNOxz+ezlQ1Se1REiWBmJVeZ/UzhbbqEIVKZ7iJL
8k6TStDH0yB1Xxs7ywM/0prmF7mbEx0luUpf1FrUCAANOZoucPVEdxSgtZEkAn+OEC/s+9Jt5Tb8
RI8OCYgojNXGbVV82NyiUCZ0jdqGolAs6eUPauxxsvNQbJwDYDc81KBiAPmtk+Igpu+qIs3iJ/qQ
PcnoMs9uFoKtmKnqRjvne0l/VlsUIQjUq4n8AMPcBZlNU2ph0cRXxwzjI3X70UWuez7ksyyOUOIP
RZ6he2hFewPfB+5AVNhEpOGgzzCjvT0bnVp2WmPZ0VWX0/RrghXCt0EZEmTQVVv4Y57yFosqNHfm
u/EKky5woQHJAs59177XoqCrU50SZlS2720+ygXR9/eDjgVC4uh/06mTzs3YU/Auu3rn4t5oAyKS
wbTfMASk+8tH+VdI7xizoueii68Q5QsH6ae+OuOeRMGjE3AB20bvyytKlmrrogmSfwfQ0712mkP+
hlpqimV8o53jqBsuj+/DjS0HvIYNR0GAN0Vf/S4rD/M5bmTgSSU2kjydpGxJNx5GasA7u3tr3TVo
kEuWShd8jSWPUQZT56SJUFGLTaidc+dlTv6PrIWlm3SOc6QNutds3poe54hSOSIelFjWb3My5dlg
QxiEVq6euEAUP0Av6zmRlD297a2hCGoWAg8JMcn+7QqnApwXARbbWqGtadBjOfSN0uNVXUznx4u2
EeEQZ3B2yW/Axt0d3cGxQYHoPGLJFGhumTnh89CVvaCTnIhzDEVL3jk9G0PS9qPbh4y5hiDQqpgS
YpuCrZsd4gVWRUck/o3P9HnCkxOh15Uao7RzYDY2C+eURA6OCYJ7a3unMtEGigYoVMeOyhPdjZ+K
Jiu/A9A1vZlr0jWGafoPN9MiVbokMAB8kEm9XcIMXLBljg65Y1x3XtOr5ntpKgZvGNvMQ/ZYeGNV
/bHF4qL8SLAK7HrJWNZb1ERdz+5NYrrRKNHwCym6WV7AgbD+wxIurhPEqG9SOurt7JSwLU3E0iRf
wy3apVofeVpS2odF4uxcxpl0fLxLN0ItCKwLTQfQFOSV1dkL0iBPLDFKfpM21XfLLjrPTo29jbJx
7Ajz6cjRVUGwc33spLifEyu1JT9rC/U8TF3hlXNhe23ZGH9+7JbJAL1iU97XuqZxcrrMYShdDcuX
QYJZkWvOX0lS20ccOPcEiLaO3L+HW10oCdh8kz4suXvkxG4UGcp50gpxMKJMPQID26tFb31JoFdc
XQaVbZoet/tDaFE7WcHo+JM+Dy6imuUVsVXd63pJvD7eGltDAdGAObvgJbhQboeaKvD8CpqMfjul
y1zK6qJXI1+xg9W9M9TGWIzigCmjeblU027HahvOVmpFlk/bZvZHUoPG03vduqZ90iouoADt/ZA2
TnrExzn51ehdM7jIu+NhCReTE6lrkz1fRKGho52RPJuf5NiZxWerHXVx1LFxkT2U4YP6kJezbLxi
baae7SI1viW6KAfPAAPzFGWF+ckqZ+MbQp3E7qY5Z9o7UUtWcOKZL39VmZaj99jb4iUgFwp/2gSe
kwsBAOuteAQr5Y2qEsUHC26G7A5SYDtupUP9cFHZF/ZPVN2FfIRNGn6P8QqZ3MwYZN23m0IevCCW
+79SNRm6M2xX4yv1OB4pMhRE6rUI/ThdUsLU7a12osc/WcnvnCY2bZHHi7ERc8KURsp0yV8XSt3t
WsymmZhxhfp0pKbmUzakwWFS0Dhfuh8kHyTNEmCMfzKotjtnd2MX0AhACQGiO8HAutHSKgRQMn65
2FEY5WnAI+yQRS31nskYPz6e5Fa9hR452HKGMwA9rXa3qCQBpE+TfAmLvctEbgsXS0on4mu1uEjZ
JLk8XoPXRKb+Xi+0Hwiz1H9clMBLBTglNgXgHA1ztetz/Ao7owBll4vK8Uzwsl7QWPNnDTWvnaf6
/p4Hnr2EBjxeJPDO8pT/K7TNc72wQpM+7IDQxoXoVrpkad39fvxVt0ahDMFTQvEI4NrqoxozWJmq
IHzHelF5LqdB9xFYVfewVW851m1ahBYQOAcmBFoN8PLtbMRYI5QDnglUnN19QMe7/5H242x66J5l
vQeWucUczUIXk2xWfEHXfz5PMQTUeFbMH9BE47+ToXFABcvR5wkB/8vAdv6y8zE2vgZIUoALRCog
99b1hYKmP0AowqMQtu+Pnope7pZUvdJzoHXDDxPlusqTQAGErtP07SegBrS6QFaIHyZZtngWIYoI
o972Okggig+HcXbUnxXIHvyDbUgSLorG83iKQllQaZLKOnXrXms/4/YXf7ObfIhcjb7aZVLHJDsk
YaAslYBy/O4YwB0PstF1rxVNSOegmXPVu8U4VvkBzAroIiU0EHyiGqr9ELQEqEZmpdG4PVfa73Eo
I9sVaNKb1MenpPbUfrQDiqNl/KmOZmcPK/EGdV2v+KLk/gYMRU5tdVSoIGaqXQzRFQXz9lpS95ow
oIjy371khxdSNPQFVfiMz1MR9tQQ8vlzPqfDsUok62D0lnzqrc5830fm7D9e5vtLi2bTYuLDZ1oI
JKvrMurmeMTiBgF9u+3P2Ck2FyPAqacwlezw50MZVP4JQqk9aOsNZUs2XbwMqRghdfJBzjqcI4o6
OGZauqfkuDErejMOPf+3ltA6zpBoMqVthL5Jbse9p45zcVRBIn8YtXIPl7Ic1tXSgpEkQyICoNhh
LcfoX1dT52SGFjikf3ORfFc6LTrPkiE8O9eag2q38qsD7eCAVbzsxoXYEwK4z2H4nBxPOmwggHkQ
bkdXUqO2u4zCcKOl8iFvHHGA71t7oeNg/wsBA/hgvSeRszVl4hyuSLiFzt1tHA5WnkooV19HObGP
Df0XX5jtAhTrhuBjEQQTOI8gD85RVVJXqLsGKO7jvbR1h8IOoutkLLrlpN63E0eyZpicQA0QZBYp
B93Jcp82UOD8nnCZUP52KDR1bk/jwxfcxfEFwyMexZnOtXRsCl19HdLE/qrOhfFbH8oBXUOrp3g/
D9Jeh/4+yOZHYo9JOI/eDqCz25+aR1otlCQhLpCAERwMyYk+jiH/p1dOZYNzzlRYXx9/nq0VWgLf
pRCFy+u6BO3UOqgoqwn8HI+a2qts8FlINseEndVSL3NFHKsWvJx5bC6VGUbyFyVudXtnlTaeEA48
fV9aMtAy1z+jiGWSsbRh5pozeag3Za96IfZ0kza+L5sfxVuqfWTPaypVmBFjpq0IfC3FdPPQSJV5
bvN+co6AUJxPNv30nbdx43oBbkGdAlcF3AHWLfpWCYB4t2HgN7xANUH1UWjUC8YszS87C7ns49X1
QixPSeuNv0Wz6XbzGGkdpPEkJL/MMMaJo2SqIAzj5uDF1Tj+ZPVnNO0B2oD0rYp88tNEiX8O1G6K
g1RUzQ/k47Xahdbm/BOYSDi7umQqL0Y6GK94mYyD2yp1onizIo+oMuaS3J6aXiqM66RWVM2slgr6
P0orl5anhsPIuxVUoYPQ/th8xLUGK1F1GgPwVKlafTHilqIqSVKUY/xCKnns+7qn6x904iftFiSL
1FHSP/fKTHOpqZziVaJT6jvUs0hYhKQ7HxdExhPeYYpyIIcyyxeu71F8oNYLmtnukhyXXyUDX93r
9fxBJ+SWPLtwUujleSE1lzgtkFi3i1qJDpLa6HioYWp4duB9Zh8I/YHWquWE/kNjO6PhIV9vCS/u
VLnDo7rq3teyaHKqpxbN0yiTv3TQIz51yCs1rhRJ/Uuc1VXozjlXsjePQPfK3LE/aRoJFQDp3nqn
AXT6aittaYNVQff5EJdWrZ8iiGzgyedkRKpmnsfazZueZhfekmHjCb5L784hXkiI4gaRfbAjEy2Z
OQ+y7oB1TtIdYB3IGdInswOXZywzKD5qKKFvk1bF/2Ak4IiE3meyc5ds5BqLtA2G0RaFRwf0z+0W
bJPMEEINcdKdxEiliozyY0K4AOpzCGPJzQ2Fz9KLLs1OmlLVFRYAdm4fJ5kK+06j+f69g8Jl0C0C
2qoulcnb39I3wrBpRBq+TGX7KCQ1/itD1fgk5z3ai6MxnpDx//PAZTEdpddGTgmTfd0zsR2LtZFw
N1bSPDwUmAEeS7NWj6O862e3QeS6HWuV6USCJM4wGtOfUB5DpUmvdXS29HIy6MVCIHBNrQn/Ce2s
GI8wgqb00wCD9reh98U3NWqm7AkSUtru7IH7i/ytmbJof9GqZR/cfnbLzDnug6r7YWBPXwOcLUqX
8L/4c3Y47cwlmFrqbAv15HYcqHgi7vJe83uu73NgyvUBrj1cjGFPdP7+Ckd2kmYELzMBBE/z7Uix
MBH2TvDf6QBIH2phJB+FHMlPdWdEfz2+w+/ep0Vl782gcEGw3b1P9BTjqldDx69U6ePMh7wqQ/vZ
aWMHTUEt3HuctoZD0mx5mJihtS6jK4VemspiAk3CZB7nSOgeQY3iOUmgeXo+77lw3n1JpkfkCZ2T
Sjp139ULhZlGZATyDDwvsPIvQS8C/L0lnE6rYpb29BDuAptlMMhXAMkAmdJev102vQP9kyEz6Btp
HAeXAjyT4WWFmh9r1Ww7b57qMXR7DCxCbusoe992c7EjHrf1gXXM1cEsEHPQcrv9DbNKWwR3U8u3
aZ+/hJNuZee+VdSaHCMrniqu8s+Pd9Bb6egmCmDaKJ3RREXmDED66vzpvCI5ACPHj1LbbC+10mbz
QaOXBxOYm6sH3IWtRqHEBpw3pyu0gyL64FdbDKovrA62cmSn4ZcqjgZwFlWbtnDpM7FXe7u7JviZ
oFDpMSy4RUBRt19GsmeeQQk/2BoE42cVaeN/rF77Y0nyZRTK8JBlQH0SMt+O4qiw07DcwPa1qMfv
VY6ruxVMYA1CJJG+PP7yWzOykOlGHYItTo/vdqxSc4Zghr3vI78xHgmUu6e4itXD41G2jhAihNx6
C276DqlOlJnnJE3s6mRIvRS7mDN13soNHGq7j4faOkDAaKkt25we9tPthMyhxXORR95vlUIOXcvo
tb8q4ocPXZcH3zLQERGOQGFDCB2MIAlN2jfTTlqwdYB4vhdyH6BaAF+3v0HB9wkvqcn2J3CKiyso
9SLIX22fUFAuJNnHk3Rv3hsLSVMKfZOFWE8XbDXvCQ9iUgTV9Mlz7ENR5PVFw7PCf/x137oKq4NK
SZb6M+IfANDWrSK9UWwpkRenPBpkVQISrpnaM6js5FOOgoA4JiTU9kFp61bgrmQi6YktVda8UpkB
yjPHRll7mKFIxvcG76DXLsATxaUuGoaerMxieueg0xK9C6yo/EuUhpCe5g4lLG9yrPBXr+s5sb5U
zCfkd53Wkw0ctPRAWnyosHzAD6pVtMyvhjL4Kgor+WV3afoJM2zNPiA1M9kXVcdKxxuauv8uWxNY
F9xzbOwUk7g8mGln7XWgNrY+MrTwWaGzohe5jiyqpJ5TqWq5MpAXftFNCcpbUwZXhP/2LNbuq3Cw
yhTiuIUTzmleowOo7aaVgXKhjyaVdKJPVZAnIMn7qQTse42JtUKvoNn3Mva18X5u0/xFotLxXphp
4pu9A3NC4Gj+3UEvN9pJ9Da+A/LQ0McXNWxocKuHTR5620oHnM4su2nOihy2p6LXpFMp0uL0eJPe
xdB8Bih24Mt5xRCNXh2/IpuixpRwJp/IgDwgOo7b6lFygIcynw01J5FFRe34eNCN82ewurwLUPIX
jePbM89LacxJRUVClczy70Ay5g9TONb/ZWookIDK5ZVkpW9HSbTWEnFtO75UooKXwBkvvSCL9ObZ
glPZ+YnUln/XSarsqftvXKsL+wKQO8kHlfHVwI2aNVWT9IEPIpselyOcwzw6gTeZSXEkWpavYsyc
o1DC8SPewH8M/2VJKTIRzSKphArp8vP+VYTECnhK0bt3iGaNzq+EE3tSkuWXrOkq9JyU7Llx8u7Y
doN6qjJD3WnPbM2edIwnjJLrUj+6HX5SzCRT6piQ07abr0gzaO8NrZT59BZ6gEpbHGola10y58Eb
LXkXFr51eHhJyAwxoOD5XKUNzHeygyILfH2hB7vCAMx2iESCiUNhyS109bQS/yTzELHpUut/tRHp
T8BYBgXF5lkbL4Lu7fcg0ImICj0OX0eo19XOq7f5IxeX3wWehFj66kdOTYqpdk+cnCZTcwl6qUoP
djJRfBi0cNiJKDaOG9UpWAFUwek7rEkXVjiOUhOSc6hAeWkPC+O3Ocrd/x4f6mVdV68dqQT/OhGp
w32yelSLSMlkSSptP0xn84Kul/IlmoQ4yYEuyZ6o/5jVxdFG2hsa29KzuKNbpZpoqqGJHH9Ii+Dc
omKeHK28a/Lz43ndZ+EMtFzCKog1UjdzVVafVSQ1goQoqVAEPhaZMpk2hZdO+46Xl1R+coKp/9mq
Otq7VKjFDzWLdTxVHJ2Cu1XE1TWxqrj/8w1086NW9zY+mxbOk7WNeWUznRCqDz6oODofaznY0zO+
r/ksH4CregnmIVqsPwACylZTVrINmCHozkME2CuGbutapVNdcm4aD3aJ5nJkYpxCRypzXZGlO5t4
48RgJrJI/i92TWzm22ul6OZmMnKWu9RF+LsVfXfErlx8tczy886CLwu62sk0falwERwuQuerC9TC
OsQawtr0bauy5qM+tvqpxunRdtVe1fpnhPGqxtUgxV9KRws+R8IKPieONb+b2jTYm/jG6YU9CUp9
oY2Db1qttGJQYowBFfqt0erHPAjLj3MbWTu6MRunl6PLEiN/Scq8xovONl1IoyEMRwxr/ipzX14G
HKVeY0K10Eudzvz5+CtvPBOkNzxSi3Aqb/TquhBJLqxQLmy/bMFvu9ZQx9+z0UrGvyIlB4uml070
Y26y7uOYQQf2elRc9w7R1s5GQeUNTbD0DO6EIpPWautisHy0MYfvdImDc9NUvBR2rxWJG5CTRC7E
wmKmbdI0T4An5utkY1Cyk4ndVfbpnS21rmWVIZqvhdKnOaDF1smG70TUhcPO1lzFGNJjoqCznFeZ
+DB1s+QZyAbtPNcbASDDLu80OJX7/l1AkhVlWWD4at60+AHxQdwBCsbBRAjlpFRNdbTzZv7xePU3
NrXD2oP7WuQd5PV8SQiB69e56eed+b2e6+IJVkS0U5vZuDIWAVsqRIv8FqC92yuDxDKDR83URIw1
dC6PNVrhUzf9xOrNrI+PZ7Q5GGkEUBHGvDumQRIuBuUTxegkL/0CsZbr4qJ6cNpB30kPtj4e9+Bb
mx6s6vo+buTcDDJzNHzqOOBE8kqcJtlId7bkPaeNPUmRY7E0etMBXn2+Uc61IZgSw5/1sU6Ptlws
0mV5lnwMaiURXj0ryXMXl0nqUSSO3iF/DNaiGAdsgws5R4T5z78wZUwuDQojS6Rxu5yOVbZtNqXs
VLWMnnpKS6U7wABMD3Jv693h8WhbH3khB8EwREYK56zb0ahW6uNst6YvkeF7gq4Wujd6dno8ytau
4akBKkjnHPv3VUlJx3eoL0pGoX8LbVAzBi/V6+kEDqj7L5+PChmQahBaMBJuJ4R6YWVUBUPZEGXc
DJcj30lG5xCEjbIz1Na3gxIO7+kNvr22TI/iRporOqW+bEn5tWc8MJfjnrPZ5u2NLBRc1wXya67R
fQ7FEhsyOEcuzp1fAr/pwAtmIQZ3NifUdxVAsr8IXExUjfI5w9G6LNKDpg+UtR4v4/3ryQ2zXGWL
cizN/dW3bUMa6XasGL4FnOulT1OklQZhhj1Oylb+rE5C3Qvqt4bkwtY5CfRGKDLdLqcJdjYOidt8
Fc7cBQbVIrwC+esU4pR1HbVur557v1URjoACwKIuhYm1LBZl9D7X7NjyoTL0hyRvwhMVJeNYNGAb
H3/OzaH4YrgSAf0HWnI7N22UNbCahulnkpnD35axNkOl9FS3ibzTQ7wPQ5gVWl+EuKSMQJFvh6pz
uVJxIjL91rajsxyM/WkS/Q8lHvVjmlgURSM7QCyrLq9OJWF/8HimG3t40QVeFCiB7rCJVpesnGhS
BBDJ8ke8ioBGhM0nPLSUJ7kPMAauleHcwS8DvNJICFxpRTS8Qx2m+vz4Z2x+cCIP5Hxp6hEJ3X6F
HtJeYuih5cutkp9UaB4eKOTsoqggBx4PtVF4A+a4WN0AVl2cNdfpVAnWGfa56QP/RjMVyS/17yyJ
JjIJW/qcgaU4S0bufGqa0fTHscATvoMw+jxn8vDU2Fp97uI++Wh16fj78U/T3y6m28ifQi3zX4hb
dErXL6ue2Eyd3+wHaej0P4juK/3DYGSK5GmSZtUnfTbRLLOQKVOf4RcJMNuTNE3uoqmmnMaoa6zK
LYwaVaw4BUtnfqgqqWirZyPVjfSVELuNj3XOP8+KjmUMAjqtfwNjtMt/psIU4alWwNI+C7lI1Ofa
odH82YgJwd0O93P7qpZ9CHBpksv5f1HmtIVntjpKcZLhTBjsgL9MflCKrodDr02ddpYsLVcuwlaE
5jlVYOoeCvpd8NvCeCsH+zAiv+bRWw6Tl7YfmtBNIMqPhx4Zc54jvex+ZGaUpCe4AaDJohwpOi+U
0BzzCrvLxQHuAl2JFkXd6X2UqD2le8lpM7dtkvraTfEQuDHsiNFFWR7JOlSH1Fc7LumhNG2N0Eua
TkruqVrcEnsC1LYBII39z8Yoe9OL1aiLDnLd8TebOIheEcuru2sa10pwCYNaVo/42oEgb0NnaL+m
nZar5sGiPG79mIdGCU+F3lrBsdKAmB9HO55wgwDNO2ffAIrYOAAlsVI8DYkxlacmIwb/P2dnthw3
c6bpW3H853BjXybaPgBQVQT3RRIpnSCoDTuQSCTWq58HaveMSTHE6bHDjlCQrCwAiS+/5V2+zl2z
6BFAe3eK2sW0u0PRjugwdWhqyju9FlqNiOe2fpG909oxnJP6QSGMrn3FxLu7zrrK0mP4/a0zJ8M2
GEKFo5vp9lW94k8T9ba1XO4sLXAdk3K+eqPppLeGO9DhRdOuf3TcfqpiFIWBsRkqB5wFx9vUQwTJ
EPpFdESfTnS9GNytwZB9VCjmOWFrLstl08MbPbmC/XMPF7h5ZsqBm7I9z1UeohlnPK2pqQ038MYW
I5QG3taXjHqsa2dytxlFJLv8PiIOKj7lWV2vJzrc8yXaSF1zu/HS5Icic8wyLKdqHWiqucs5zjhT
epy3bvqEEIwZxKupzfdG6jgXul5pn4KV/6JTvK4cwoXXROOap587Cikn1GVaTfGs1g1xhsBoGSWM
hZdvEYyX7rlhnJtFti2sW0nrYbpwUdxDw3DlGkOrGa01ElaPG1dOgPnoza16VoM/mnHQlAwvdKBD
40WVysY6VVphjWfFNLY/PMMTc9xisf21CcaqD6vAkVYoKACPm3KL5wJoy5fGw+81dPUamahMm4OP
xZBjZOLSJx7DbBqXO01oJINlKYohxFsAbtPYu4VxtMGYBkeUDbGU0ahK4iVNGbPmk2fQQyiaNlE4
e69nldWIlC9pF1clzqjf1ewbfWwYYvk4Zqubx/AK/VsXnbZ2il25WN7dYqSNHVlFOjpHBuwwJ6Qt
ckV5Nhr6ozUgYJfUtZt1FxJyRqpF0lXeGlswuAH85Y6FrbbYoZHS9qho5yEPUtQ5ZofUb7Qs7d6z
ReNdIP+nPjaKUd+zv1Z1Ga7DmOZXhiwN99NSrtUZ2SrI/qLLB1Dafb3M6mKpMiu98cyikFelI7wu
QlQyuHBcA6emTAvWKxHoy9ep3OhMkc3h61EavX0n8krpt5sXYEcxSZRhCKW1/c1g6FJFUGeD5dzy
B3s6MYscLhdKbzes9Ra4VYcvHcKRIKHVbQG8KFHp1GOSuMFXCVPLmADBybJ9nLFvhHthj9sM052O
2e0ohvpaQ8s9PZtSUU2HkZZSxqZrVgeZtaK7F11rgDlfuWO9s/UPQ1918ycjH9P6kBFfbrZRlR7M
G03/4gq/v0FGWdkoWg66Ac28UxBs6UutIYrWmxf6Snm3HrJnNtQj2xsvDYHgxx1kQvW0SY33w8p8
eSVd9vYx50AAtyorP9LdpS8jFMD7NXItLLfiFvnA9RHPq2o9ZhbIuotuMwq8SbKl6B5zbVDGyYYs
/5CPQEiPPFs/uOa0X8fIzd3pRqRdtkTAE+f5SqweqDgEajwVW4XcKlQrUNoL62IdmtDu9byOvK6e
+mNdmW52FC35NGecMdYHy0QEX3aj0R2dBl+zqMgmgGhTZTrfRntRRtiOZo3oO2VcSCePzbviFRZ6
a93dL4BfvhraWPzwPGnd1g2VO8zKtvxeDHL+rleeW8ZiygYvnCE56PE8rvYD/esSxKqx6fB12H+P
nMhDEwdjt34OjD59mNxluOiWdv25+O7C4Lhex48ThTdxol2UCjFE7B9nc6sxl621TR7rxmg/etYg
PovUKB7o8OaYsFS1OKAwaeA5U0z+F6eik4vxbFtUcYuK0E/XL2R/nur51CXG2HZ5PE+5ftP5WtUn
qCcX19voz26E3WSWhmoK3DxCrCH/iKy18KhK2NVRqXuNSBRI1DJm9O2ul6pzncccVFCKIcTo6SES
2cvP2WeGgo4WvlQ+vMYrqVMNhI50EBauXSe7tOtWVCEEmxxt9lXJOJ0G4plTeRsNWqUGHhlIxbtm
GVpGeypbtkhry+LbJtLNPlBV4G9jK3v4MmWdIR4XgHqfmGbOGqyoDn2g1smJtLgpaV4yriJPfNwl
OuKGFXyZp1V8s3FWsQ+Eokb/vE5L7xxTmRr4M+Srbh9UL9pr02vkZwuVO0752VRXoybNJxoKaosc
kBtLaE0UMGFn8nkn0a2FG/fDAvIlVPUm/HMP2rYFTW2YZFjJukChAo01JMPdrr2bt2xxaEg39Ril
g54m5JLek0u1V0W0cNMPfot2beSv/SBvySFNzpe6EBCIgzLo4lXTtm+tN+lO2I34GMXSCEyKR89d
rfNFmX4ZIxuwGodFqxf9ZE6OPBsMlLJirSun/LI2ve1eTl1vn8BgscdBPi2fZA20MxqV6Y1R7gdV
zRPpqbgrCUoYNJKDQx4Jg7jGvW1bzxAT4/itsnT7qLKcqwyA+N43XTEbke3OKCMuq9VoOfTgdHO/
t2ro5eOf897fm4/wc3ffY+Q0cfR4TUiZJt4GO6+MpPEaO6m0cpxjpVfgC62VGijM9DS7GFCBvixH
z+jfqcDeqD0oPBy82neeHv2Wl7UHxHW95kQzkqAO9iwtK24hJjehcMv3ZFLeWArEIkoXLEOd/lqL
n4Dc1JoiFqNVPcfZUqWRl6bD2Qp68fDne7pX/K8qCebaewcN7h/VwKsBX2fpWZfPvZO0g+UcUhT1
j9ncZHd/XuWNJsAup0aXjiYnSKhX7aNONaM+drOTAGfWthASlPi0EJMerHSWRxeJ3m9/XvCtepX+
ERXrPhICQvPqusChmvYElDIhxnk7OECSv9fS3x6BBtN56WfppPGgT8yWiwUaq6GaJq7awXtP0ZPu
yhv32Ichzf+gFfBcX+6chsR4m2gOociXa88CPcAUK4ECtwN3k1YdSTnqVaTaaZoit/H1LayGYbjs
U0sHy9RilXdYMyizWH1gsJxwsPvP5oA+Y1jShi9DO9OnPpY6hxCx1erw6+n14Hm15Ia22i4vFdde
lWEKa5vq0c4mbXmc296sImG3zhOmDzZvtlZUG9hv4aIonJLl6Chvl0dba2DDbFIJEo0JQRiyZ1Fo
h8oMVHrOp6TbhbD30EgqbMg4F4wxKtRZZ/8mBTqx3g+95xcHbWqEf1r6Or+VQl/tL9KwFgtzNRMt
cTIwI4sELTLUXHJOhCyuRaA1oQ6bLz11SsNWF9UleR4EQ7cLH+8ObtdlY4zLGWgBE3GOol2Ye/WN
5ka6rtIxtgsLWWq/1DXjRON1qeJJyxz3WASL0cZkDe2IyIrbd2f94pGjZqZZiuvJNRDhgInQlx89
NOK00Hf6qriAc9yLgydsgWAQVtvYxVlQNz7aFL032wI+PipdZY2RGMttizILlfXQHRjT0yVZ9dul
8af6Ciy287A5QdlFeQDj9DDlmdEcjCDrsMxGHD0L2UKOfSambntels34lKLKw9nVCJFdaoY3tCEj
GIK13XQNmihFU8gT2Lf+dgzsbqOKBdlPYmEu+y8iXHgw8YuBn0l7OA/XVNt8BlWZ0A5qkoWKPOSe
qO5HpxyiVgTDnWb5DaGUwK+Omuq5B1HVrdaHVrj1mIVN4M4qVNVY99dNWvTyZ7nJ9tHVC5d827FX
/6Iw/OwS1U28FSk+qjECfJKe97ISBbZZmo9go153w2Uzm4NztmoumT406+ZT0Na9CwXDdHgPmGU/
TvPonguxmMFpWI0SYnSTreeqdmQXisJJp9PclMYWK9evn8YCiiQigpOdh/VSWQ+jI4LP1AXlwxL0
5kXGrEyLxtxp6kvhgywNZddqwRns9vGqtlfofXO1eeUZkvJDGg0VrfWjqktO2gYAbxdjTDmKkFdV
RyupN/3rKkePCCBviw7Y0GetiNyp6Z5tG8szXsE6+GZnTU6smTZhH8hOdEZmWQa1BE0BY4tMSCwO
iofddD/qrV1d6rXpokBfr+mj3TRbg1K9XzyRVHl15NbO9iGgkfxz2np9O/RZvXyotkWMJw2quEIv
29o/s1yK6ljJyb3PNrWzLXRP0TppnfZaTHXfMZtzrO/kzJt2tc7B+DC3CKGGE/Rk/VD7RV9BwVk9
75T6Y0GDpMG+4dgBOfih1a5YYacs9hxOVmM1CO876z1ydX0b5XTlzNBC6r9JAtHKUzE0QRAppKK7
SF+DTI/IeZv2YinAWkVzoBc8rFFByNiC0QKZr1npoahEGoS65vYVvjO1RTmEIzMPVXOO1pyPzAOM
dLkYzWksI1r1SwMDVTB19To1f5gK6TMUDMzhQyk7z4wZxLtuZDiUK8xq6jHccFZ6yobMNk9Ony1x
Wk4C6TC4dnmkskFPKmkt06GRUhujagWgkyxmRkPTmNLyliLV/dKYYy7fGZT9Gp+8PIVx8/o1xYJy
BjHyVXdVOu7cOqOrJ03ayemoa97wvCvx9qEx5/JbUGM+gAKK1UJTKQOtjDhQFwUlSBrXo+oraCSe
PmGMuATt//jo5qvRB4WpCYAZo92Xh5fdq8EdeVHRoCuce2lZ61djWsoqnn1hfxMGaek7Q4o3sh9o
K+BY9mb3rvz9csUuaBfD2TYrcdJOHYy5pX0201AJUGJ6p8n7xlIIEu2iJTjg7NTbl0vtgnhFWg8W
Kr1OSiNxHutThVnxeqhG2JnvXNgbuRbjLJIOlO8QtnmNkEA/FqMjzTeTbQLLR5XkXm3Kdv7Hg3Ik
RqEZIdOzg8CNV5lPieVYX/eZjpaEXlxJh+BUmI176axwuCZdF9Fq1cbzn/Otty4NbNMvsCTDJX1P
3f8Ny4d4V+rZha4nTPCbi8Huq6QLxveUet5IpHYCDAjQPaVj8PJyFR/MsGnjiZXAO/RvTCY6tBPV
cFtVmf2h7wM9DdccUM47w4+3lkXZCYwz8Bbwvq/eTpU1qtiKUU8MS+h3WlHCbK+d4jjR7rMjowIa
GXZBOfXvrPt71syGQM6S0IC+Ehf98nJV3Q+mN7A7B2n6d8u4GFSPa3O0R7+9no1Ue2e93+sr1tsJ
CsDiaHhY+0P+t4do50hozqK3kj2J54pUF/u9VRzrtPuSBo37RPHb0IYmQv159/z+GgJ6AGcLFpV3
EKvklwtr5QTz1XLNxK2zDZ01Z4wXs/LpV+rrO0v9/ixZauf1unsZQhH5cimaVlVZOpmVAJTa4roZ
sivFqXuT7d41lcU0e3I9950X/43rA7XLBJT3HtXI19oZk7sO3biVeiJG+lbKVMMRvxgtdFb9PRuI
N/bMHsnQPoO/xYDs1dsvprwrMAnQk8VQbh/549x8DTxLXaGZH/SHwS+cd4zj3rg4QMTQBog1u/ra
qxULdxywSrS2ZK048HUnL1DsaguE5f3mndD2+xAUhUDmyJDfwBng+Pfy4WGnaU6dMxoJHivbYZOu
+XVXsTvBHrTPJYIVEcwNiTbDSBcHpd74z9v0jXsLvPIXGp9zCfHql8sXeVV7NeVdMiE4eJATZ3Ll
lilV1FZG42z/f7wWuJZCX4T5whw7eHU6NRWjzkbpWzKZUo/EVnUojhZT4jhT/Q6s7veHiBIUK+xY
bIMugPXy0iZbds1cB3AYmcMcjEmZl3PrIcJdV+95TfweZViK/cmbTmnOLPnlUsuExo8Jb59WXWf0
hw3bpUMq1rQ9U6k2nNCu97HeVnNLL1kY+XtulW88RHILprp7doGezavlm2qg8O46OJQqs4+eXqQX
Zg0v1g4mPQZVsJ79edP8fjLCfydtZ27PjuVpvrzc2kD9B8E8K9n2eRK4yyE2pyx4Z2u+AYJiGdh2
WILtSITXD9DwWjq0fWknMIXGMpydYbgJ2rKV1Gpz+wOcanuzDq1zqnJE38PALYW7a3uYSFpb5ec/
X/Pvj3g/uEzkBrjFPvn8y2v2twqFOwZCCW6K3WWQEvQ00xzPmYJ6dww8S/StgzH07aY6/Xnl/RV8
nUij8EFywDdAXO9V7tjXUHDp98CYAgiVTPqwxOtmYY/qiPF8tyKNRrjtf17z93fH3CGCKCdDDeP/
X59eCl6I0fTc+nWrjilt7cTUB+dg9MN7UKI3lgJ+sSeRnGEoKL9aqvWUKpp9SGP34jotfHVdGQoJ
lVYzD3++qDe2rQ8WH6xtgLkXWg4vH6ExqKEbDFItk+lAH2upw1TM6RrjnZD+xlahq2rT0IULARfj
VUyl19hqjrD1xF0oJeCfQEg5LmtZmke/7MUUOWosv668sYx6h7Z6L6V86zr3xI4nCLAteM0GMJe8
Lhq8XBJnKbtLeABtvE6m/s4W+dXgfLUvqTD4j/OLAfxb0IN+O2buaiTKJriGA/rNsEqqlkYG88da
UKavsx5CJTPviVoBehS9ZX9DtC54ClxhfdOrZX5KG94gVGq05nrsadxHS77rm8/MML/4uWzs67nM
8yZ0m1mUoWmMw30gmeiH+shpllioL9xYRIXnKvedz1qGHNkB1YwN1efBG79Ip9wurKFSGsJ6cDFi
gVHee+jIN+Iv2QngYR72TjF/9cCd0u+Giq2XWLgu0ExcUE7XMibB9BIiuG7jO/H39SuDui34LIjP
5Ax2gPzcy41cAg81BhgAybS4/X0AVfNUr/zT6Lzlnfz5lwPwvz/lXaodqibVJGwuWr2vXk/Uzhqf
rutC07lkBjikxnBda95iXm8VMTsK5KIukEXASUHLivyzbrlaFzpTYN9QYfuXywYMJoTvhfSfYihu
RuXcye6ptNPVu+5BCUcSuPLzkmIR/106dXCpz2rQl9Dvc9elMzY7qC1OjlHFqGw4+c2QLw5zdCnG
Llp2Z6koq900g4Pu6Z+3NdiwNETiVB2XWkfG1RS9XGJtcOsh0naGVIjTF7xrHUfD7Gxc9OXR0cwc
IG3jcoGq8f0szstZtLfzPA9HZ1HTem2nDZ2aAR3a4Myeg8K67c2spAzNpgpBFtIakdDDLLJTRwPI
PQO6s+Kb59PX/vjnKPb6OOCBIFgL5JEgBmzsNUMC/Zda4x0Zk8IXfmJoyJedrDQd64uJefx0RlvV
fAq6fMneowv/NoBg6V80ELIqYHNAWV/uO5xdTFvT3CmxfJlVkZ8LrI3yucu+6F3lTVGOvYl27irk
rxNDacYn3lbk15t6g5/xP74L+5Ykc94Fg8l5Xn4VbywByjNeSJCrl1FJJzrsqsH8EdhgHFzRiMj2
huydwP5bRsINCJgp4a1iszgZ7MtVMcOjsym6MZmBzk2Udm5wYzQ0HlFRm3ukduyFdne+pp1+1SwZ
ZIY+65Uba6UYQPEYGXIdf74Pr0MB4ydOMzR3CT5kSa/93fK2KAukNdfEbrvgJhu1MvH12Yq3fqje
Wer1scJS3O2drUAmQiK0//zfSumaQEG5NG8kuWN5ZqumPhcg8k5/vqC3VtkbPUwkd2UH79Uea6pg
SzVz0pOtHps43ypIuLJ+j/PxxlZmDIljEMZBpHXI0728GAdFqtmvCNkFbMpdBl1HeM8fDl4/GrFZ
7Yb1UF66or8ItN69Ntp2fieI//4e8w1YnxT6LWn8bh5A8tirnoxznZ4BwivOekizx8JLvaSy5Bp1
bra9c2j/1pXdHyL83x29TEZJ4+nldVsTanz1jHohihogdszUw6tWg2edH8d20ZNJVL3NUIZ+tmGu
jOMmW+celK6DMwGR/fPkWOrn5KGl8s5Xs16nTb++Gk1SiKs7cfh1aVhnAXoeudqS2qjNi66c3X1Y
5vdfvQ1HHVAuU7OgZMdgKh72oQwgoWBrE32Sdh4Bws7aCJwo8lWrmNsiHLyhMc+kIvGINIVnZegi
SCYjS9HOi9J8dh8ta3CXUArTMuLR7Idbl77wEumgOj7jMzwINMD7iQERk4vnmZf/ZmnyUobpntmE
UvVNG+qZPv/EcqOgHlBeWYSOYhwS1iDvb20U9z/roxLlO5nsW7eKKoTGFk+JzsirV9F2RVoEatgS
6Rjpte603mVTZjh+2FsVfG+B6f3E13iUR6+T7oc/v6BvBMFdMpViF+lBREZex4GAWmXg9dkSejZF
d/BW0/lZZehXhHbVkICAvkpv+nIs62ggNrbxnkM81mrBZ8KwFRXjn7/QnoG8zFAsTPDwUAv2fOg3
oxycn5C265WeQCqcNYZIazkh3YVdm2Ehch2qvGL2ZQABa+LVtgqSS12z3mkWvxGH6WbAVgFcvTNi
Xz2RxdbaLF3lnIhOlmAc9PWga1X6QB4o3omQbwQOHjk+pRS4qN+8Dl32kKZUF9uSbMygbnpVMUpv
ehHNmdDPWwJ/3FTlv8Dy//Ft+V/Zj+72v+7n8M//5N/fOrHKgjft1T//eSN+tA9K/vihrp7Ff+5/
+n9+9eUf/vOq+AaipvupXv/Wiz/i8/+1fvysnl/849CqQq134w+53v8Yxlr9WoBvuv/m/+sP//bj
16d8WMWPf/z1rRtbtX9aVnTtX//6UfL9H3+ZZPP/8e8f/6+fXT83/BmGCrgCsxn+67P++w9+PA/q
H39pjvd3Br3kYL+oqlDpeOzzj18/coO/73zdXfvAZbyNRf1ff2s7qXL+jB+RvJBWs1/hudK7+etv
dEt//cw0/w7llPBH8xi9wf3v/vvLvXhK//ep/a0dm9uOvsbAxQDJePl60JVC45X+7N6IJlN4LUPl
z5M0Z87ZwzTKJTukLtN0JtKmHKerFteb+YNmVqt+vnvuWHiVd+4Wy86w16/OquyvWSZS7wtQkjI7
DAFOQhG7cgXn59rZDg2gP+CEqtPaewVrtDjqgvF4HqoycLIQwcAlB4CxtsZNX/sqiBjuzhtIOsvp
L3W9s32Brr6Xzx9aQzhXczn3LZR8MOjWYaqcDUn6TfX9wGS/X6tPNY7KFY2CTjIxkN78c4aA96XM
pOkdfYUKWrF67qFFUTROg+IaLsvyQY5NS7jvvENRdjfaaA+HqhlnfrX45I5j902bwQuDcetiL1u/
6oVvXWyLdp7pWRrljAJBbyDYsrWglkWBQLsAsXXaSu0CaRNxUVXOEHlZBSCYqJwgenrBNLq+sao2
c2P04SOGEnfDuhVxJUUfF+ucHaZaTdRPVh3S+nLjzsvvqIPd0C/ltTMueaLyVT6Mk3AP2ID5CTkZ
bkyro46Wo360jbHERu/dZK4jk37SzoXf/TS09Q7xy72jkWlHuRQf63GCMj5l29Fby+6OU/VrQFeZ
equ2YzsV/UcB0gLYS9Mih1N91TL/S7t0Vsi+7E6uvn2z3Fy70a1RHMyiBNAutyWufOpnsyumB5jJ
TysvwT04DhcVRwxuaqLgxwo1vC9ALIOzQrgCM2V3iZT058jA36gPfW8elw8FLmD693nrq09ke0UZ
9rM3ug99W6yJGzSpdT5Mk7K+p1Pte2zITtOiwWqc2bwuC84CIE5Axk+ALPVLYdIFOwR1hml5Pvre
g7aoFoXjcNUmRO8Nuy+MGUS24a/jla/s3L31VoXK9AHlsNbxfwo9U+t6CfFvCMxb5v7aDLRoVrpR
nA8S6l7MiG7qT73TWPnBzrbxPtNBTF74nQ5AKNOk8TALx3z2Ng9HZ7UtZ2OZ93dMNYO7aR4QwwRi
FRmLuycyKs0jF+G7J7atFW3aiD4lcl4gMPRGneUcZlcyLcVPK4OP3GYtSkQoS7ggk7L1ekQ3YxgO
nUhrbfiEVT3i8l4Jmq6acOzKMoCwxmLdZl5noUBsNZHytakIGXXldlylJbvYn0cxXaCbaUFqMepV
eKeh1wCMwWujbsoW7WJGUOLMDyCH26mDWp0GiSPITRHmRdoPl4PoM/CYKK3o8dAuKS2frlqDrzjE
pGe1M4kxmvMU8K+dZenZmGpZCA70Yy4754uG6HfoNwx1QjFr83EdBZlS564nT9OMQ6AZ2IaiLXm0
e4lMZ5CJyE99mkeNXYdMgp424Whhqto+MWZHi2G7AC7LJbLhgIXvCqBK54Pd+DboAtsq/ZuhMIsL
mYo2EZnkhXUkvQVdzkc/s+VT16zaBUgLKwZA7l/5QG6fwaszOF/Y9pg0czOsLAhtZ/8VGPrhDLn5
5FezfxoGI88Al3rFhS8n/6R30j/5MD0Sxm96VI54eg2FCC4rPK+vu9a2Ymaq+pluF+XFnM/aBXoA
9sfC0eFiZTviZpD1Yd3KhB5H/wD4bUGndPe0VGv/YGNDRkL861sFnzJJxArnKQC1y+Ng3ULJp19P
sBuEftYtmxX75v4Jmjv/kItszwDcP1edVlwss62dS0CSSZa3ywd/5ZYQe9MbpawhApFVw1USRdJO
iIgMAAou/H6ej7PeBSdnBFPnCeYqhSTpRYnWvOk9DPZ8RMsQw3XyCDjgZx/68vOv9Tug2I+z5wJD
GPgNvc+C61/3sIMu+UFHWR/jCjtfrrLayR91Xr3vmDn7V62VW9+XUul3Q+2Vz+ScbTzIjU7faMmn
tk23r0szNXHjZSOCtNNK6FsG93NlaEuiYD98wLVjepBbq30qsPwO6wpvFQRTTdgTrX85G24VNaY/
/0SMNruqBt+7CNB0jQzZBsJ/JNODA5aIlH5btd9j0B286hswu3NrcUWZRxWwXrR5wUfQQEI5bVQY
nRlUTQLfz0Rru+rDUDgAmr11OcHjuqEx8AC25X5127MFQQO8YudD7swnsx6S1huP5riejZb1FTQX
GKMyA3ufDe257vVsfuHfzFa/6+Mbt362PU5F0EVW1ctIuHZ13OgKInquNPR6RzbTuq3HQipgzdlQ
MWF3xAEhDSsCNOGHvlZkh6wI9LDxEeEZLLh/eo5vjzsVVoShrhF6mZOdSZctPlCLGdE6qGevN8xo
GSVe2vP6CWRBwf3vPlRm+mWU6TenB9tttNqDIef+mrMkYIi4tmdozzUHsM3sbo9QPCKKdpgQwDsD
Meh+XDp4b2a+DU8rYqYHb/K0C1lM2okSOYfkaiwnd8gT7HxXArft/1wQR95W70w3prBZ65kjq9ju
0ZUbLzS5oJhnxdPsWjR7jerGrDTvCpnkPPZnlUGYK/wLCFp6VFXq0DQu1ioi/5i2ENQ0SPfh3A/n
vSofe7WdhGtSN9aTe1K+tYW9UX0r7ILesosFQt2Z8qeiIMGScNBRG8D9VhYGPDxjPdtGrYfi4jUH
PVjamD59pNmzf8zsLrFpx8dr6daXWS0c4F3NEnftjHBknRMGHU87n4Czw9QaE97X8qQtq3sYDagL
wR6rKdlVtrbP5VosHIrKupvBl5yyeUojhz7qbeOo/t4YXLhlXq3HrV/7D530zFPWrtZZ1WAmGWp1
scRZMxQx9BkP3IBnt2dARYO7FCgB2SAQ/CJAt7KqIbKx+XIoFhR0N0ENT5VYPeWhsWr6nfRT+ShX
28VWcSrGBJ4yRhAgI8ow6zhG3NVU516QfofXsV6npjFf6a2qo65CUdcXorkrdDB8W99noFEm45A2
MgUcGLgqTm2IlBLPJwZruD6metsfpV7KD42obElo67p4dPvtSwsK8+SNjowXRw4RcoYz2rWNe75a
DF+Kpdcu8KGvEgfhvQvLLb2zmXj1fRk7wZYstZsSkBrbNKsujUAi25e3zMRdG98xd5kXiFxa0MSb
TZDJKczW2FSr2XMceuYWlgoQIQrM8xKabh5cFpuHA7wAeCGaTlx1RSfjskKVuYOmh0qDLh/aGSPP
1SJjdP0VnHDlrV8mE+3MsjaLLMqkl91THcwxwpDbAWGH/EfpdM4BZGN56tHDdsPcctgUq8E4tBHQ
+sjU43Sb11sBsuxOpMOeQi/Hwa20a4T10298cHUbzKo+qJ74P+lq+zgt68lFbyt0C1qH2xycW/Nq
ozC4rj8yIFbffeHpJw0IJ2LbVVxUln1WlCnipWk6nxajnDkQXa+I8y5V5MecSX6Z/gyapji4teeF
nMlPjGsHmGxFd2dX0GHmtvvU44p6ELm+nLeyyj8EpIywR50icTtmJpYiAVXr6B4w9SsOvtf+5ES/
30wJApijLKQ5ez0F4z3MdEYBZsk8CDzdeCYlp0ka5M0dDSJYctpCVAML/VgH6kNJan9OU/a7F4zf
9Nol93I0K2ZAY0f1bHCYZebmKsJlK4+TWSKUXgbxuNN6643Tb2u60Bj7G1D2EBiR2w9XZ+SkFfSf
SDWGKENsInQrvY506CiHSXlX2Oqal9QizaldQFSgG55/YqhjFKEIav8igxUedSJTpMpmBEqwC8e8
m49LSxyV1HbYsbTiiBLQs1/WXF+p/2/izms7bixL00+EWvDmFi4QngxSFMUbLFFSwnuPp+8P6pxp
iakhV/bNVFWWqGREnMCx++z9m/Jrv80IgvgDvKAYdd3KCkI1qe/n0piczV/oWMRZyTDhd9Hm1ngY
RKDcibg8LKWpB2rTwFFCxc2GppW7Ya5eSk3/aubdpxQ/Bl9E1d5b+kEDBqYLfteE0GvgvrHo1/q2
sZodMzK3Qf2hJICqEowu7qJqmr0+a35MnUCg26Dc3iLzaHfKWD7IsTHco2XfV7ac6PJhFeTawTAj
ZbIN4VPX1ELtEmDp/kS0RP5ubfYZMpA7y4hbZwZ0PKIz62Q6hm+qyjgBHkPhj6MuyBXhMcP3QhFM
2GHqJAa9kmDQkjVnQZXWnRAXWKpYKuj7Ci9OU40RWYws3a8hQzn50K27iW60ObYRyeeSHu0jTWU6
E4G7QOTEWxgrmJb2SBKN4Xy/lMNXaa3zT+WEbU6v1rdOUNJH0LfyDsSJ8oV7VefPpvgduoJ+sJSJ
vdBoruIsXFexuhRGuZtwgbiWkVA7dZ2W+0zHLUCqFPKKVvyazclJpF8/w1vRbMJ1xlHCHAAHhUOm
j7CxQ3jgvRYtLky83BuBs+xwW4eobOW1eprQzrtNqtn7jYChzhJKhZ3JGfA+a+2DDKa1p5aRdRzD
iPBMeDHKeDgb1ji7MJ3GH2GKcKCSSIWLc6cFVWLSAvYvZKiAMT9BJSoveSJOu1XXwvMkCRxhoQnK
fDZziHvEPCGdqYtTdDcZSumuS6ddoaxm4MgrDIzJYkxnDdocIm6KdqayXDhxMfTwHuD8gpfGmJZk
1oVCUrGDiSeWNkBwxYnF9XupWqubzvEIqzEXdtS6UptgRbeRMtC4eDfDqxqrM+GbvLi5BECNW09c
OrPQv8ZjQqRk6ImzkB7f6Yk2nCoW9pTV0hdtnYClmynSoxr+AMitEuv06vMy5ZHTpHNmL+zZn0vB
aHdTExqPeWeI99HYq6cUXLiDDLtAYG6tzhgt0TEps/sNim5Hva74pZx/NpNYD0y11uBXmoaT9824
n0YTqau4mdg2sKD0dcwb7ng6JAq66qKuRQYuX5mgVqTql1ZXV3vWsxiGa61ad2VZrh5umd1rpUNO
LlMMCojQQqwyRSKRYQBlHU464PApyqG5CRg5gOpyzYE7FNGGda8q+fjQmehv2DnABLeulOUWV5Hk
cRfOggr+IfFfOpy4ovZeZUQGippS52KYlz1WVlHdlHLhGFDZZ8+Nkq9BkfftUYE9fxlCc/y+zBn7
OMz4AGZH9FCAxrbz1Sy9uVKF517RZwTcBsXO27K+FpA4v4iNWh/QyFZfklIMsWkoJr/nEknIBO8k
BR3ox3DggmKtBrcB4HRC36mMbeid+SlftPQkYx/aymPtpXm47IZWW0+qVv4QrVE6okm9nsIJ5oOk
wrBRsrknSgDOG5ssJSuNukAtpcjTBBX+Wxh9q2al88I0fB2bbtjlbXGG5BMgLFBdW2Mu7w190f9C
jCK3lSgaTgAetHuhDZOdkeDlZItjVL+UpZaf6BKc/HJT3ZEqt1xRjLt7gyD7buASFZhVKB5rkgkO
+ctcwot7oF6oswhscNShjYy9LPGF1tJgoluSK8a65q5xsyQ2jlnpDZOyjZBTGjvYs71jacW0s0pD
oDLfCM8IT6gAGNfYrZqweFinfHaiOKrpmLg51IQ5flcjBUP/Tj33GU1mcikzCghZM8ZescjjrlLS
2Bv6sLlkGJZeZivrHALVwi3nUn2pFr5UN27F8F5s9IB6e3FbCZc9ZCmFT3rPtSMGJECFxch25Xb7
F6NB9IWUU3TJxL2F0QfGaWS9rJkkETmE/KyOebuDH5b8la9J/rU0asmfsj4PDBhCu7Epli8datmO
GAEGsdnQ1G866BL4Vqv51dQq1NvqcghWrTcDvSsrfyEd85yLw+KlCVUmOxl66bsFReWpN2Fl2FIy
WDepNsUr0hjitxImmKeNJn4gvaH+GEgTuVG2RG6VIqiBVWTpWwOZFxkNNxIjc/1Eail8Hcq0uoRp
j8tZb1SnqO5xgJrK6VtiDZ+VSM0uGHU0AQgBAhbNmquXZZ7VmzxDv6F0PH8xk7pna1DN1zFZ42Mt
iGOQcSAXzjwt+q3ThPRh7EI212rL+BfbBbqk5l7NUIa6Jk4cteZwqWJuw3ZU4LqGmJ9knrPMTI51
OiSvCnrzGJ3nCf4wo1ykd3274o84YpYCtysxCQparFN07C+O02ol9S7WFXAOhe4JOKO5am2gN4k5
JYdJKo3HQbCavRriSsA6aKxrOafGjSxadpbqLPqayygoIkxS4DIzrS028ub4uZAi0Q0XzvWWXNqj
Gunh0dIHwcUuUfZltA8PVZLUzoDmDjGcIPwY0MKwwf7fwUka7yDPzwd0NsiLZVWyC6WGPS9bz8Dk
o91IHvGEM094LzBsBJuLdSejiEriUjcdcMT1uQ7F8MCeWVxg3ipeoTXzleXR28YS9d8tApy6il6B
LL0KmvigkjQ9CWX5uZfCh0RZiXNGccT1DpiPwTQxY/k7jKIBKRXrRR9SD0k/nlYpoiNJw/wROIRM
dCO7UOw/6RNkOxOMsyMukS+hDWNPqJe7EqvBUxZcqQhQbaFGGQHrV9mmqOeXabTA7RnZumuIbfVS
H8Yq6h9awWTadNkZxp3Mdpev/phiYRzDxzk0ijy6eb88ReXwXDVW48QawsPl6FfcMm0pFMezJJEZ
DMMiYIFDs5OE8FzjMOOuJK+PhlgaAYrFNR0PYcdRgMVEVgzYJe1R4db1PljmbtkteJ24opUdqjbs
z1x/QEBIs/o6GmnqxhEnOp4+90rVTAGaOr46KokjJ0q0q9tV/aGLdfugZ53gASci5apwQVpxKnWU
VtKDKYYAKfSo3OmxBmUmySxS8kN2nkqLnGoBOIgqcMntME2fYbEVrhGr4h2KwsI5aQQJzZR1UD1z
aK2rbpC6tZLxsUhyyQU/FdrCMhV20/eS02hK7jd6GN+PPVkBcTIEF9b1ecVggsVCWnYY2mhvddgg
bb4/vtFO3I8ULs9tRd8jboXuhyQclJ9PxnR4RBLhZpUbiXRExIZ4kmiuaeC3cmOSLbxvG2hs0Avn
QzigL9MZZQ3UrUJzP/1cA+Efa+F7PaaCKyTy6IlIjl0QI78XwdejXNQvDtRwI8CCSHfRuSeq08xX
U4d7FpnlM6mbBs08ndklm/F+QenCqcMtHi9kv5rJ60Jq8wQ4N/djrTABJixiSwX5Ha4JTroKjZNj
tYNMi4L06gzxNWZxO6oM33FMs2IPofIEqdXv5Op5QgHRXnKD621joqGXwEemMMy1ILR1yj5+o67g
qDIwl1KDsARFh7OaVo+zlnK+teRa0Rc54RyFsGtLJaDcTGobxZi9tZgTLzVrX89VsnZx3dlViDqC
3GbKoyF0XwZYpjYCfyZ6MZSee1U8hnh6OpgaTG4Rm91RNadP3QKdjqu+6Be1+JyaSsTWko2BPliP
lU4o1fTKfJbjpMsc7pg7pKdQkNSGm6FDEVZRi77kZLwVbvdCjaDdnPhItvqWPL6MsfWghaQ60ird
sdMPbtbLIXsv2KxhzsRHwsJ0l1jfUHlVyMuVJHNF65H48HOUzFcuEJUdKVX8kAzl94U6DehXXCbR
Mcl2YpT3LmgQMki1KwK1ktq+3lnNWgaTMsRItMw7jkzsyofNQQJFkt2yxfdWXvq5Wn8f+2IfV/Kn
sMF0rsrE2xqq1SGNivTUFlxZLSl1Zav8ir0ViauCC42UjNSsQrUDgKIRX4ScH0Jplqc1TQ9cf6LD
ZIj1Thakb7lUP0ZZ8nVMEukA91YKsinNgwJen5sRiR6jPtJ2CnHaSdQzONCZOQVdZY3eoq/WdVHk
7wii5A+ZKM/7SkBrRYvr+l4xm9E2yxipCwSoHG7l7X2EDPSuLIcvycw5cpoQ6U7iR/b0aZ+DCrWV
fFh2ckHFZtTBotVzDZyjKpnjYpc6BF77fkoR1AmFDTky7pSy2OfT+qUYpFMXDf6qzLPdzMMhz4Zr
NTAD4eFmvpSnX5ZKvae/97OCaAfAc4WJhzJDI3qkU3ddljzMXejOKTU9pLJCfOF40TgUx7bp4JV2
9Y0S2k2ZW3+Q432tmW4hy0hu4LYpFZBm16YGPRn2bjnEd4MlPQkRa70GbZkpMb8dvmfwft1QkF67
QtxrLIdxEAn1hvRci+ZekM0HwE25M6oID3bRQVMyz1AVe7Uy+Q74r2RTOBtsi9Sji1D5AZIyrEM4
yU9xWz5raU/8W9Zfmlm407LYUaXuQW2QGOtWaY95Hf6w5F8o4NbP4ppe4nDGmq53OaPcOa8/iTG2
c4SxfqkrF0WqO0+CCLEfkOW+RGEVVH0SOq2ZqF6CsQolV4pYMsghhHNeV9CjB6E1M0yop4E4K3zW
ttBCEwih4GW7OuoKdj1EnZcv85ciFidvXjHT5D6iwflD1jJkc2Ah5RZiW/UGf6My4JuNcYjM2Do2
HaoyNt53xmcyXeiMRKBzMA2brsg5HJuVQE7nDukVOqgrcgj1Mx4h/d1sqOlBSJPkbKGkSYrASEmT
6q2dK/qOBEqCeJ6g+72cQ06lYlg/qU06vaI43tgdAqwuk7zMvya6xjWcwFoN2fRrZRE8sUPQdyaW
Q3H+u66PKgz/KKbSIsINs1ZQQ4iRrX4hdhTqyCnFo2p4CiODl1XqlZbC8U1sooaSa3Sth/zVbEek
KVBjekhMMQtGA6Kv2g3fVLTd9hBO0Q3q7GFI9oygQzhYkS0fMAEAgcumoWkHeSpuUgGUUSgFblfL
kxqWhwabXjjh4p0+rJknG3XuFGHzlMfD3TTKn6hxZrZeU9gXdDXFUSBq9+XaLm6jmd/aqJG4cYvD
bkxRBx+q0TiYanrrV8RPQ0vxB0hqjjJLiz2o671crzXU5LE6tOPq6vkCyqyUvsCX6ZypqVNHI+ve
qWJ2rzGiBiwIu0g0ItfI2C1UPG2TzKuyOawUOerfmAdfsIa7GSXZiM4YKd3Hvc3xE4xxLtphFPqo
zbx0pvQyjDMqFRQLvbFOEGVL+6eoGr5ZIsatoUWNRNe8UY0S5rFyFw9T7Vc5kEpkjb/pWVIEgm4i
12RQeDNwhiF2kL3RXBt3yPNj24+bwpe+r4z0iwDht8hymVixv7TCpOzUuJH8tWtuZihxl9ZuvW60
12g2ZrcNZ/3UVijqhj1567HgWGb7VA5maTgIo1cuxWWMe8dE9VcJnQcrI26nLk6WPOQWiiI7eOrI
fJKstLugUaSd4z45dmU3eEYZBTDNr6nKNBS3kybkhtGmmVdUnUdJEs0EcIekdijN4h9/nURY4lWH
HlBqLCUKp7DwByrxqHURKWQm4gubatA+N8lGA+kzXIF7gR3m40nL1YdxHXVv1qb7RgEKIhriU4eG
qK1F0NM1FFr2ySh/VWbyE1Vx7qMSGJNc5mcxUnMiUJjKkspNxVgUrjeFYJSkZ7nZJeR7QWvOytOo
1HMOMiaqJeXHKtdh44ZwhLnGrHkFRrkajOyI3oS+2HUD8f5MsVVCmVYbs3bfmVCGTk3dxkJNDqKh
xNRGgpD6WmdNrUuCvP2KfWROAh6c3eeYHNx835Ejqu2ELOO045eTdu65gFZIDOhLfMcBH7bXVqiW
v1b0J1uPGnpNIr4wDDEoCq3N/CQsx0i2Z2oglVNETSW6qdYK0glYBxGhvhjxl6aeIuXSa6pR32Sq
XYTTzPssOc1aUg23scXk2BYihELdAfBReSij2Bp8izo2WXnNGnSnVppR3FW62FJEztYqE44RSdXl
Ms1o07hhWJGrgruK9VFqplwXbGsckV0F0jjN6nPZTKt4sBZpRYglnVWpR92S+X5NQEUwjycESWxJ
MBd3klLcFaTCtO6ASZgXwK6vSFHdQQsrbXVERzLXywRL0m66wWgA5JHWTQCALUw3wdzopUin+k7I
BGiHbdmvsiOLnKWOWGIXDILjto6G9lhE2XPUGr6exmS2pdCRi2H0o0y5M6fiu4IuCgBArinYeaAY
iuvwIRLAxjvshsP6pCaDaf41tq28tT/qR6vsPk11r7PBxL4Qhd9idZB2RW7srLTd1XD/qcKfFi2R
0FKQEJ5J0QrF6wm70zUhnWjIPlWJfN+N/LJMAaxKRYWLaWOB5zH6+alZtaBGYfQY9jK3N+Le41Qs
JTojs3wstDh2kSrG9VUrFXLa7a4VlGrfzdaym5T6FTWRSyxbsD2T5jDVxHhcj2Y2uLWZWZZa7AkR
+6gu13jTx6yQqTekT2FnsB8j7Yrsh6i6pCUXMAppuBeAx35eZmROhGn9jBDh94qgw+3ndpd2axgY
NWJ3UW+VTrJq6Wf0Ur7Li5nuh2q4VEab7apxeozRKj2OpL7umwYmozYZCI0l4guCjrGTxB2njILa
id2udYQCmYEAcjym1Ve8tBCGXFdfnSmAz3G3D3vs20pAadyqGioMzXKgGqcE8O8H11rk2lOladnl
UDqIEoznIU65KpfdfB8hHG/rWhE5umyl5IXDKAGqYJ1No72ppVk/QsfK7HRY9XvY4FYwNZHhUjVp
voVTntlTYkWe1WgzRZdOCpCiqI9t23GZSCnBxq0cIfFL9YFzVrCHtin3rHYSqibqL6BkvjdUBMja
r56CetF6NeVFhNtjaaCBcdWewuxLpnMB7ZDGQVItfcjScXYKczY96qsP61wUZysLqddaDdGgMeBM
hBP6/FSpSkEwA/jpQCV7WIBQ0Pd2LG5Wo4ZprV/BfUEKtnKtuu8tbocy6XrJL3NpBgawVGnnb46Z
By0t6td1tEgIYnzUaIjUkSp1hFz9nCVSQumwqj8BWdOOoBkHsNJULoe1PaCFWC1234XZWTXrkjpX
ecrBATqNSNKltrDwgduAbEcnrAExR/qUZnUMmCmeDkg2zQc2MAJrM8wzp62ZB14ZthOiaYNE1NXh
5Qu2Hhhxaiv9MJvfufWVnYM8j+WZc1jiiJS5ldpMhzmq1Jug6d0BfVvZnWNBv7OKGYsVXUsv/RKX
t7guv8ltJJ9ZxKWTISl2X2XFPRLl9b5tBfWBesdONvIfWpuartCmJ31EtK9aVUQvh008O0FjwF31
KA0B98RrfzT16EXJq0+UFAcX4UMPhr6wT0PuyOhq3uaMCh1KOoLLORygHSD8KBvAA5VlON1S7VK5
hIbUrNOeHcLXNNA6JovEK4R0gS6VZyoiO6HEyaxn58gQH0aLop2YSztKWjXSSNOxRst4LytC54Si
JTtjgiaqmdH30I+SO0NU8SO2SgqNPRZ0zYL1rUbl/5Nc98Yl0guj42LY9U6VwqgGANrvpThb7C6W
209rmj3BZuXwHprvXID6G9g64AvV9BCz7cLeqeb5BzzQRzJE8NsppFCCv0WFiPtgixVIPUyPhKCp
XYjsE82QTX421J9Xq7DIz+bTAagzQyP1FLsnHTl9C2bWhO2IvcxWn54iTdNsKuPGJ5SlkOJFPtLf
mF672ZK9FIDPYhWrx23Zpm0SXGa6kggf9MorAM72JyNuStWXJeF1EE3dI1Fk7uU5ES8m6pSsOmZY
KAFAmVoTzJkSiXaXanqgUPafbL1fekdaM+myVv1LpjXTecikbJen3eKh/KQeqTJ2F2VuVHsUy++I
JYduPSTZsWnBo6IIGf3Q4wQIUONN/eyT0j8tMivNah6msQKnhmF7UDTjCSkqV7LGOCgUkBpKv0oE
42XioEWHfQpaM8Q/WCZgueY3VBo6ID3U1A/WIAUDtTZE6nO3wDZ1bIE6dKn0YEX9Ba3KUwEGn9RY
Nfp1EYGcVVstc3PVGLxotepTmrYCuJw0tjUgSC5GnJRJo0lyUaqq7CYxw6Br1ToYyLzxvCC6Emt5
KqS+cnIjJp9PL8Eej8DrIvs3zOlN6IQnoUfotJRx3rK0GQD9tKwc9dpdVYzZMS81ilWUwpOw6I4C
TGwflCd8IDA8sURIXlVkKpVMHEE1mF/yWETNbRa+KdLysNaD7PTk372sHU8T6pa+MGprZS/Ya7PV
qj+27PN+Wo0fuFzAbJagznsZoYINS3Tdl3TWOSyHkhvIT1T33/jy35DT/xe0/hbf/v9Erf+GdL/W
76Dgt/Z+/fy/2///iW9XAIS/g29vv3ZJ/iu8fXv93/B22fwPosA6EGQERkQU46Fe/A1vN5T/IK4A
Kx2KMSh3a/vV3/B27T+g1zXDMk0DV0Ppp6YEhfOf6HZF+Q8yQZK0GTVYIkagxr9Bt/9OuoD6Aoae
r6AjwINMDyX2N2QmIUKpPYJh2Gh9DpoDmb12R/GTLFdEMNP7v/TM31PkVzD9P5vDnWnzaIJ/Cy5f
3WjAvxDgwjqdjRwxLRt9ziZ8mfMMOXMyCgnnjqD3ehP/96RkjvwZvb+RRv6H2bI9n4qRHme8AUGe
CsH2hX5pUKSSTHKdsK8RRPD1UEIeUZtOP+CTSG/EHDU4/jJsO43rD+MMt+8t545iXUpgfe9f949X
3/kr2Ce2v/PdwA3O/v7qug/ns89fPc/h/+xDcHa2v7pX/9F93N/O7nNl7+2d/Xx89fkAf29fd/bu
8W60eYNn+7f9znMevIPjeLXtXb6m9uEhcA6uK9vuveufXyz7k3dxacS1A9e7d2z7cHZd1/lg/DZS
3y/9+Y/nfMObBko3K1Ii3bvn4Gw/+64/2nzvLzvfvtm+bW/fNnBc9+i4R58v4R1d94Nv8GYK/eMb
vJmxK5OVyrp0f/RfrpFn73f23r/SX75/9m/8h17kJ9vzvMh2DsHhr4Aqn/2XGwTBX5N9//CBS9NP
N9P3euQNDVIVR0Tg+D7us/vo7+gAL/jgkT9sYpvkv0zinsuU3G+Ty71/fr1G9tX2vlwc0f6gHeUn
E/29Z3mzWlZjmZZpa+jZ3/tnJth57z/yg3t1neN+f2ZwX+z9ec8/LmPPnPQamx99pnNwdgP/xfbd
Z+a9/+Lur1fmA+NyvUW2/ZlR8pnutr/3DrbtP9s352D/fJj9bn/d337sI/vHbfvQ18frS2I/rvZr
ZO952v3tdr3x1x8/GG3fdgLn8nBwHvjzPnjwHoK/nOAhCB7sx9t+P9t2ZO8uXvD5dLl8vhwC79P+
EHx/uHe8nXPvuGfH8x5c++vJc4Lg/ug+HILA9g6Hk/PgHgJmtcuE/TmDefK/mMln16HFwOHx9lf/
fHQC7+IE7s8XPj3wr1mEvPd4//zMGne+vz/ZpW05vTcgb/dLCePJlQE5uy+Pe6aW8/B+Az/Fwt5r
YGPK/TK1TFLMgpFu69k/8g/raHd299tO5NmOe3Adh/85H0w0DrAPnmtjZ/7SbCfXRogC6v2ZZXxk
39gW7/Zf/ry++Gcmypk59nL2X87XxmZ/O7+8MBPt025v3/a33X6323m73clmqBmAI/uq9+V0Yk7Y
9sl2LkFwYK4ykIHr3B8ZQjvwDvfO8cjTMOTvdyJG7R88zvb7Xx4nGw1jrOhFupDpc76yH7Hrb53o
sHc3Nhu6/cqWZPMgbNF7mxeyW/k3epmVtm2c/HTjDXv7YvMrftreu9/vLvwZPPCM7sG5Z5W5bHZn
39mez3UuHCJ7jhRecjhwNmy7rr+t2au/PWhsB/Qk76EffZeeOm7T3g2ez9etc64u73m/K37qJL0z
n97qKHWI28TGtoMwpM+sXJ7VOXFosVKOLC7H+WD7/ckKfa/BNwdSkbbktun6s3992TYrdn7n69Y9
Dx9MWnI874/yFuX9Osq6LklkZxlldoIrA7HN2+N2qjM/t4Fhr2BnYMNgK2TnOPLs7FcMJ3/lpOZ3
AZvM2fUO/Mir/T2BQcBvme/8zNbmMBdcDhE+ko/fXuJXvH//SFjBomQz/TlRthb3vvPCS/gK9jbH
tpfzF8/e9seAdnktn3i3u/Lx7Gl8FHvzfu9ts/B8fnZZX/tHmz2F97B4thFiRvHleD+ft32Yc9om
LE/CN2Jv5ahlrT15h+2l3mFPR19+7g48dbCreHgWn+17AeO9zf9tbvPddrzz5nzlU9lFncPlgb16
6yY6ans3C6HgCGFnc/jX78/G3wcMdjfcMBNleB0uPBnit8HtuK4IzG72O6A0RxeZdASPFbX33m/l
973s71bg8yGVvunQv9V/q1BjD00F1eWwTC0vHPBfacs5f8GwAK5iZgkf6Hb886mgxIiiCM9fRbBC
eTPjc9SywD2ZLRk2S/UTc5r9OMc05P2n+lMrioY0kSlxd1Hf8uOlwUxIhoSALdRY/iwmTbHva6RC
32/ln32HICHaOOj2o/6mvfUPaxGvwX7Wau05U8HFxOC5BthgmjYgNLlUpGWaKX58v83fA8htvFCX
A4Vn/tRbldQ3/WeVSlMjLNlSQi7lgyg0mjt2WXoWB3ik/7oprn6qhLQIYHDNeHMrkHGWqBC9oakc
z6RBn6tdN5ga6QmUP95v6g89qW8yBsg8IsPJdP99c9JqvTRxF6F0nnSknpNUD0j59ScVAtF1Qvf4
g0PvD/Pjt/benOBLX62VPtIeaZ4VH2UpRDw8HfXkg3b+9FwI2G1aMdhl/2OGkOnVzW4jJ0SLnLnD
2MqXWNch6agUT/TZ/EjW5E/PhYojvqsb7xyA2u/9OOYRjIQKXopVDYWrWans9Sq67u+P1h/m4KYV
+X9aeXtMhoW5LklF0hwcARYfqGEkC5LfwvKiRGPzQRf+qTG0ZoDw6DJSjm/p65KgaZkwi0BFWzF3
qbrrly5dqVgVUfvB2nojrLCtLf3Xpt723mrUbSfRe2SkrnFsRFRQluZpMaXsNOel9EKO8fn9rvzT
gP3S5NuuHNVEmKdMIrkeI0qiAhLzk66P3P9FK3gdmrgtKuRxtj7+JcLrrDpuVyEGhgAO9S6rqKsL
Zql8oLf5x2dB+4J1rKtoB26L4ZdWUNMDObJBMaoOtKcyV/gSjJX+QbbiT0tKp1ZIQkrCMvmnsM8v
rZCThnbawDXDg1bRHdPKs0OuF+FfBRJLjxZbVf+/mYFgQ9E+4xPlt+puqUCRLdGVDY9t6Lt8HL6g
z/UqN7Lxwbr6UwdiyIzCrbntGKb5ewdCEuI6TnHaxiAu1+/NsTYUP53nvvtA3vbPDWEXsp2OIHPf
bLfIEcXRpG1VrxCyzlR0Jm5IFDPfn3Vv7n/bWUVQiag1rrc6ulFvnycWzGTA4rq1G6VVKAQpkwMQ
PfVq9AI2IDj+b7q2C8Ms21H/hkPR4F8BaAvoywffZEtj/E+c/d/fBKEUJB8RzSET/qZnAUaZsTRX
LXy9ODtgSTD6TVMrj9XYniNdoITV1ZXXZsCllE1od17AQtE1AOot5K6E5oMo6J87DTJi0jaLSe2R
FNq+7y+TuKzkEC50D4sMKtKtwiTJ06M2d0d0611xyNPXHmsw//1e+Oeo06iMbBuzC9cW8c15vsjK
DOKNwwjPU9NpN+/oVYFR9X4rf3y0X1p5E6AsYw2SqWG/JhUzQp7LZersobArQPcu1hdknRr3/Rb/
+FyMLeEkkrTmWwFR8qYqgg1zYxfCgPKgoQGwshAOeb+VbYr8PoXoPYR9kMtlEyAd+/uQTXiqIaRA
K8Du4BtPEYoKttyD1XAnMUIZoWjj5GWCLX7fDT1u3e83/6duZfIC0RM1dr63m5A+RHPTUCW1cyxj
jkgoVvs6HtZziqnXkagMkgdw/A82pI8afbNsSuQ+0FPkQCTW1rE1bUzhKGNs5Jhm0Z1RTseXtFpn
0O7vP+w/93iLAx+JBAUjAwyc3szUuTZxGqGWZVO31p57YZgHT7bGDWBrge+JS6H//H6L/4wyrK0s
oSjcg0QC+jcn5KDA0tC6qIHj15WuDk7bVQpkpIRy/vexJ/E0scxWtRCJQrdO/2XtZ+q6ZpOu1vaC
M4MHPGfwZ0qf/zqixgILLVsKJPSfYr0dOtTZK1Vealsw6mmnZJCasBO7FxvUevJW/GBr+cPiQAYW
7VMGDWXEt/E7lMMkj+MVJBXyxIfYFIpdVRYiuC3N9GpDHx+hyAkZ6ENULz6YLH+YpJa4lZKYg+iR
GW82HAOo1Zr1HM/QQa0HQCXyFQs7lIlkrdkjf7biOxuH2gdL4w8TxpKRn1QJtRnJn2J2v4wi9wWc
kaSJWFEKoXkDV7NriTJsIo7CBzvPnx7w5z1WIjwl5HkzYcy6Wzo1qol44s2OdWiGfaH02iFht0Jf
3OjxBoKi9kG3/mFIST+QE+AA3zIRb1pt40Ze+80hSxl0OcKeMjHdKam6A9JMw2VWK3D6JrjLBvms
D5r+x4b+s6inoiqMcIYivXV018IJO96GhR4B/Yf1UyoAAIzx3wZBWys82c85u8kR/L4Op0jWuxkU
Fba6OoQtDOOFwg3ldl3+7VShIaIftFpFk3hIfjNBi7WToL+xOJKSq58kDdnN6qBSymmc3b+/jf2p
59hciENNA7lK/c02BvVCTbS6r+FtlDM+x4OwvoyCnBsfTMl/zP7tkdSt0zbhUaK83/suWdPanMQB
iWcpW5BGWdSjiFznHhB998HW8qemDNaZqOgSNei3V9p+CsuqKgqaAjiBa9WChPO6fIkr8V+q2pPE
EZnvyH2aKFBa/532/y/Ozqs3bqQNs7+IADNZtyQ7KNiWZFmyfEM4Mscqxl+/h7OLhdVqqOHvYgYD
zHiqq1jhjc/560h36KDARm/boLf1bNdr2KLplHYXdsOZT7S9MrzILJ5OZc3rpZOJl1Jpk3FVom5G
1aykw62p/Asf6NwoeGHE9Hydkp9Tg5fTCrAMxkkwIcsUkq/XfoyDgM73z/vN4m5w4LZDe8aqfD2Z
moafeF2oQBbu+IRKAz2fZvyPAvHbd3k1iPV6EM+sulRLqJWy0bTc054lw8Iac1Bj4kI8/o3dwUiE
J5kQspZshpPpGGruqsZAvtpwG/2Wzu/uc2VNzZVAEgCO4DTPh/fXDzG/E6tyG5F2POTiN11h/WTE
tStzhIMZ0U4Ec+uMNJrpGQtjQV9/AG46PdbzmOyWzBGHWu/MPxrdntJBEyK1puLh/Z9zbtfwIVEe
pG5ycxZer3RSl9XgUx1M0zHV+LC2cxSs69//PojnEJX1iCEJlvv1IC7FxZlsnSaYs96kH3/K0XmR
tDhdItSc+5oeZFMeEuHydp68YDFaIzoQ1ZYa3XoOqTWjSH3S9tR/H2ulLf/DifPJovBSgug0xYnN
OszSRY2qaakAduKbYly6q5YbNPr3xYNajHivu8HVTitCvBJ085JwG+ay6m+bIa2osAcJ+c+jsGy4
U9yGfKjT26OoGw2prHQzUSkSKyeBGHCG8vr/MgqBUV4s6oH8k3Cbv45IVW17v8is6kO1zKgQxLV/
4b59G4Wgzkj3TFwUcikEcE72W4XeJYK/XkNlcJzdagusRqMrryG3isDVx4/+5DzQZx3vutSLb4h3
X7uibY/vz3Xba6+8R36E4RiwmfA/URg7ufWhGw5CIfaEhvJoGjtFKXR9Z8+OTqvEME0W7d3Qka/6
EWXZCxvzzDHAEaAYy0RD0Ccj8vq8aU3q6ENF8eFS5RYaG7pL3X6b3Vp2YoeDjPn7+3M9c4vw8JgE
vC0UcfFAXg84mN5crTq3iJ2mFM5LCxniCjG690d5axcgEOJxRxNfwkc8nZZB+ebce3xWCjQTmvy8
5mqpV49WdJFe2EJvV5ChSFWhd8wmEqe+FMwSOikcVrApnEyLlqbsfPABqfFFABj+lU7VdIm/sq3R
6/2C/QHzxiV3RazGPLmJ04I69aQDIdnWFXJuVHM/dcO0/ugGr4wMozbpTtfnmza1mmPVm/Lb+4v7
drsSFMRLcgm7CwPMwOtPWNWdnowT0RS97FHOcb1fZe99c2pCHp2gEWewL1mUbzfNNiK7Beeb8K5z
skvlRPuRSUNTAPYFf7UbEG9wx0tk6DdOjTAAZiBQ67A/eXtOTAk616mCa5Ah6nOtX0O/zrKvHYIz
dtSjk3HXFSPKHYWfqhoOaCkvvRFn9iw5IExZ7D/SQadvBN0RXgHzfNNei7u9kxSUJ4vYSB8b2Vv5
hWN45uKj0m8LMCARzhHxTiZLJz0MZIS0gsWVd8S2ikcjptR+tHv6322ZOp8La0O50hMk1d6kKccL
NCk7ZDptoJzv76gzK08+Fr1T4nOUTp5iDs1SojNB32EAj53jOg7qxwRlNar1GbTvQu+BpGmtS9J/
fspYBNLoW9CM43tKONfpR3Y6GioCZ7HLBtm82FoPtE9k8sJyn/u2OF0osFhooxPXPT0ydR5TekpL
qBziL+OSW95uMUR8ozJ78A7vr+a5wQAaEr4nvrMFkl4PprgwUoq0oc3arn7dGvTqgDbTIvqfp8f3
hzpz+W3EK0Fagi2E6N7roYzYdhavZl5e7sW/cmUsX3zljYeiLstjTn3X8/vjnZkagXrKjkmDkOU+
dSlKW8sqKGrc641HB0eKy9z3qBQ1/Jl//2RA20iUblMjn35yyWZu1SZSgeQQi90nFKkPCBY4aw06
1aS95MKDdeZORRKOiXHLUQJxGqfKZxTpk0Gjcamq8jAG/oDeZEf2L4x9af5SS0/PXsdbc8GpOTcu
kUa4Clj17ptLZ1Bo+aKQwLgTXaDBPGT2R3qXaBOts/TL1NjNrT8i8/zPnxEwJCaAh/FFVv/ECBg9
GtKVhjjD1ksQxTWnHLJEE3qedC9cLWd2KDUDFA6AQgGGcprNWtGQ80akcIJYQikvh9U8wHjyj+iR
5hGaydoFCsyZHQpuQGyJFN3ZTPHXJwKd6qSbfUGjA8q4V6a2mlEFS/th9bN/pOvi+hLFseCgsIaU
25/eXrbbmQh9QvHVk6z8aNOuHOUIN+3f/1Zn3t5NcQZmsEOmDifm9YR0tDQr1+E26WiW23Wx7t+k
WjpdiLedXTYXO5+hiOOcVv6gaEwwdkHuoiudGRUZnW7vo52TXINp7evdhSvy3K7AKtz8GIwK0gkn
k9JXtx8y7i1Nqc+jWu8rFGhoW8d68TqE8d5fwnOjbSlbcMGEokkyvh6trWXuWi2Hu1+65LrOeoDw
BZpp+jy3N+u0Dhdmd+aTcSODf4BNuo158skKz2wnuuzR3hzblpxpqqP2kzQGfbXvT+zMV2OILShG
HJjFPFnGubXBVWac43kcPbSWKSCIvKLxsyDL4v7z+4OdWUUWkbgDmxCmwqkRGM/GXCvkawJXpA6a
67roftb9poIGEsiwyS7Y6b/fjrzYlBHQycIFeRrmXhu/mtPZrIkCI1VRaElkm+Sz5OBoOxup0WCe
0St+f5rn1hRUNlexudUUnMIVU5VrbaXZ2JiyvDZJBe/KykJH3DYvBfEvjHRKAnRbysIoQYJZMCgg
q5VeoBY+W6it7lazRg7r/Yltm+HEa4G7S3HfZpuYhIdfn4IKkf8yRSotUPOqDuviaHerGwuEISRQ
Phqcr70ui5//h0Hd7VrhOLwlyvaVQCTGt2pEqlnEjHqQL9XifkldRFx1t7P2k0ztC2Oecc9wA7Gq
TZ1dSq/T64lKf21kbiFGi6dkBIjoXQu0CJ6XOM1/NpVVfXMqvY8cTe+vzGmuLizzW1t6yzw5mze6
NV6dHn7dBvNnlcgmDd5s3A9mvQRl2ifftbgbPqy+Fu8kIv0ftFZeePne3joMjDvqOFsRAUGu19Ou
FcAfRXwyiE2qhzKFXGJu5eb9+x/07S2A1+kRh6SGbQuVn7yv9E0OWWaiQYFBnX5L1nRMIwVtpt7n
nt19W0rH/PX+iG8XdPNzt9Q+3U/Uc57s21RVWqr3WBBA0aspGD1jeESLqS2DnpQKFVkiAYugb1WQ
k5UN0b+PvlnxXHg2be6nJZ2j1uiZgR5WoKNDXkae1graHR3U+UMxlWiTZEjdTxFiqG1BU7tm/H5/
/LeXxAaAp1GPlASui229/qou2QjMZC4Jcy6sK/76XrQ2ivSp7+//eSSsCyJDnJhtC5+MhO9girXk
laxj4dXRvGDNYZZK5exo017SCwv79pRa7CMKZhmQggLz5O2SuVbkFE/xnCAW+osHJEKiqoiMIiYC
p+rmkFRL99JOXnvIF8t+en+y26Z5fRkyOqF0yj4x9o3TYLoaaPgeaPQNKB/Lb4zWRfokRwz6fxkF
exQSmo4tenJYOCE+VdpIyhHaFtf5Yn8c/Vm7+h8G8c3t1FP0+QZuJSn406gYYyGntb2jKB2V/AwE
9KU6rTMnn+A2FXYoGHg+y/Z6J0I6RbyU7t4ggZsUiY5WR2FUyRVFf/O17yPq9/68zux8cnC8+nwg
YeGTvR5PJubSdNsnQvjF2pWjX350iHvtqmS2794f6txeJB+7JZUIWL4pMKlQy8DfQgTE8yZ5peed
HRJM2Dq/p/Kqlb2OYKNy7pEtaF/oQWkvHIUzNxxmHP4K8Xyql07PuFMWCKrqGN9ouKFW0RFRvLMR
wCeOOXv9I8K5zhige9092lmy9Bcmv63jyVGAkMVJJOHhE5HYjspfmdUGHS1+U0lebW30Fz4Gos21
yWEMhzQpJWWIRfFACZfzP1w4DEwNw8bRIgt08oFVlm16oTgBi9FBf+UXXiHSlH410JD8/P4HPjnu
zApil0MxHydRJ+h2MkcjadHotZYsEn2a7Ms6NTeGgLt7f5TToN7/G4bYIVFEH7T0doT+WkqAZ5We
WehO5uQolEAmbUWgCYVLaAitbqsH3y/UwV2mL6m+LPuObOd9PKhL2/lkP735GScLa7f6pAhbZ1GG
4n4wOyhjD6pDqsZZnSiPIRqAUqQ4htK4Cytwbp1djiulFBuX/LRSy10tb3GqMYsGIbKdsko/MmfZ
/NtL9d/8/h7lZJl7JM+z3Bsy6CvJcO10Lji/BNEhsFeXEhknl95/Q4ktKAw/eis72C6pv77oYkiT
IvBkS/w2w7ovs0J/quO8RErKMhsOK6UWy6VBz6yix4O33UgUvFEI/HpQa7E7GGsiiaY4TT4oJNKj
WtiX4t1npra5AwRnyCPy4p/skhZaFpL8Juabmjz7B2HXtD4oq/LMo9HIer1pF4m8xftH5M3UOOls
PcoSKHg3nf/6kf9azx7qgq3FtQ1gQCVHvY+X0KUC9YIN/mZqWxCbp3Djs5HmOjWFhzKjf6QxjTDJ
NvT1goLMp7ybBQKIKfkLc00u3KHbNvjrDqW8gilhShDnYk6kTF9/sXS1SzPWgEQsBXowyFf6ERHE
HAWk6R/9020oh0A2cWxcOFzik83R0tbUF6YwoOYhAR539YrPqJyooJ/lwjKemZWD0JhBioIiRTJs
r2cl8kaPi7yyQkNvUuOu18ph+GQQJkVcj1IZqS4ktk6e4f+mxgtIpQqVdA4RlNfj5WhxGfMwsYpS
b27SuG4PWryitaXBW1EjifUYac0wr2brdrKc6cJHPLNrHEoUNyQkkgv/l9X41940NSEwPFMzZGv6
B21VZmC7PdFgHfRiZzf6BVfq7VmwCPryGdk8pIBOozdtMkN8i20U09AhAv5QozqcperCR3w7q9ej
bI/FX7NCIxhGcoGsI2l0b4OgIC4zG7z2qbgfR+sS7/XccBsammJoOgvetBU4NQHLDNWmKPNavc73
LbKdGWqZTokQbKBga1oWx9AxLhVinltNMpM4LtjbLp/w9TwnVJe7BpHncDHn+LNvkDszB9P+t4wV
W5TbkkuZixOn0HP116OUzVKmLtzocGE+L0JvaqAXdXsh7vV2LgQOwHVvHRFbC8LJKDl07TiZRR5V
iPhHS6o54dSWy+Ff72JG2SIzJCIJYZ/aX7KxprT1kd31VzzYwnXSQ6bLSxvi7SXC40LZkkljJKUA
zvbv/9p/BMjjxYImE1n5kgdGk/r7DGXC4xyTIn9/QtuL9foW3qRtts2HXuXWMft6KLiofDV0MKOO
Lq2fazFUj/CHu32Xo34k/QZsKKHL4P1Bz30r6g8ssijCoLLzZN/1SEe7CTSXCMLwckuRltgnmX2p
hvvcKrrWlh/fHARaZV5PjURpZ48DKROxdv3zGhvOVeM7GkrJdfzPEyLRj+Gz9TIIQeTj9VD62mVL
O/hFBAu2OQhZ/ukt91Ku/+2qIUzEs7Ip2qDXc9oDHLtLQydRnEWWMa7ItUI5GLq4uXDDvt0Qr0c5
2XvSMgpl07Aatba3fBmadY1UW8+3EwGlD3ralh/qVesvpbzefivOLCErnmgP6+M/SYe/dnzj6VVt
qDSnV2iNh0MztdLcr3lfVMeuMpW64P+fm+T/H44VPbksnHnJik7D6XBBoz80PViqym7NGyPN4yrI
ptg62qmKv//rtmeS9MKRLDLxzU97I+dVtpo2z7g6rjujBm0WtwVCh9H/MArxahL3VJqbp13OTj5g
AsUOhBZzHPdW2yD83RmXQrbnVpBB+FTUBnpM5vWOX52FWzBx8mhGWS6y+NsuKbr1vnayMsr7LTik
HL7n+3M7MyphNmpetkD11rf0etRU2bY2ehPXr4eloZRBksjTGv9I+YKCFdH6t6MnZbV7f9gzu5Or
mCoXRt0cjO1k/rU7lQbrx+hG7iuMS5Ty8/UqRt4eBW6850td6m+tAf4Q1hQN6lv81D7Zm+giLp5I
EMOVSiVNOFJYAL6SdL8bZq6Q6bGwG4hh78/w3MISBSfqtkUX8DNez7CJvTjNFjBh1azDMKhzRAPX
0FvlZPSAY71ZgN1Nx+mQDB3VvO8PfmZ5XWruqSDaAiq0SLwe3Mbgl3Kgv7sm9RkSSYof3UlZx9Vq
xp/vD3XmDiVNxR1jMh6lgycbCD/bTjVzayWnPTHIc81A034u9u+PcnZClOjydFPRirX4ekK60SaU
76kqot552mncbHsNMtF1bxAh+seh+GI8ouT6iNMQQDl55GY8RhKKeRPRVN7dl4TaI1TZp0O6GO7z
+0O92SMcOWxU0iXUk2+Vl69nhT7DMhhtjig1hVjxVbYuQyWjJu51hF+TbvJR25/arviGjVaYFzYo
GdPtSnllquApYvNjmm+FHyQ3Xo9Pmrqg27PodovDrd0H2mqVZnk3lqtM4KlUtqxWqI/VWkLc83uZ
AyP3K0ROUXYVC4qXItONCuVaJC3T71lB6YV9NZV+qz2lHkAm9RwvRV7nR08bpfarrnIthn2d6WAW
ggxt9iLfwYHTY+htSz2C6FEj2d38oETeW4/j3AqtgeuSTtt/n66d9dJ5aaX+GEpvp+cVFKP1sa+8
vvrVFbYCrzMsmbHLtSbrkKUGSF9dD22eXete7ubkwvJx+TqntSIfjgcLbAd63RIPEN+KcRIBCTWf
J7nclBhyKy39J4JHpn1D44/UfwlJO9WXgj+I5nVDpxV818wfTaD3MBOtMmpFXImblPayMnTyQps+
60vhEONqVB7HUUVOvAhzqOL9l9m2+vwTrGvNOpZCxBJelwsZ7aUrlwHmLyLdJNOPbTbRRL4jd2FV
xCgQYun0Yw9cYDqoisoquLP8AETVt3yYF1aiE1WwLMCLoiaNwbURLjLqX2VbuyYa2wgDPncSxx3s
T9+02kfKY5v4o8oESJBuMGSGiwQ7KqpcCkm+GkOi04BsraDkPiPgSQmrSJCl2M1S71Q4eE6Zg61H
dqaKNEsbxLMTL5781sIZSoeQa78ePssmJ8YajDXhqhQnOhbGMbVMNT+42awK3JdkHTrSk7muof9b
mv2wPruoKCZAr/2x0/aoBkxjebWh6tN7Lx3acQzokPER8oZxBd5Hlcm0EObAuV3QHF2QIXnuPdtG
oDZFrlk9rYs1gaXI0BHV7n1pJeVPoCqFmYSVpgFPjtapz02fBL/uDJ8bN9Wd3+a62klBDBpklh6m
CawidKz9sTckXISu6UFciAbQSIAufSkeiWgi31wNreuvhyVx6vpFmZVRIDfNvp142cBETMhh26PJ
Sz7YxXrXDT5VjwdNikVCjsnr3knCLE/NtL3JY1fSmKAti6F/9YHKSlrT7XntxzDJYaG8tKlYjevJ
bO31i133Q/LZEiDPH1HjnMvIEbE2hVw/qxf4uorraGyyRf9QoYhGuz3h9vWp1KgPoT13cAdkTkB5
3DZp0/VP2HIZCCA/JSQPKWCQKQj3uDES7dgt5YBSf93Zy/JS2xDjU2AUC1dP4BX6ShFInWt1r99Y
vVm1IlxjZDenQ43z6IE8Tf1Y84PVLIj2gwWjHxSU9lgN6y8n1chTRXEqqfPBQVv0xt5TBFT7TSAN
bV2MINfXenqhhhIzKaCDHF1o09zYpwFKPhQeB0vjJ8V3p+tnAFpeokPmdNMW6QL6cpZY5MGqKIIZ
Au5UZ/hZ4Qkis6yZ8OGGsAYVIeW1BxrVVh+LRnfK/qpXZdoOh36m7xc5arwQz41ay42d29rK3WpA
nQicS3qlckJCVEEbgsY62DG9E5q2BsMjzIbJb82r1aq4sb6AgluG4aEurK4QXBvCm4wvfdxgtWCV
I9eSb1lHWNQ0A87zDaT5VZq7NlntKZgEj8VOyoWSyEhoU97fVXm3dMcO2Q6ANEalmiJHjtecxC+/
Mslq7FUOgFBxi3g3hl5I/ZuXmbJ5rDy676nroxyJ0kLaUZtfJrrIcWCOWAjhNGfjeKO7aNg9Ljjj
w5Oumr48lGXimjfSR3Eq5MbSf3gKLATsrgVl7XgtDxMq1kg0oKpuBG4yJR/c2Ew/Idte7c1SFJ/I
nLW815UnpPPoZ05V7Iht9TMB7DZt0k9uO060AMMmgP9oWnJpfzKnzPqq3FxSnztomjjws0gqoF+N
DjqVBqV1oKBaL2/kUsdOBI93sMMipyX9qzWYvqZDo6m69lZzClE+mEUGFNLIGye+6+xsXm654tqv
q01MFgya6OKf3pr51T3Xt+/dq05fxVeqfbpmLxst85AvbsflgHG8qGAEwbvYu06r4t8N/Zr9HYWp
WbWfwTaJH2zZhj2H9HSX3feuWde/RGznLm2DPesAMWfsrd+ZPWIfBhoeE7uaPaLP9wVdH/VzVeZF
/rle1m69TrUciBvlpwioP8WJr/T6aE/Sld5ed/pkNo4zDh7K8Svq2P2f0V8m/TdMsa6Gyg1cbtBC
qUB5/TD7eYaomdb17K4RPRijhA2lmiSZAyHSDKIT9MWt7rRPrQ6kgLsgZf7bGypdL4PG7+TWXJ+Y
Snzv7Fxvn7zMrsBOuQ0bPQW8IlbXDItmsaA7IKZeqZq705/7g++PJQ3m8Pe6D5nmoI9AKcxgB34z
c4VTXCCHF3TKXcCD7oyYs4myvhEWVHpQRWk0YK+duckoHKJAyfaf5oTU6FM8adWvpG5zn9BoORah
M7TGk6ERlwkt9qIVel3SVz/lsPoPlHABthHols/3bj3Nx4TzFd8WqQUBltun++obpHY3HnHxIinb
eShRzv8FCFZVxxbW5307Te49baWJ+u8leEl82nZpMpTudQ0pYviMcQBry0kdUR26FSGLAzotMbA4
L4Y6azWid44k4yhcoaC3emoMj4+1rBrC9Iu+sSTiVA/SFjmDkFI7tAacrizzfQ5J9xZ3akFrvyrX
75nGk33VKrOzAWTLiSJrpapdD3t+7/qLYe9tvU4OeDuITLT0t4FiofInjVr4PnoIvw5yNAmS4TDx
or1YVFuWYRfzxoROMfJRsqVEAGikblWFSz8NxZWEILTA6/BBg2OGiAShoHlCKx+kyHyNCl25YPyD
AyyqXs0Ixkw+HFKNZwjleYYK0ZwqqOowBmCjvdG4WmTN5mxQRpekD1x35rO0mnoMzEXIL3buJV+c
ZI7/pPTj3gM1q2ZWRNPgu2YNxT661+uchyYXUyB8iX2KHk7r3rZxNRf3TbPW8mDaMm+v5oYunP1g
KXP+UtCv3kV252lZkDtywhFr2JquFJW9ixdfb8KcP/Np+w6E3Rc01UMVxyYUaBOFscheMT+oPFwq
HpHcq6Ax1YP5XUxOBTECmYuI2mVoJ/TdKOuQaWtHb/qa5d8aPk0WZlOp7a1Mlg6/tgYQ5zhtTWFf
VZgh/k21z+2SfyTki9mdFCDOAis3kqceDfb4aCegaQMP44Qii9wXTSggL34qSthse88ETh8IObhq
b8HjIWkv1kIEDUCOBUoUtbuB5hgplEFEF5wdaL/2YfJk5XyuiiSHgelqORyT2WtlUKTdPH9wPJBt
UZtYVDbVyeQZUcP3bD+C5zOPgLIqgn9WifZ7NWs2BqUHyyGw6P0ZA+UpLjO5Zna5r6tR+2RSPNX8
MBqYA5rPnRl0LrgR0I8d/1ur8ESxGzF4yysw8U5CLXjt3YiSWq6DX3KHY62LuvhdQGGbfrvo4nyt
ypb3JE+zDDi7FKLfqzXRmYsB8wFrCYZxPVHQcR3PvfNkOov0r+uY2E6YWmPysHpJrQcttfU38xhj
T47ThF03rq0wI7exkzlEmQeksA/W5G7pTPObtEV6m5VNZQdKtxLFZSjyLKzjkYtxWg37S2/qyzet
KWIRaKh2GQ/mAIQpcChiqL4WfQfVMiqkGuqPHEvYq1S88/K5caZrdymm7OM6aDYUv8bMbhrDGUTY
oO0N26poCriaSepbRz6VM+7XIYUJnWM/PIw0lOS7eM5UHCQ44+kxm7TO3RcU4xTAmnzAU7GKCT2v
WlylG8zB+GpP2lbyRL9mviceKXfCGscWSHUaH1ZzhOg3OUlSHTRM6BawkQVkzfeKLASFx91FGgXc
bDDRBFkdezpa7wjBmWVEsmo0rjpPGfSAabgpnC8308YDwohzfqxtv29vsFVw1Ao+S34ksMD/R88H
WHFytml2p0UlfSatXv02jTX5lbbN9Attl/T7lBTlbe1Qfbe38Mnv1nwoHutYAyWos6G+woHV5UEv
rPqxLzSdO7OCTbT3ZrfEKNBjoUUOBoV1cI3ZKK6sspKPcYa9vYZ49xWgZ1VbDz1ddMuOHqMWxGHu
8hZovFohhbqoU8Wl7WcYgzU+6Qjp7c5aIDoGK+1KYk8Vvt7vNa/35i95LfziStkF5rAadW+3liPv
UCCzGjBdiyxdFrialr7kCW3rAS1+evWYwwqW0Vh1sXXgKm4+eGTGaeK1VpfGmkG4gb3mKAFQLiH+
6L05/9GVJv5I28GZHUHDLuGgDw4ZWV/ynlFCV2aBbVTmLnbwyKls2SQhZ6Pqvk/TRC9LkloVsE+x
Wj/JMeH2KAHLZlVa/8WPveZHBTTYurboPz8YuuuDDXb9vkPRg7Dznt4U0Mq5E1NdksIqexqbeOS4
NGvyza3b6aO72vF3oRbtfrDM4V5oYioAJ/XWGMSEMemB3uAduyzPu/1kVzLbCQM0WwAtcPkwdeWs
w6ec5h8eoqMQdrRF/cwtVBDQi4EEGkH49A6l3o86YZpk/S4hoNAM3/o1oOtCWj+miZYqunaW5nvL
5bHuvMHPP5i5qf8hWDV9HDWYbnurk+73MSnzxxRCT0nTYimvBzfBRHJI3IzBQn32eCwps4VdN2XV
n7nTtR+whnKT+21ZPmeNQtxFNmuZfsqzziZHW431b6OU/RJOiyiK3aLZJcGBuRxutGpuIUTWS/cn
ce3422K1yf3AE37nlql6SZVDUntk1X56nepv5qozsPVrvnmAkstshGWh/UeYS7fGXFsSONTtpZzJ
o6bDR9HjeUPjKhRe1ZJuboLvZHeGWc0AOPQM2N9iIFe0H+UyDqBmM8c7kCY1XlxFnCKg6V77ZPcO
x92ksdKL8ga3PZppXO8D25s9YiqULfhktrRF7CaYmB4neW6uVxLM9n4Cy7zuzE5tOVZbqYOXs9aB
UBUkrWYwAUwN0mOTxaNtf4o7P30i9lk+TuZA6AfHb4AR1YoOCh8aC2D8XH9+gAzv/AakUn6AdAO9
EuQPoE3hY8Ts+7nyIZJDLyTNERvJldF5pdrPsxCPvOlNFo1OVt/k9HCrq74p3W/NaGkf5lxbnb3h
pymAVbEO117Si4cUIiXoSlnQRSDBm8fhknbdzjdmrzh2hl3DwLJb+xd8HxCbqo7LG3vtgYdNQ6vC
3pFuHcbmok3Bwpc5VKQ9p/04putXsqjLfMtt4VQAYQsTbo2vJoDCLSgUvU1w7mImz+osYvk6kNJ5
dAor+Vz0tPIGmSKgFCQaNkBkFov+p8zy6oaGvu0KJ2Dl7vsxa72QPhl1B/R3RJ4X9QYWYJ3ccKXE
4RMabtYcpu3q1sHoa263IzlYORv3CWDoODFNQZsDko/V5IG7Z7Y/ySbGX/TWls82BfPfartbbpJy
yOdQpaV4Bs/V/CL4V971Q1v9yJ3VumqYZh+Sksf9nUlLoYdBVb8TGZOIr6xalj7jAkaPZg3E5g5y
7GgGBvBLVpY7IwkL05EPJUIhOPsmJRjcnl53B+W4mAKkenODaiDN+TYu0vnguXn/nUoo+9nyNDuF
AFmqH3BqwL7MJSHPUFaNi8ybk5dm0A/S/x4nE0bykIrkdgXn3QcLi/ghHgo9o3lqHm7bIcFI0Y3B
iJbYK+Esoz3gQilqshfNSTPQ667N7warBhe0M5qD3eYx/NCxn3GBaBzF+V+zpjvElTZ9AHgO+8Ml
7QtfMjW9JJRp4w87rCZQibZc868U4sd35uDCOqvwj1aAf5vVRpa1OdYu0oPB2LpeEyYWLfnXfr/0
381xsR/B49rc3dpa3ze18p+dxDKWK1EkxWNLt+JPRRH1BwQimmWfuZmYgwadi6/6TOw0MHmBae/P
OuOhHGuegDhFIZMr1vXu51r3ngerxZWjTth+SkcQaOHULPT1uH0xl9dKz62bUuIkY/tazRBZtaF9
zfxNURafIcYh9W0koSRWy2211koGrV12Y8ARd39o2lQmu7SbyiNNATXPVFIUn2oLf4I4EPnrQ9nF
oIdXpBAOsSaMK18W3u+ksutrKtSxYsoRE8NQ/vxIMNmDpVnH8RTOvuanke+0lMiXBMQQq6Qz/kNG
duvnVCoBi1U15t5xRyz6WuUrfPG+ly96N4k7l2pBqulrREeCwqnKPhTIPN6QzGzgcfcAfJOqUG3Y
qtosqfQfsb0A4nZWoKyk+gw3yZtCIMPWGirbmG9tP1kET6HKHnyEfb2galXm7S1/MPZ843bFcqOZ
uTKl9kLlFA3ttLWbMnJKR96W9L9Nx4K01KOnTX16DXGHxzHFrE4D7iLtKFJ9Hg960npe1Ds+fehO
wiVjEyy7jo1y/SRV2YndOqfFzVIvvYMD5ixWILRFgmd0edVq2N9ZVA59fcw8kkPQo5z0qxO36/dO
zHoX8Q2L22FWphGJSbK5yyKunpVWtD9EVdqUbmKh/CSvsHzIvUmlET5z/VHNi1be6YgtqORBtMR9
o7mxFPCdeMj6F8OCSxZwA9jDRzs2Ezfya79bfhSrpsugLhSnQPMVX0HHVMczlFZhHcZMeDQxZ734
6ToZSdGul+v0MsWD8dknU3lcRj3l4KwjDPtqEj+roSnTvW/U9RPy6Pbz0Gh5D/dLq170jFc30PG4
v6xaLpBVckWzN3qXXSrcYSp3mhyEv5uHuM2OPeFtGZi1bay3SSmwWVbc4s+uLQkvGrNJ779FzLqM
MiBWc5BaQzPvfD9v/g9nZ9IcOY4l4V9EM4IEtysZEdrXVCpTeaFJuXAnAa4gf/18UZcpKWWSVVub
zaF7qiAGQeA9d3/uFTCH23ypDNYIGKRvrRWbPjdPoywpQ51AtMG+qfljdt2sWdqEOhh29raaK4pn
TS+71qtOGhC9Ys/8fUMCPTTQs7XOfpj9rLcjpLDaWt+FpRWGewdDHoqNRa9LshVeCzJFdqCdWKsh
Nwt0rldJB7X9x1kDGw0w76FwTr1oUT90OmFomgaTPibYbbQ1a+BOID3EkKnzQTpWjSWnS6ARHgIc
R32v8iZpt827ncqlupxta2FKg/DsIsk236e/Mj1W8Xk/quXgONQYcZ5nLq2lanqwcMb37st+cmz+
3+fuWrglddtabnZDWG23yoQwUP+uqREPxGadFIhb1QTXmNu5QTwqf/rFyLuZYsAQW+18XrPaNb2V
A1ipKLudV6xvYoCSyj6ZkQEvO89goJp4TUTaqgaJuKrTdLiPJN17Mq5dK47HN1nMRk4c0xhN8Y8X
VNOxlYr5wdlkdKMaM5oTBPnl7dBmwtl5uEDcjRHujPhbk7iXtP7iwFCJfKISsAey6A5TBGT02ORl
tu22MptF0nVtsV1VsqJV87gGmzgcJ8/s1WZhkmnV21JfFH0oTnulxjlW6DYecnbVGBurDklHZw47
4zAu+KAKpiOy2HRDRSPqe9nJlLnhtsODWEFcpuWYxSEm3GniT6l5lm092ic5XeoZmKp70wWL/yd3
IyIemyUbifJmAwWxV9ebfai2rNpIGXbmh8WzGisWolgH3C9kHcC7FEGTqEYh6V5xvzIh2gt3Q8B7
g+S2ul5wSPOSdokWTbW/hFfwQv3XFD2ejcIAKCQu+mUD9RMjRECx6A2pXDqIW0cU3E01eb4vVl5s
gJIyqh5SJAGEPwdWtCYW/cFtZEoqJ+aH+jy2bRLIY3+tq7PUdZjcHQ1MTIznOYOhAZVrn0zQeg1v
cutoAIz0eng5Jb9EvaCvFoxV3sPyCCAMLSYKoWmq4rEii5qvYFS3U0HJS1K9rs6aKqfGmDNr1rt5
yecXJ13tmnpvIWCPjElx5oyp9dCTWH6HvHhrYm9MIxBWu+37fQPBd7V1HgBYnnnj139IBgJ1I/Xb
mXpzYxE5/milna73Ua/L3yS0c52q2Wwvy2r1N+7a5r91h0kHzYGb3qi19TmC0s55nGuJP+8M+nQa
OJ3zMyXC7xuPyh6DCt2m3WTa/kfQWgDz2zbjqTWFec3QMWYtmKWV3p57Tt5Amg33tKqkmbuZt35H
pmD9aGEmuMii3AxxPQmrvMKOFD4pG/X8Ra1hvp4E7ka4gXKC/ndv48pCte7/trCDtBOa0fDacZYS
pLc3w1fLNFTW+TjZV3V5PGlMnqd3LdfnmCyjmC8gR5ivRSsdWHFaDMK/Mt4mfaiZpr4zYqXeZcn2
xjGWj3HhzH0XBjOHVY+y8F6HbakvhjRwDARTM3u7LKiBKTGxDp3TSUvMsDw8VLzdKNr1D7/Q8bCi
1KwSBZz6KJYcsLTCAW+JPQnskWE+4p1yCQpw7Qa1PVBe091VRy+BQ9Q66yXHnkvCKC5Da+yHVvcn
tRopk9bkmlZ4drv70kTDkkCRF8Mhki22LgRTijtyjEs78VFn3Q6U/z3HQZhDPs05hoLH3renyM4M
Ru9po+a44qxjAGkugvVMMvP3O/TKUsaNmGSTsEnW7/NUWg+ZKPsC9rfvn9sqBa2dcXyp4snM6tbH
5PRnz81zA9IsbjEC7pxbjRolBbJrKgI2jqSwKVvRf0tB/uyT0l2n28YWQ3OR+uO2xZrPyz8wbgj/
V1pHT2oDLb5vhoFa3g2LqEA+NFhkWc5u/tJWYLOkS/Y0tFZfVdBEqspvHeZdp30/zv0+SwdYfSMr
l993dSgq+tr27wjfrDQ/dUat0DlO92JXcNH7duAoTtbSsGPDzg7+jK693hO6Og8XKvS5clZ7GUQS
zJ55BgcPZDKgeD7x8bUlRlyiwD9eczheKtW5lH9dBm6H0YyTJsC62/fSzOJprepQxLNDGjZj7d1v
P1gAnvHhxraVrFb9baqDOUA70EDbe1mgz5rB4t9MPL2mpJVB7SW6Cr0/8B4ebAfCgSM/3DBV1cqB
Ngt/ePsn2AmweMuhNicV9KFzufaN/bW2JFy/RSxhQfI1xD44cgr/HuTgvzvc4rr7anHXF4OZxhMP
RA4LzUbd7oO1jPxE6nkYTxZs4c8BfOwl7thCX6iWCLrP3NQijzbcLPeEIFb3yfba4hFFbP5jApt9
wqxT5CdQ082jLgvvd791uYkpemwwf7i5F9VpeWWiUC/93psj8ROVutpiJy0Z8yfcQlZndlUv31ri
67xzJyfedzciAGEj48T8h+/RaNBDDU9czPVKiYfOBkfzysrVfugLeTHgJwHdZFr5O3UbkADRheku
7xd/OQTFNm3wjJ5t0TF01pBdIZRreGaYASsx7Nf10E2TWycN7+68FZ0Nl8zI5e9KLeOdajeKWisd
Ui9Zgavdvdd6pkyUXbv2xZbWfUoutfaeLMfACLUZCbmHkgb2PqgsoZLIs6z1rOhz54GsF2b/bZFT
GwQdLi3dKEBnsmMdEGdpqm7q1lU1h/vSfrF66DFu6RKD4U2o4M4e/Dk7LNbY/AgU1VFStIDVcW1l
HveZU6uHURvvF07G4DNtNXVB3I9M3cjvEq9CceWuq7NdVj2ZEMSnpqBNc+YFN+iCVbULuYe3XT6G
mkPJ8iYG6Gb8Hw4ZES31SVrroLxwOD5AnnM9ir2M+uKhrLIVuMdbrGLfdcxhAOc5wMpq9LfEWSeU
yqLaqkfXpnOIGxwrMv7xftv5rbONMVckHMfETfN7wIpX7mB8xLm/NGnFsFLkn/tVaBkA/cV8yfkp
H9W2MUZsyqggdrri7Etm5A4YF7edVgcgoex2IMG5YXzFF4+WnU/fGGbh82unFM3J2igz7HIZDjLJ
UIDBHKahczaUfH/P6AQ4IGXQQnQ5LodtRZnFx9k6vYpFAcSAfQn6KJwRB5rYwtcj6T+NcE/qkbkT
boMg3UtDExFLPFEP7Txa5aW3LqSKh8Y2RZzNeA8ldQugehquvvdbeTr/1nKk5PwIwXTWCUqiXYjs
Sd5vVT1drtLuikuqM/9yUXbQnnhzOxeJ5zXoaKgcQGuEmEW/a2bHAoDZMjZP7nnd07xOPIh2i+yu
oen6ZugJmCKyOiwMtlClX6swUyvzkluA8oero9xD9fYXSlGmHBow9Sqp1dpPDMi6/bWYlu6nVVte
cUEEvHfKfPX0059rb287+aSvge7hvEbGHlcOJe3/ieam+LXCrf6uQV8fpfKRTqQKz57ErTKqt1FT
mu+KWcmbEbkHojA4WJyS5tVAOcyyYggCj3FsNZf+OSg7DsEpBy3nJhmDPimrYuBVLAFbfyRUXMZt
PsjHCLXRc05w+aOtg3CKG6c1zy1W02JX5rN1Rz2xPY6l5o8PwuarlFP/WJnOjmLOalEyZoXuBLGY
7Cla1kwVTI/77Ubvtg1jXGDxAtSAPTwwlwr6MBaTkc+eGOVX1w6mO2nRoMZDOA8/HTtrqUdogtQu
hdY8a3hASrp0ci8KSlI/qYt56NCs4H6NnaeLye2sEFnw6TfqhLswfwnk4o2YVK+bi5OTxlpDooQp
dik/oEgQAwd8qyn7ICkct0C9jCsY/LlCoxUfz2QmZHjBMu4JjrpsQ+BOGLlKPWIhVf+qzNx3u5Jq
+aatqTz3K+nT0FrQu80uKmdpDqaE1tbGb3SyBpXkydLOLvdbygUDNx6aH6qyq2caAia1i8baHhyx
2lMcWnp5kNla3jvrTOyHIxZYOK6PTiXoNWCm63DsbuYx1deNdNyvfUunfwfs5MpEI7b6saJtfcq6
tfky+BUlNkLwEhlYkbqPubd2zNivhXttQXPnp12b6ed87o6iQ3qQKl4wahtPJrutrHieIu4La51K
6CTIxAffR9RS5iSkxItux98zwx0/fFrQjHrD5ft0KRIyEEixrXEeGoncKqomP3HywbsrApTW7ANm
N+JpcsSdcRdz1xA5poArZfmMcI7GYx3nXwb5chPnw3HnDoMsutNNVe33DhKYTRzVpkgswAA7hi/I
CTWvgd5w76zyqxyBf5D00iGwI1v4hw46l1NODEQOIF7b1lqfyiZFLDRkZrzLhhRZRXlU88dSLvmK
7GyyvtOP1zeuB7zNr11aN6ofs1ukoFjipqKVZ44YwX37oyyJj8zzsH2suincBQBpjwCJ6snOFsfb
B3YNFjv3hbhGGtn6CVFygFX0aD5MdCmCNeFsRbBBudXekWNPU2dpl5ecj9DHO7a9WJIMYd53K3eV
2bn5ap8uFpQ753ZmnkPlpQ8elQu/k29NL8LdYPYZcy8IdhHeSnNuLfmjSAsvPcdodblpNT4wB7Y/
hxkKPO7HzkO8Des664xq3e3BmBrlcz2sXX9pSc6TOBizsdqNtdQbMelresNQx3w/O+H4MstR9qcC
J5CLtoZ+p1rrUqhI6T2D3S0ceUGfnXYuc/Pgr0V3Yi8aNY+RlrrgUQfkDIGT5wlBTmhy/AVJi5Ua
HJrsxv+jZF77e6uf2+fjkUBnBs+BOzfVw1mQmgazQjjSJx0uglGH3M1abiUrBJIBl7iue+YKkMT4
6fUW1OT0bYBv6A/yrZt3UdplijJIFueb14JaqxQxPKAFio+Dttbquoo6LsxGN4vD9und88qDZ8LJ
xu5q+ia/urdHU/5cui34kaP7RneZu/a3YdM0Ql6Nl440OQqbzLEZYswmO6UU92f3G7uwvETv/9Ok
Q60Tt1VUeEFBTR5soYPPY1vbp6Wj0DCZDWKTQ7rU+b4MKdPj2aL7jEsoOgRG0eKcIcTJwz3+dchd
/dZyn1sEcJxQLldv2c72aT5oPgnA/uh2cJR7q0Cd2126uMuTdrgp2XxyeXFaDSeC8Mm/mAf0XnEb
dcXjskKRgUMt3hWD3As7HA1lvp8Q8/U4PilJBx9UMBd+L+xzXlyPPqMy1kMVmQzx2lF02HmEJ53M
ei44ZNP2qffYzos7dNetXRj3tKyVfWgtM8oTDlRdJcHYjblEKQEMSNIPGEI9n1ctnKc4sofo6MI4
YER2PjWR18AxNIU/JL3lAPCSuMI0Be73UNqzW/E98RLSHu3S6PmQHXN4RWI9YWWDCyR+xdAaiEFr
Kj8g7qdHhgsUAULBXZGP+1kFtXsgUQYYu5zc/ntXOstvRq5yH58tWOZdOa76C0FYVn2Jnre4KDkt
miRYjp0UvDJ/BBKZIosD6q3vuItaF4xFQl0H21I+y1wuv+H1WLWvhiragVXV4U0vG0Bgcgs3egBc
bWFa29DrvzFnp7yL3OuKrwgNxpEia1YTMpnCQidiGDuqkl6hujrNgNGGS+aDh6sZPfmUhEBc2ym5
h6rIb+BXjfOAqmJ7odiakb2bQKbD45hVzJvse4y1gjML+v4Z7+7lu8lcM+Ed0IfdLqITRlcxWXg+
0lMDaGfBZj1FGJ1hxhX60XU+VVGOAiwPKai77ssAdY+Yyi7sFwtJRLvbispL9whCIuRQtKPNTg7o
gmC3jx+AnFYsCJ02nHUS9tbgU1UHqMtg96KHsdPh3Ta5iw1BufGYjFzrE9S1y9U2DxuQ28bJsIMM
me4ztNETnJCoNDhmWD0WHdTUbuq6Hi8flH8UllWzgg8PHkdOLyoa/RAxiEAmNo4jWhQrr6AVLLYN
nC3mjJXagvRUgycXWA9R1Cad7UATQru1/oGhPYXjEgZp4QG0vuJuch3oOIlaHCe4nqCJpO1nB6LK
tbIvFIzLvM/xRT3HIkaAqtitZdEQD2zfxdg4GeiyWdO4Wjne4Q4Bec7w+qaBRmQSoOfaSvHsVU7F
gHKLOSYeqnNldo07y1/51nIGWgXxMrHlNuCyUYnuN544rO/7WtdfESO6CoMG2zzOWd7kZxbFNnxG
ody7IHPwzTJCsSNHvx0FTKEQVwsFzbMu5/ALJsARgiNij9J9HW2MjG6uM173YeH8yDsnwGSiNPbZ
5mWduumjrr9bCFa30WuECNW7YznfpG7VJ9KeUIJRhVuMdrf+8K3Na3rbErNPDnmEm+kONFzecRzA
GzFehgzXbWvLOk67TLccU9ucuGWFrlGV1nhY9D/3gByjOe7sbrziaIQbRjuUfmfgoj5d8Us1O0QO
UIJIe/TTymjcsNOI3PQ5iSv2n8y0oXtiW+B6CdCA4Cqx/XLdcbhY4V4sLi0nFiPjryZzhoUiusoe
cc6d79a8n7lhlJ8957rY/ogUtuRQ9VH1EnFJ93ufDwv2QZehxlimDNCCrpSZCTsegptRHr4bhhUo
9mi3q5/g8u1zp4JiiQWG748wt+AyyzCuV123RM84uqDggSX2NMj/ViJTdq3wV10220tBP8VTCYxO
4qkJZpmURemNRwrPmxO7COofBY6tRP6IDf8ACToH01kcRzeGOUIg2nZbg+DEtnn5GVTd+bCszhjb
gYOcvlLSylEWlVm/D1WE1Jq7hYykMJMbIvpO62uSxex1F9i+fellLREChVjq7oSasfqmO05lijjk
RpOjOPoROTY/kZiWt04bjGgLC6ex9qjA09uR8ylPKO0FrVnRTV8c9OFfFXzNg+fDHUhux8umq937
snZle6fLZcJAJyrm9dQJZ/NlyIcBc9OtdzH3UfWYnqydW95Pyh1Am5aV2ZTV3kAYqV2wQt2csAr3
dEaWvy9kR4toBu33O2fkq9lnY2E4H6Olb89aaZwJX+aFxCXwVI/zwXNH/uecqZ2fqtiUleCg1mHR
UIq1fAk7xBInDKbN6dVMX4OIi5zye4NW7rekHeBVC3shmCkDX09ljoRsRfWCpGG065elN+lDSnX/
C6unI7S6mkVyEFAD7pm4cZ8Y+0Dd0TAF9KQLw0XejyI60fVSwawyCNScGjSd9/Qnirji0hmQzHvM
AC1i0yIZasYd48px6hpVCcDILk2ZhqGODIJb8GiqTY9JgIuyR3K3K0iPDCEMJq4nBDXuo7Pq4sWE
qHmTug6ochkx7HWi7TC9bUuJtqhbKopcqNa8OnRu43+xGgfxzsSo3u1giXFLdJhOS0xqDgomFdjd
g1ME/Q+kZpt1MMHan+QM6m67MNPpOVtK1vuqZwAOAMdt70Q4hvfEJXZPoas96zAjJPg9icK8zDl0
EyBLKa+Hzaruh3Xhd1rYD88Kct3Qby76rGfOat4LXN3HhL/LfpBbpE6NVaYIYgBPfw1VkT2tKit/
NOPqfm1oen9N2jQFdCx7LnbcxlrjDF02YJKHQQc5vJHzra5hZ0TVpGC4zbxByAehOkFrr52EHinr
uA3h4SiZEefHk4sn2j7rx+B6LD3LcIDXwgMFLMvvvaqKhyitolsIRLCXJU036wh1mS4OfYu5FlNI
moCV8+6ZUoIGxEFvGY8dYw8xU1Xpi58DWhyGSJdyt6KKiFB8jeu53PwGiw37eO+Utq6LvZxzANoa
bQdODU0Y3Bw7UI+jZtrOhm7I+iSdZlA+vJqcy2He5Nes4myLMbMsSBqiWTmEvaLIwai5/7MwhndJ
xvPo7ObehjkvQuYLYuyJzJx4o87qeN5W6zvTh7x5s2J/HhabeHBNgC+MRoHp8P4o3EjL6RxGcKo2
uhurdPNi2vacUiIVgs/EdqyvS+FuX9NingTS8CPiTBLC9CzLwdXJtoDIJBtpEynNartCvYEe3Ta8
VQshLQ12vLqBuGJWrL8OowzpcSAa6v1MBuO2gzFaDOc/RL0zrJC+m6mW9IBkVGantRiiO6vNMe+I
Irj7C3de4DUgxoddOq7rwLAFFcCZU8rIioeR3OSxxU5ll40Q8Hta2LZkBrHsujtnFQgEUI8NjNOk
bCdoknnaa5OvatfbRsgk3JiJTow9Tc+zu1jLfpl6UR6iPKr40vLIp/5CirohpMuycicAB4tfJgOi
2U+bJeak6ZiKp1xbK8QXkXaKc7zGouZqmYvw1iuqWu/ceauZ0epQ290w/AO9PTGxwI+h3eaXqFox
HNZ8S81uNYBXmGlRLu8Ev2K/2zjaqThK+Cp+2FpZAnzISe8LHVBhaGIuLCSfM6XJyif8u24N4ekF
EyD33bhiZKOx/L/CJmT8jnpWQkd2g3+lPRjoxN1Whcg4VCW+izIVaHA5z2jZnfJ+FKVP0QymiiZv
QaC9q5kk+tWlav3a1aK8kejT7aN0EBQZXDagPe3UnzCdaQlBeEENwRGpw0oP6mYMavsHdeAyJjQu
LYXp3Ic3QrlanKQy3H5k1mJf4XAw2xdMkrm/Fk+4R5imRqhJblB2BkScbzCldnvDmIErUPO7Uw7h
TphBghyILyowpX2XE3BQJZ20eWGzbXsP09BDMOvJh+it7CE6W61sXE4W3veXjXvdnEowjrOyz2HC
3Rk0SYTAnUgjuDs7dCjX1AxcIrU9dHO8DUAbJ2Ghe+QXUd5lD80UQTshsHdQTrVVeOc3HbJYLqHs
RtdoiuOZX/kbWvX55tj+IcqxaybDLKsbbhmSTH9WCiw5mV1D3yFNWCMYIT7lKcpXPuZM5WuAUqsG
xGhKTHT3ON/JnzWwGy6wjsofctmO9MN2pJ+wU/Jr4La2/pkJ3aOHSCvApSgCkEed3qoH0aEF4KRF
iSE9/I3jYiCAfMdXvP6IVn+bqe5dVCELoK2HHodiEsW0rO9lwVRDAh/lv3hhH9xxMw3uoUszGG+2
br+3x6yn8O+Vq5Lj6bwenBLIZ1+aEUDbCzckknnY3BzVqOsuN9pcUc+0g3+awW2v+xxrAn0iOm1d
DTN36WnVde5ZCFLixCFm8jT2nVHiZmAs8Fef2tuNX4T1GC9ILKZT2W1hcRGqohXA89kYXG6jX6tH
OgTr0YqARSGBlI063y+pd8dFiae63UDUBHV9+TPKytmKacRQKKaCkakTpdGMfwsIIo0gXKLW42Bw
AclQ2WZA8Mh/ivUr2tKZPI2IwaWDq5jkibtpJXX24+nqt0ZOhANg7YlnA9NYDj/Dm+nmGn+fSCP7
gQ6Wzg+CX9N4qvR0ElSLubWsGjNXK814XeO0q6tJnHy8/Fv/u+PyPmaOBLVjU+u/NVZiaLUfEa00
MYNXNEY1Qubp1EYj6OJaq25gKKJ482R20ZsaUfDHi4u3Y/n/rO7YNpwjiQwAya9HuxEXp7pvePis
k5x00IW7MouchBrlUVOC8mnDO/dMfu3rcfF2bRmuJ21L5+0sGTLslVYf7Ub02d/lvBk5f/N3yTde
DOST+R6EYhtXKdf/vhcpH3VDFOG+ou8pFE8Uj1gEClj9gp6PydV91aKBoc4Chtf++P3jX+qts8A/
fxABhdgX+IJAnTf+BdpwKk+S5rhtMoBXJucyZB01uGQ1dH63+3i1t1YUx9VwJmRD4F5KIuWbx1eL
bMlyRweCGDh8kUXgIo5jWCqIC+OZl5Ti4hM7g/e2IS6IwvdIfMTE/M1GQB45dNUAC88woHPrIzKh
4BUocUfbnKGdi05Uy7B25/qfxDv8vbD00Rn7xx2ISDF68/mtvsWYiFKMAbb2cjQxXa9W2LML1BEu
ym097nSo9X3k1dl/NIvgk3u18vGV/8tcJOyYfER3A82Ixx+jXkDQhfrayN6Zz0CjoNQ/fql/f2us
hwONh2nx8e2+sXEYVq8TheRbIwHJPs9QtnLZqu7s41X+3jqsQghg6FB2MHBw/LL+9VQsXbiR5stx
FzGee0fhW9iIcyj55UuA2vqTffP3dyGxQHGPCZ7QgZhZvV6OVNQ0aix2aj9yg42AxAnY4zdGa8Tp
xw/23s/HQS1t3Maw9n17UC7EIUhITY6EfqKA58JEU2krBJaf7Iv3fkGaRQLOYZWI1XzjisLEWN+b
gkso1Y4+ozxi5Isp5SJBR8rwcw+C/EmI+7srEuFuM2iPxV7w5hsQNPW6mThcVG4tP9MVbC0ayyN4
2efVLb6T4SfmY+8uKBGAHL2smbo/On78a5MsAfrZKucRR5h7pOv5sJ3jZDEx5L9412gsptv//vKO
7nB4s0jpwfS9XrBAu07ZwoKbDjTS6jFC4mT0J2/uvc0Y2RHaAUqxQP51m3W9l63h8c2JObpbWhwV
EpNlgbWfagqZT77nt7Ysx/ODjBg2I7c2i73ZJ1001dS9zB33ImueC6g91KEVwpVNXYZDe4w1tsb5
8eMf8p3jkqMDzzOBLIWJrzeft+9bRhjd8XlHSu9bxajZsIK8uk150HUa4klQeJdHZ7mXjxd+52lZ
mMuI7D9MkN/eyCkadTM2OPZ31Wx/ZzKognio0uKGzSNeKHHQZS5MHaaffPbvrUvolos/r8Pqb39l
/GOysj1+9k6GGDph9BVSOBN1Ge3FeKzvxcDAUi4m/ouPn/idjwRn2/9f+c1PPTsF/n+ao21Ip/DJ
Yc68pBwS8ynpa9MhYxz8kwXfOeGoQB2yZlzBHfw2aGZYohFJYQ2Nhxp25+Eaepgs97+687FtA/79
EvcwTm28Z19/ij3j7gHTpaxSKXOuxylIEOt5KPHl9Mkx8867w2bQZb8c4zJ5pNdL6dp2tsVr2DPM
/e2sHlmZ8XqGbguIpDuFRPl7JaLPsiXeOQWio/M76UAeCczizQMyLI2h88wnUrA1dnaPFImxlvQk
s5lQ+HiLvPPGIvQeERkahNrgjfr6AUsGzkGQeMAU/59dNKJhWrT3meXb36sc8xRIMAiPQS+U6a9X
seeQjA5NyouFecBNtVRo+fJy/qQQe2eVoz0e/+HsPNpIv15lYlalab0IUjpAH6pE66HUyf+rp3KI
ryaFArGF3AQu5lmvVzF2PhvaCeIoEYw0Nz1eOt2u660x/+Tc+HsXePiqeraLFTahnm8fp1kqpnMY
x0dKPSJKTorN6Po7mvFAGybL1sX57D545wfkIhC449vccYjLXz8aXJbMWo9Mim3Bc7VonD5BHvmJ
7fDfh9LR6JLTH7cSqsjozVtyqFsW0wKkOrZXnc9jSRZFVsOvlgr/4+M8t1qf/usmx2cYH3oE8Xgb
/tWhkjVPqkdNney6ilYsD9VBrcbsPl7lnQcLQow8pc1l6jtv+4AFZ9qsrzStf6QhK+s8uGzALHYp
FR5TsdlnYT/vvC3W848Rkg45Im83Yuc76Vwdg3cs5Gcx+g1xGChg/vORTkAJ/3IuEt/2ff/NCWi4
M5auobvJdQBmBuKWMR3hYJx08vHP9/dRi0cbLvaSnJKIQfnj4/6rossXp40WcqPj1G23Ew/F0o/a
gq27tBwa1tuUiVYRdzoH1fx44Xd+RwyHwPo8lyMXRdDrhaPBZ4CfiYp4qu30NjRMcw1ltX5iZfx3
2QO6JpndI1snFDzk61VSP8c+62gR6pLMhwwdyxlGgpYvFOf6Ulk1aEAZRHBfw9h88su+szGpJjFA
9IheoRV/88vOhV1oTd5K3Pky+858k/d9myI5HOoOT5LYr9BOHf77b8rhhU8il4rD4f/6aUnPxNwL
G8N4zkfruvQkFuZKLbcfr/LOCYnIAU9Bh6GuiC/h9SqdMvgFhAjNojpsT5idTMejH0AAp1jXjffJ
l/DeG/RxW8NtMrJDrOherza5BGuhhaX7DU1xUvoS/V5dWJjrp0F51fbZeuUBDZ64lPAPHz/oe1s0
wA6SzJJQEJxyfMP/+jaCAlQ88z0mDBBP3Qp8pfYdLo3Jx6u8t08IsqIy545zqZJfr4KvlHIdi1fV
+FUQDwgkfrgGq1I0vhp6zh8+ueDefSraN+x0cdAPvDdPtWHZ0jGGyBcvO1XsmKRXPrIyjLg++cLf
fTCwhGORw/992w/jfoX0FBcIXGJS5hTIF4aKGbrI1KdV49nD/cZ00WcI4DuLHqNW6K74MQUWN69/
zc1BCq02ZnlWct9gvxgTW9Had3jnZE2z+/jV/ZWFwhsjBsV3KBttwft7szlNE+WZDwURR3wEzb6Y
R/tqMXiGRcXYnqYhFJEo9ACvC+eNNhcaKs7WAOKvwRXvk430zos9nuAhdtY+lhlvHX7zBV0miU8d
ypo+2xOOi4Avcz5rNt5/5n8tc/wz/vVVlP5Yz3ZKok26bcaP++lop0X8o/SSxo3GG6/JrTN7gUcL
a0xxVY3bkDWvIUk7pf1J9tR7b1sSFmHT/WC/672pCjvs49JA8sjMjGFmilb1t9vrCkGYnZ3PgzCf
bOn3fmIAb5ujj6yUv5pK6W+EROC9GAeeq3FaY2YoWJvlk6d654ClauLfj92tezRQff0LowuWtZno
DjDN008prs07rZ3smTDtz+7Hdx+ITovakDsYr/LXS2HAjCxAcAv3BIPv0h49IORM/skt/O4qjJFw
DDAfwQt7vQqTTKlyiEIl+jcrwgPGRHLa0V8x8/zxB/neL0fnxt4HbCcS5c1+6CmwQ8ZYWcga7YOF
Fn0XdHNwp5gR/vK/LEUWQ4SxboBFz+tnagYzjJHFS1JmVDdhOuYwmSEiXrRES/n1f1gMpIjex6Y5
8d+8JgxscmpfysEZcuMwEXS0x5oI/5Gxbg4fL/Xeu6Ju4TrCdDnEeef1c6Fgkv7QgF6wM5s7zCvC
az+cP8vpfO/DxQSZL5ZLyHbfRvG29eyvxca+awdUk/GEUvSMw3F5zEGlDmpivufjx3pvZwDwIVAk
N5KteHzsf51a7siYeONDl+Gg1SblxkBcXxL8RZZV/snL+vvZ6LAoNUFL/o+081qSG0my9quM9T1m
ocVvO3ORyEyUYJFF3c0bGCW01nj6/4vq3t3KyLTEVu9cDbvIcoTy8HA/fo5D/sKSZxDF1bwDUS36
p4H0hM3bym3v4KCzb9Q2GTcGdsGaiw4VudgnSRlPtjYYCgrilNGtSbHvosJTPqQePRhkttZHSPnC
jejvfH/AUK2hA8StjsuVE/eJagPXVyra2Kml/1GLJojC0Kd315frohXKAhxjwersSherooz2vMLH
BJ4NzlVzjNrXADi3eMwvzJ2ITCiukLcnzJPOMJlz+qFcUPXluIyPmhYKaAR9vndmMdmf9SbMf714
WEIhUaUMYViwY0sGDTtvkygmQIdTjNC50H8kpfNC3WmT0yt8LbIFlHIIgSRnoSvQS5TryJunMuDN
7WCLIaNslj6QC1rSVNbsxZEHft3ixQqnFgGfJub52eFqxpqem9EDzZc3wytnTcMHdZiM6cXenYYK
FbkJTODd5XjcLcD1APTI4MLoq0ORFT9XASlr7XRLW+ts+yFDwrPUoWKk6aiRSPcI3L6tMqi0HmrN
kvxRVEp9yPp4Kyd/yQqHluI91xJRhfj5s2nLifpFgy0YoTYHkZK0RvzKTKxi4/YVHuA5DTvk4JSE
VZ0sncEml4s2oE2BlDuYabPJaHZZ6cKxMy1TZjyMQw0mMO08MHk04ONjoNBsXl6C4zpBMowSOE6R
DSL5KGjKgQOI5B2NYO7eM6afJRDjmxeeLWEESAIlcGIMunlOZzMlsT7bMUagdgrv6X8BI6NE4YZg
p3A8J5NJNlUIkZCvI2YCfHFqpU3Kru07+8tA73FdKW/t5KZQnWOl6TtUewijaCZDeGJj559laYRV
GppIGZPMQDH01CrIRFiAZ/vLPNx5sfuqGA96Ffq5ne7X9ffr0yibIi/NS5d3tkB1oAElxWoJfBWr
5y10G9tz9BoWldAfpmK8V6BuP7hFCDSNO3t/3ahYm+ez+mTUc4l5dc4DN9np+Cg8RxAAYzSmyWkC
sKGIdCi8ST6d5FsgCfnYycakYxctmuNCU0dbKPpZr+KSRtZ1NPLDi4ckEtX0upH8JPKVXEhbVWit
WQLbGIdA6GkXfOtqAOviuQ83DviFAZ2YkmbPssPQWRtM0fM40ShRhAGkLS8NDJk2sAdojfOSF1lq
KZU2DFoMuh/WR7LLVjCROaeqtTrH69N2PhauLDotqMSIDJMlbT8eJLAAzDweoQANdzBl/aFm2h//
NxvS0tA5saaWTZNlmNQ17/EuPgCl3LpDzvc0KQgoX9G7pV5h65I/mnOl16MViraqG+0f2gxPRE7j
r+CrcLbUmJ5qU6cHSBjjohLBBb5J2gIT3AvmMlIho1wOOw2RqUITuNO9apWieQ2Utzr29jDcQCqr
+3OS6rew7+Yv9MC4Q65l8RxXXXjsVOkjigbm9iJ2fvcSugwa6Bv92c62YrazDSKMAK+gOqhTVZCF
7wvoZKAnjv7IlqbwDkZjWHdlaS7eRvb2KY//bEYB2/A/kbgFyIGWpyttRIhlRopMCsDbASQjUD/t
FTRrw2triCwOsdLTBjVbdC3S7DRlCIvQSTxEtxbEJj7ftrWbpGEL7A/HjuYcHmVErJ4UYrWlW051
PU+7Ffzxq3bOoEHqjH4j83DRCmE9wrOUNzw5KW+ETpKVRPM7u6C/vWOu90OuaC/zV09jod4k6g2i
hCJ7krVCBUIvY7xijLhIS9P3K0Ndt+qS0vl7ssJTGcwIuA4Ud6TdmLilDisf7BN0QOS7zszy+xmG
hGNC69xGUPAUW5xuFl5gDIY1Qu3NsCXfaJqw6TsL8xan7YeB3iHYuIxgDbMbWJBvrKr9MiTTl0FD
hMcM35fW8PtMYXshrGz67Baq+61EiAhDpA8i4nMM8GI8bvCkpxcqDRs0/bqw7qta6xk/Cyhls7uy
o3j6ODUIQh2zZC30d9DMJd/XBILrDWTShY1E1Yq11SluI9skOb9GW/R4Eacn7m3lNmOVXhEED++v
O/ILS3xiRToUYbvqA7yl4w5UG+TDdlXtgTvX+yZO8/11U5cH5HlkGrmgiABPJ7SlazYsc/bssEbx
Ufdm5Vjr0Fe93AqOHEV4W6XmIQvOeQg35LC5sY+qNP1C03X3WhkV+911K2Ja5M3hUHIQhT9uKBkR
B44jqseCpu0s0dKghjsZqjE1p+agD3V9Z4zp+PG6xUvbkayBCpSLa4G3wOns0bBdalNBw6JB0u9h
1qzpKwoLyi0N5NZjAT8dJGy2/WjTOuNft3y+bgDvecdx/tEZpd5xalmZKOAobQoTiGs2D2lWVjex
123VVM7HR2XKoEpEhUrlKSe+4tlLLlab0VbrYtnR7PdOta2vo+l+CFf7boQLBvbX/sYx25eBZPBv
2LREbR1kh0v59tQm/UsTz/ly2TWtU0TfEwgnR7/WjMT2Iaut470+UP256Up4cjaW83wDUUvlKclW
5TlJtHZqGihO7HkZpl0bELUxh+mhquPmgFASzRJ9u5XREIt0umGFPZMSC487IEhSNmjR1tCMdJh1
ugkSBX0u0s95FIVHUOQpLZNOfQOrsXdzfeecOxfcFlVHUvBoORm69OaKV1qqVsHUCDWS4mdqpewz
s/OONUxdL3YumAJbRWspbx9AJ6fzCSHR5BQKbDuFYY/Zvsjzsbkte8Eccn1MZ6dBIFo00zbZrCK1
Ie0ZZaYX27Xo3bBmuECUFo6sOkNv7bqVs5kTeHdMiKICRWhXcstGTh+fi0SBTx9nvdfM7GfqaP2+
aPJxw9LZRnyyxHuYgAhIqmWcTpwXgmNeYcyiiw2q2gOBHLTTuR1bP+hfc2Fuq1PzeH1wZ1P4BOa3
GJkLSogc9qnJeF1iFVol+EiXZriF+6Tw6Soq9y+1QqaEKjuFTLbeWS0PZtIxdRq6nr2ssw5NPNIV
GtrrRpArnyuCFRAmDtQXqLtAXCltcXq6NHSjQJYMYagiXgQDp03cglQentrzjHeK7mzEfmcmSeny
SBHgb1CEBAin05drjjEbHQ0iSddq+xkOdMv3ql551GBneuO5veC8W/rD9emU/bPGI0wlyHg6zbhn
ad/PeQlbQYmYlPk2DBqavj8Bsr0LN6xoUnIIb3FqRtr4vWvUXpxiZtwTAe4A9h4+r7vvH1/Hu8du
/5XgYQfR38YZOAs+Zatiyp9dPoteZnmXYJWM7zG50fYfCn/d/Qx39U7dVUd9F2+Mc2s2xc+fGaQp
Ps0VIc21HlHl8KHs80u/3jgBZw8weViS0/cQUmR7YmXyvzGju+/l7u6X//7T9Z0hl7PlNZOz5UT0
g93kmKn3Xz6VeyRXdj/uHr9et7KxMeT4J5+nYVQzjPTHZDf406EKjAd9v7UwYhs/vyelKZPL4aaC
cExM1WmnlRAxjyHQ9aod7sbMGTYC1ae46Zop6RwXXdk5sHx2u+YA0ZVPLsVHDsh39/b+a/BHt/8I
JdD/cUdYkus1klYzU7FUD83hW+Z/+GkFXz+9NzaGdsFDPfcVclHIddLOLYUV1/p9CG8SSHtrobhZ
ZvBjbNVBn16h1+ZRchkGTB96Lg7v4n9bj2qAlNahO8avk9twlweby7a1ESVfkbqKbkG6JTwUPAZv
0CfYO0e0z/yPyT7Z/6LFfAeN0O7XpmExjmvjlHzGFBVw6DcYNt7rd92n6nVzZ3wLH0mHtcuu/rp8
KO+SN8aj9eH6wZMTY2fHW/IimUm/Ka2Yfw648Lmsd3Cj+tDYbe1OcVleGaFcoydVmZutsKTcmP7k
0/uz++48OHdbb42toyejKaJ+TuxKGDJYRagT2DHjDfJffrhz/PqArvfe9V1/C4G9tVVt/dTt032Q
L5rYqs0BeLwPX8ruE4TAb5Cd/gjH8O31lXsKPq7Np+RhZruL6YzHnB4Ai+MyVQ7aa8jR9iiF+dYB
yMruvt3dITSzWz5ft33x7qHESDOA6LkD5HU6VDhiltyasN3vp4P9KT/Gx+m47LNjd6vfbKX2LoYN
z6zJO6fL3KJUhdtGKfmgcTCNvcc9YfrefeEjOvi2e4SDO2gD85W3McuXnB21A4N3K2g5MqqnA00h
u06Xtu52LQzyqkavLHRX5vJzKNt9um68PuTriWCcxCIwI/AeVCNVydfZfaKHcW6uvmL0xhG+JZiZ
tTZBp21ZN06j+O7nmwdTIDeBDgC9dkl3S5snd3V71kfUt0L62+8rryyB3Rr5C68KYcUENcVrgEw0
lbnT2TMRt0ZTEvqknt7eNxBXOnftmHe+uujFm7Quio90W2qP1zfnhVkELCwg24Ts5MLFz59FXxUU
C21Xo/eIaGV9gNuVm97si7dQ3ucbu+OpcC9NI284jXogxjSeWKe2UPRpV89RFt8px9LzYc3oPkIm
BydTa1VG9iHXxh7S2MKB+5bUcafs4FosHvN0CT9ZfdlXUA+M43jbFLb+FnxKg05Rm9TurlbRXro+
L3JUSnmVPUyToEdDPA0i0u5SIFhKEHKffSQRMoiBDX2HeETxB1ls6AOmenTvllrH+SfjfLhu+nxJ
DCYIcJnH3gYLKl1uMK8q00J/hd/27pcG6MXHHuKgN7BlbmE8L1jSqSjaNoABXr1y5iXqhESdp69Q
4QkmkJj+pH21pDB9Uv/5eX1U52eI/KDuAW4jRcgOkJxg5KhzUUFD5TsQ1hz6dkaQqYk23oNnFzTL
9vR211xXQB3PbjNqJUa6DqMfKnG4m1EA3aVFZOzyaCnukmGtDk4e5gddTc0Hcif5T6tYtA1vIQcn
T98AasbGaZBLM6Wts6zjFFUNO9mFe9k+RFWovDczFUSf18NYcwvdMIQrL55d0acPgorKjkBJnx6t
efFiO80Qh1dh/vQbpUtuvE7VN0Z2YQ09oMkiEw/qDaTiqZVoGim0LOkIGQv6m/AVwQqM+PWGlfP5
I0HGQDTyV6QR5GpDthiZ0wPr8JOpLh9ys9P2iQJHzATz574Y5vB4fe7OHm1MGQNyRX0Y5CV9CKfD
MtHcKXvHQfNWG0ckihR2C0EkFNfxfu6QhYY13hrn9Igg8vi1hdTwe9R5kbvXgBasx7Q27C1KjPOZ
FvgMIBOiE5uwQfz8mVvWF7XL0bOFY35Noru0UtbbEF0X//rIz50cY4ZthIkG9IeMzKkVeoepmS1u
56MxW+5VFeacHGKgG9W1FNAZ1gTT7NyNt6HS/QXy+o/v8/+LflaPf7r97t//yZ+/V9BECSCa9Md/
PyTf26qrfvX/Kf7Zf/+103/07zf1z/J93/782T98reW/efIP+f1/2d9/7b+e/OFQ9km/vB1+tsu7
n92Q909G+FLxN/+3P/zHz6ff8mGpf/7rt+/VUPbit0VJVf72149uf/zrN9EC8R/Pf/1fP3v9teCf
+cM3Xvt//qL/+ts/v3b9v35THPOftNza9lNris7tQ0g8/Xz6kWv+EwA3pA3knBybpmu8Z1m1ffyv
33Tjn2C+6Mekh4z/Tgzx2z+6ahA/0rx/EplQeaWESJmA+/a/Putkff5nvf5B9fmxStA5+9dvpzsS
3B+/iRarJzAFiABVOiQ4tB492H4Mus5djq2hRfsk1rcirdMb6U8roFsIRNj1jFO6+2ql4vK38zFQ
6tHY0WIOjylk3DgAY6uxesuUdCGlqDGT1C7GwDa97xbcf/vQRe6Z9j9141YSv+l/4p6nQVkAdy2Y
FURb3NOl9ewwu+6Um5yrIagqJdprlaWAuZo6wHN9XAej59VB0amIrhha98fkQbT3bIf9tZQbSyfa
4sSsCgCiKmbimX1Nb0MvVyYYaQfd3qkKJMlOaGwBoS7MpwCoCDSvRWQuQ9g7WI+1EGheoNWKcm+s
RnRrLo2zN7TqZeXTPyf0uSnphqX45yqrWg4B4qnuMU0HKCNjShAvnjaKzmxG4gjCYzkOK40BnWsn
7AOUTbw3udk770F3lhs++MK5YrLouKdni77qp8fjs8UZnCkBQ2D2Qe325v1SzeFbRMVf5umfZkw0
6gLSAYYqTvHpFqh63Z2qSe8DWnjaWyQzub4hm7zN+9y5i3i6+oMTe3ti3uhvjI9bxqYETbUb9vBT
yyrCh+jLoK8KSfTgK5VZH6bEXg7X1+p884G4pimTK1O8s2XMsEMnDYSJeh2UoVb51dworzQSG/SO
r+1Gh/olU7wHaD2hvIbXlS7N0LO4nOu5Dhp6+O7ADDi3iHe2rxvHKm+vj+p8b8C8RPWeVkUQ0YRE
p3M3jgoV9FapggLvvqN6pD0k6A7cXLdyaUDPrUinqUes0VyLpA54EjkIlLcFj0E9PSqrrrx4M5wO
SJo7o5kXHpc5pvrOuKnMzLqHZXFr2i4OSFMpG8LQw7tdmrakSJeiiSKsrNFyY8UgaTykRPapWiT7
vzF3z0xJc2cPRlNXq1cFdVq4dGcMKHVMirbvurF/sTti7p6ZkuZuDOM+7CI2A+p37i2imGtgJ/rP
6+MR33t6VQmuL1pbQGfyRpOvKlXVwiVU3SpIO6sNor6wbhK1L46JC0Nv5L4M4yfcEuYIJkDBkA7A
1Z5u8DhS1rR3nSrI4fI/Qr8gxIBoHbs+qPNjBI7ChLeCzUAHtYxtaEbFKYsCOZss7j+hMJYha25O
x+tGzjYdGS+CNwMiI84hz7DToVR9qichxMNB746jb2tx/8OI++YY1i3txtdtnQ3oyZZIpQj0ti7n
TlenztLEwFYT5zqKzWCWOnOZsw0zUm6Y5cEOLU68D7jRxZNPGhP58CJGOCNQ3Sx+rdhe8qpcOkgS
UZ59tbbl8Eaz4xnZxKl51SDK9iaj0P15GCBa9zXFRWADQs8HZ1BiAo45vecG6N6XxlJvgFfOdq34
Thqh6CUS7CRyr2pIN6CV9AkVjmjwvrR9aL3WbJSNFYho92o6bjVZX5h/8Pou4C0yNTTISmsNEe9Y
dij2BbqmfELKzYA41dmiorhkhOYAeENEg9nZkx4l1tDKYBcOMiS/jk7RjIfQGrfIcaTE+NMaiyuT
RjYNwAjsvqdrTIsNurCDkgUdy4T8fGwsexuElY4InIsAXZfCNVtPrYqQajH/bsC8GzT0FH7gaqIY
rHf1e1eL9Fcwo8GVYTARu0YZ4eIu0Bc4gGSujlNdaSgIIO339qXngOI/Rw0MChkzWghPv103lrXi
VsxQclzcXTH01U2rLO7GyT59JYsZAlfKA0vwgYgIXjoFSuSpg9sMWRDCQwulNVmPalqiIwK3yX07
tu2rcFp+Omvcv78+PKkW/5dlYCGcdMFdJO8zo0YK07X7NHDiOEUtYk6N9xaNDDCftwsEroPjjKCm
jPntklIQ3jf1ghZIje7Z+qp2PY5d2HfelwzN3i9RbC+oA1r0MscbfuL8+AkIBo11wLW5ouTPHKyC
bGWUZMFq58Z+ytMvVlzCiN8Xi4+W1Fb17+w5xXoAURNFBnJRZ/1h6GRWXgtZXZANoeG7XpW9wkd1
SM6m9KZRFwgDG9Dsl1RBvdJVHHUjXjo/mDSLkf4CoA6lFCig010X6wAAu3hIgzm0q0MPJtXXTTbh
xuKLX3NyFZP6IVVKwQEvz9pL79MS9Y0pafM0aNIWgpgcYYWdPRbzu66bzTuH/q67BTWEjyvKpH61
Rubt1IyhuR/LfkZtydxCsF0YNpgokhN0quP7ZFhZUq2aVtU2TG+FCvsyLNp+m0DPfH3Yl6xQQIKe
EjwUaGvJtbboFKwD2qrBECvzIdKL+gDl6VYH1JYVKc2gJSGYKO6MYEIs/pBxqSOgkikbjuPS+YX4
ySWPr7sAnORSXFiZjTuglxEsY/HGhf7rPXLjork2thrUGZxm6Py6WUyb3jI7+ZBX6uCbFbKHRze1
1dvEs6uS/+vpP3RO1i+oUhJ3//L5JkdNcgkvKqCJp5u5rxJFi0I3DtJhWm6K1V0fzdxID9etnAdH
Orl4YKUA+YQh4UGePXKRStAipN+SIMmK6Y72B7ixPV7thO/jxgYSG0Q+NrT7gAwG86zSd3BqKp7y
Ts/cPg5IsfyaU+dNlyCRnPfOx7oOj6mrf7s+NCl7LJw0OWrRf8B5JUUmd3fGrjau7VzGgdI3WVAM
aALvkjCCMZZ3/BsU8aYAHYb+HuZyBNeg5T+i6Ro/spTW5+ufcu6HOTkcHGqh1FrO+gaqlb70dEzi
QCfgPTpwlt9Y2rAEc+JFr+hQMjcc4fmqntqTT5FeqYuXYa8e8/WD7aZUm6FeQmTALjZMbQ1Ncoaa
2Y1qE2JKXWg3QO7d+JFk2exDpzLvUHkyNo7u+R3DqooAz4aUhShPiixSAp7eg50jMOJQu2kyVdAF
OiS5/RDGuAelbDN/cmo0wcLe/SNPQ+3X9bW8tK2YXegFuGvAhsosojGc/02nsY8j+F/fttNQfXJI
T/uAK+m3ZdYPjVPkQb6Y2Z2HxMcBVWZ6puvx9vqHXFpkCvrgiZ+SVPJMAABzvChv42CeUOVGskz1
hxEls8jOtwo/F03Rai7o8kg122ITPPMSIQqRWlRFcdC2Fl2US5Ih5QTVS64DZr4+qkv7iQLhE+ma
LS7DU1N9lc4u8shRQKNjfEev73QoWkS20iVRIKLN0439dH7hEJ3ykgKDi2sCx3xqLxtbxUPvMQqy
Na7uEbXSftE9VG6kps59H1aIGUg14/i4qU+tNHNa912jRoFahePnOlfQr4oM7agj1u3PPM72dZtu
5X0vDg0OO0HMJ8JkyQtEJByJN8soQJ64fr/C3fs21oxpwwFIIJonN8sFSmGQzBuoX5lyUFHcmSbI
NArW3IRJZM0W9A/M7m5JjfC1PjVAoxb0Es1Sh7ePgp4Pb//8CCwa1ocKSdXr+0eCL/31OYR1cD2Q
e6ND/HSq42bFgVBaDshIVm8yIrhPZbwq3KAdMOs0M96pbmkBZEK3+ieFUuOgFot5A4dV+lDrUXRr
lFm8dfddWgre6bzX4fmjQ0b6KLS3UEZWmihoa9q00NFAuMQepy2gilRl/2vwdMOJtm6R9ZCChmUy
kJxD9D0YKE19q/TaO+RtW997xWrd14Nd3S5eG996Uacc6qKu367zQof0xhIIK6c3Pfxmrk6ft2hk
VOX2QvaChxqSohyNJV1/L6cWza6qHPZ9DGimGXqXPLCHBOeapq/XxIFqNvGq369/xIUZJ+8AGzFd
pJxqGd45Oris2nSRMFad7K0CyOLgwty9sfkveCuqeLhWCmK8BWUkLsfOQaRoUo7R2n9SkMx6SOLi
WDbWjP/yNl6dl4wZsB6JXkom15ES9gZ6dms29mhIwbB25F3qHLjfrUcrL917vH727uVTSOmDnJkj
GCPlMkvspa4FhzWDM7x1j9bUhIqTk200VV5aKMHdzFklDuXQnp7XoZwInIZWOTpDle9qSD6OabhJ
Hyp8nbQl6dKnCEsjISz7csddlKNgDae5ckz71Xzo66m/b3q6iVFeNr85xhTedK47BmEdbnW6X3D9
J5alVaPGgkBLw/jG1kof4R8vDl4nvI4awYVfNdM9pfjk5ZMqKkp0owti4LMGQ/iT+y4lJ33U4mIO
VKSVblJl6oLrG+RCWMBm9EhEGlQWSemfLl2S2dpktbN31Ao79+cWxTyr8vRdRb/hRn3ikinuMboK
BQMf1Z1TU2PYavkUt94xjkf3oxPPHoT0affKVeNlf31UEk7zyYkSW9IpI9JuPFgkZ633ldqube4d
7dZA+9qu4uKghYgyl8msfje0qTyuqZr8oD89X/3ZGqPvlTlor/VVzQLHzhCl4+J97KBsihBWd5AC
qvGGPvJi9UNcWu5+GYYtMjkJw/fnV9u8FqHn4TkHQO50hlReNijQJd7RyvL6tZlPXRisSLajT+gW
Q1GwAQaUSchrLu8SdL5HpB/j5HsGURYtQVb4iNQReJoetQHUcFn3emcjqFD6SJkM0eP1Ob6wnHRR
8vDkNQSQTuYxGNCrTD3KnMdBbdth7+jKEhMcVN7r0C22EM0XjVEXJAkmqgxy60eTeYOtaANSpmOp
HbzaA808KWg5tWjb/Y1xPTMlHXZ18iK77Wf36HbJ/IaLCSCxPk8PzbyGGz38W6OSDt8yIpvnVL17
RBG2+1BmrXrjULJ5BQf4FiHTBRftErkyefhoAgfx82fhv0LaZ5yX1j32FuqGSuyuB29ytiK3y1Zo
xLG5cWClkY5djnkExVgmcvgDTJugTFH42SJLv/B+RHgRnJRwXC6cy6djyVxrVee8cY/G2DSfGgRk
giFUzFc2aVgQiQpKjkqbWL462MWws+0uO17fIheH+ewDpGFOTq6FptqxGxFW2gEJoPN0mawNf3nR
Cl3Y6PUK3LfMJLSuXqYlWc1G1BIt4E8xM1q8jIvpT58jggMQlRxnWH1OJ9NdAACPBSLBpMp/oSoW
HTWUtzdqSBc3Oi9tUQcRXDHGqREUFcSDE1+RwC71Oo6V/NOkuFbQ1eFWzm3LlLTRq7Zw28jmTDVZ
X9wjhuQFvTmtfjrXW5yyl0wBDBO3J28nTeZf1O0xFtAf9ziqUXWz9Gl3Ny8laolT/zKS8T9Xib5o
3Czi3fC1iNjo2fFFurvxxogdt9p6BpmPG6GaqhSH6/ta7FspwqIOKSDZoqOVxOWplbDs+qwcU5Zp
Gq07+NRQYgSzdgNNqLFLdLe9H8u4/vw3jBLiM4HAgMivnRodYe4vR/TOj5B90xJDHezgheZ0X/X9
+oa8cf9lyIxkw/NeiMNFHwBpPIs7DMrxU6N16zmju7Dr6zSzXxfTZBx1F44PKx9oBIqN/OUegxBO
5Pc9iJmAn5/aGzNrrdWes9xXbbkfkr7aW9W0JT91YVSUM0V/uqgU8XI5taLqqDgWDaMqeUrstbop
/V5Ja79I0kc9R2jv+spdShtgD/oosLSCrk7aLym09+3IHB+5TtOC0qTevTWGSlkOxiB0bZHkUdCL
NcrHqKvtY52IktpE1ee+zCL9ViFc2V3/pAtHEhcG2QIFAXay7M0MdTCXhcLH0atCCLN78hVGSJXU
9Ly/s6TQDoHup0mGTnOxGM+OpAlKs80IjI511iZvx8mKd2Y0uhsZwguXADk78PaUOng2OtJVYyvV
pHYkpI+9w/Yc1LTYJ0MXv/yq8QRFBE9FYUduooqGtUvDFCs1uKxj6gxfV+hxg+trc2koKCQIaDtb
lOTv6YRlzqjS36c5x6RL14Ox5C6tKUgS/g0rNF4I2AvvZxny53qrnuT55BwNr0UqVEcaenLjYWNZ
Lu0zoAkGQHIRq8uJW0ND5gFVBOfYQV5wMymRdkdTRPEWVsd245RdMsW7DHSQqNxRnj2dNph3c2Na
Yuc48VAMeOy4O4XHx7GEx3tjhS6ZoqzDc1PwDJAQPDWVxdrorHPkHE137oIWnS2/NIv2ENHLsrFM
l1LwlJDoDqDiSRlWhkZoWgrQGpzHUWut2yRTsp1eKQcS1L87Sh/tlMj5WCJd4Delis/o9C9T33y7
vlUuDheYCRvFpJAooyfDKQmzjDog7msoj5XlktHLzPLQNt60sYgXQlYR/sDGB924CBlOZ9aa3T4r
1MU+drWu3EeVheBJpPNeQiz6wUp0aLCnEppymEvfuk23pYN46eiJVisPCLF4fEvxV+T1GSqnmn3M
3dzcOQje+iO+csP5nq8pSF5RroNR2RakctL+qRSvXFBisKHz9szdVMLDtKNfwPmhaI1+j5Snua+7
0D60VVp9HCZzPCbl0D2a6aq/rGcHb8mn4DTBygj4Et1GpxO+Npo+Z/NgH3tXLe5NO8nv7FHdCF3k
+xYMHwELIBjQv0IeThpvtHhT7TbjGDj0Sz90xNF+35fN50jTo3clKbGt5LC8Y58MkhaHXlwAF2Q/
XVtRVugafQJ223SHNMujvd2P6q5skWu9fjjExfI8FiRjR90BPjCAqU/19dMJ9GJYRHW4ialdm8sv
coY/VrWu90UbNTeZ7UY389rNX6/blIf3ZBPOILYQhs+kdGJnKVudJsQALSJ9v0ZzulPjyvXBfy0b
/kdeOhJDTxStNHyAxjzjDLTcVImM0m6CEDd/zDWGNlQq+xNI3k6xS++FbQrCHmlmkC0Cinn2zEJo
binGcWiCuTS6oJr19XaM0mbeDUmGjnsMOTKVZPt25l65p9IcmxsDll3A0weItz+JUzgS5Y7exktz
aGnyJlh66CB29CumMKrPRbLhBM73DT1yXFMktylYnREkuYOg4dfpuvBcRNT9utTH77NN2ystbWVy
62qDsS8AOr7w6hLDY7uCeeUdSzwqhv88GguRm7IpFwTZmH/JXTf127r5sGrOVhPNhXkki8GTgfII
58KWPLlRu5MCZ14VzIR8t0VjV7slUpabl54EoHCCVF30Wdr4mNPhrNGk2vXYVgF5kOnzZITKLXUK
2shgx9mMmYX3Pz3qND7hK8WC8eqTjZVNaHhDGRdBXdI84E9LnTRvzYFU4wH0CnKv5VT14SGLZzfa
TWPdNTuNdX0j6nTkv8Np/cbBhTFqUcOl2CNUZQZ1bdSIxea1c6d2WTfvsriqv1mVE/3IYiCLZAqL
sL9f7W5Y9t5qD7ZfUMn7MfdG8mEqWhSJq2I5jKrevsnSqYUCSzM6E12otiyCyVnWCCgEXNw3Sr0a
n9S+m6qgs5bWV4gK90uoGV/oViVF42RGcajtRv2ahFP+U1lMddlHfR4upN3oB9qVczvexo2yaIc+
h0bEVKy1Oeh1hRoKfCxkhnUzqnZmiQ71hpM930zMPNhDhBMFqb0u5RpXLWu9cElLVGcKGI9oUN8B
lNzq6Dn3deD5eDrwGKET8QyFqtJFmpBaKIImGtK9p/WmT80tmEwt8jslbF/saTAnilycEuFupIB1
Tts6K6OkDJRq9HywRNExz+YtmPCFQRkA9mEwpopGSfZ86lCGiK0qGOzss12shp9m5g3aYOluUvQt
6YYLC8X5EvSyT4gzOV9A/6NjEbRVQTur61s47Zfj5Kkvhdzy9oLBjtNOkCgSPdKpN0PFGiGergJ0
2c1XU67Nn4xKbTbW5/yWFQoUoNFgzAU3IYPp86WExL43aUNY1fBIdxS5dG00g7kwtnSlLk0bGw5c
GnScODJpkVLVarJMUatgrNthpwILpHw/rMfrzvKSFXY3uBYuVtyYFIYppLatfM7pE5kmzdfrtacZ
QdkqAl7acNQ6AOLSCQouXRqLN1c44Norgylr3N/jpdMOw+LZh8wbM791mvD25aOi7QqKX5C4SFCI
UT+70fJBK7JGX8tgSKljIUwd+8g1/Y3DykZgNDQwIgnqiFE/szIPNbKCU15CQ56rh7LLwfTb1Ra1
54UtB+MC9WcgBcRBMqADqeGo1RKjCuJpLCDYLIvDyrSBQ+29jd19hp/gEPGmFPKm1KY4sOK2ezai
Ou+TAqYUaLs8vd+5qXuwOuMzdeNvbZz/KvLxPh7K99Xi3ddJ+8Ka7ZNtuiQgMrVxgPI7a4J0fSLv
UAXeEC1+qo01QFTYOK7vjEuzSZJMdPBS5CTTdzpCHbfYoQiHlaoDJ9zjYNMuf5sgabS/bkk4HCky
IJizxFMKKDgJiFNL3trYCo0SVQBEPT6GzWDt3M4YgjDv0tfGGul+BezjBjRo9K6BTGAjCrpwsAnq
MA2GTOxQyTxcLk7dDEkVOJW3+C2EWEfKo/3GdF442MT/XMFAdHkKyAkWHrKFao10MMW91T2mqwL2
O1nNhic5ocOuzNQtLszzGBmIN4lnyFoouZ+hWjOtKJURPxzk3dLc29Uw7+qoMh9aLV3jHcGQvgPs
0GzxHlw8GoJgG7ePlwQQcrqc1hyhWRjGuLAZLaBwSJSPUVtmd26rm9/nyoTwboiNxz4p2zudIP3T
APjnxe8D6nYUBwX+hZMqFyIT9HogXPGKQEOT6y6d0/zBVMmEd1ZPb2mqjw8ABbagBxc2EtA9cTtA
M4TgoORLYVLt26kmAmoBlN0sGULujgLV7/XTctEK8Q6QVkQROJ6n05vgrV2r0ItAbZbo7RrX/V4h
6bARM4rMhXQmBUs65LBsWHE2T63EjlMOZT4VQdj0yZtqrfU3dJmWkGn0MVK69GOmTawgBDtssfpd
8Dt02PNKYAOJbmPx82eetS8GPTXapgiKWm92Km/UXWYgV7Dq6rTxXH7yYWej5FHH6acXhQLlqS3+
K5iiqS4Cxba/89p4ZSn9A3w6+zRvH/V+vLEhqSaicG+bpdlnSnpojOimravPL15TMtaCxuOJw0QG
UOllE5U9lxYd1i0esCiLXZ9l68t3Dk3CggMLf4dQgrSmRkpbUR6t9ByaWkK0jCx8ZG9Kt1xwdEwm
Lw4BfaZsLllR57bRugJcszlU6+7/c3Zmu3EjbZq+lcEcNzHcl0bPf0BmMiVZliVbdpV8QtiyTAb3
NYLk1c9DT2NQmUooR/9BFeAq2yHG+i3vUteldq0BRcuSMg3xWXlvl5zHcGPYbeLom4bYafBnJbMx
jXgVHkTf6ruyq/snW6r1gnz9mbt0y6Coi/Pici5OHsPKS5WwjKI4OEExf89mc9gjEtSHzZwHN2Un
jZtcpviGvb0t/mgHn+xPbm7AsqiCcSZekWvXIK8zuBwHYKqNCpG0Kg8VLJ4rr3THQ44w/D6pFvNh
NSpjB0+BLrTWl7EabDfSHL+MUtLWg5N03oUQ5FVTjmnnKdNhKlDx2Ipbxydn0Upe7IzgqrEaGeZa
4pF71ylIoODWt/O7JBEiNvX0k5dVt3mt7qrON8PcmX+9PUVnbsMAUw7gxFTQXgtz5H1tS6eDuKa5
o3EzDUEXL8skL9yGZ0dBAYGW31ZXO22Mt3KcJ6fW8oPdgY0rEQu6SUbn+e1POXPxUeTdlhqE9JZ1
Hk/pUJd+ay9ufkhW2e7mLFujYIA3NQXThZHOHFFaPWxkhOJxJDy99qwZSO6aL/kBT70iSgX32+Cl
rB6R//rXmhaXksFXNXu2C2/VZhUEuABY+8mjNdSqKKWACedvYkgOfsZNWKWa+KJG3FNaLIB32iz6
3VD6QTgvS/ahX5o8Wl1RXdi555aSSv1GNAYDR1p/PMtbpDQbSZUfDF32+7WptAjZPHUBxn9uLTEp
9EHE0ovnUj8exfeytMxwG4WS26TxVMluFwCy2eHyp1+4ml5/EBRGegN/okoS4JOp1ZfMVl5SVQd4
Wdq1ncw/B2XrF9LEM0Edo5AHsDVpR+MUcfxBi97l+WhaUJnzdv1L9oH71OWOFvmG1j+0VWZ8NCrb
5z3pzRuv1pOd4RfvbRwSVvEzUMSyuHWI7E6ySPKh0lxyhyvQXdN4NuUazq2DJqftXYqdz00qvoL0
0uh0cipPPndSxaQPAfR8s3MzTL6xHyXMfH/mERAl0t+FhW+Dx9x+in+EOkFrOXUX9OUhKxLryqmU
vCuhY717L3Jh0WyltASGgBzqeJTMXERWLIqlE5jPD7lfHFrhZhGM8fdyZLYV+udQJ4fLTgtWb2Wo
sm0edQm9IMFs8kLU9vpsMQhZDZ2jrcd/6nxUp+vUeMhqHmSqD5CYuiROgDiG07yMF4Z6fVEyFLAS
IguuC0qnx1O3gipZdLdkgfq2vhna0YTz2VR6VE59m4VljZHQ24/A60CDEVklqgvE9/QYjkfMk14E
+NCWB6cbrI8e1f/IWRSmSH5jRptUSSxz6/2FEwalGLhxcxDt0k+WrShy7pUgKw+uFOpGNhaebpAI
eBQwL3z7+84cLEgQbHiCKBhip8ZI/qzkigFJcVhEpT6Wlen+KDpPe39JEEbH1gzj8AZbbn88jd5Q
NbreWwzjmOrOROD6aazT6sKteGaxOFG8agS7IKpPvR+JcvFOBIJ0yJsyjbK2M647JEdRHKVx/VFJ
4e5k7/kXUGVnR3V4XEhxPSrFJ6sFc29yl24pDsiaLnFnW11kjHN+5yaFHjepnX9zVwz53r9ufCON
IJhSvGcnlwhFV3OrkhSHsTUQlw7GJOw8cUlJ63UliGUDwbDFP+Qnp6MsY+baM/JtB2f082uXgMgL
57F6RpmkiAMxuIcyxwoSgdnMv7HGxP43duc/xz+ZWpbSNoZmLA5q7dLbuf0jmO/I5sKNfGYFwc15
4LkIRDblyuPdOdTmkmRdkh/W2h7vpLPo0WynXTTLydzJwe6vtapKv729gmdCdrqJxHuUJyhyvQJ5
iWGp8rbrEF1wpEBZOiiCO9H2HqnZYP1Wvt8/y173PtCkkyHyqvNVpmnmwYWJ91GviuTCjjpzjdOR
ws+EZiDJxKa5+M/Hr+LuRGy6zQ/Qr1UEL7Dc14uh49VlZRfO6ZlLB/G8TYKDzUs17OSdrfxkMXFH
Lw5EFajJZl2xr/PpUpvt3AeBz6BYAioQhNvJnWMLvdcT2IGHpMhgHa9rG9d67n+0HHWpLXX2g7bG
rbnhQvii47nzGj0xOoehsi74nrp+fYNr+SVq0LldCkCC5s1GRKQ6cTzINGfQJHwzP1g+hjr53M37
tl7SWztbtChLXfcaaOKlTOHcl/G441RH1e41ODhPqmYKmDYI6bik0mVUn2fZdF/fPgtn3nV6Uzyy
G7wfbOVJjQKhrwRnIBIgzxHqU5Gm/X2dJ2hwTHUwRmNiORdO/LnPAr2JTAPxHm3L0wGXrh3xLCeR
Nxr/4Gj2EGuLfklC71yUTmaDn5pLZke8st2v/wgoSw0nIruQ+SEopbrRMzVfq8oQt1Y7FfdpCq2Y
QKa8BvQsfgzDSv0nq9Ymentyz5wDphYxMBD4pOWnQn7QyabaX1PuGTxIvwVajgGyjrhCn8hLiP8z
08phw/AMAAOtxtOK1qQmNfvVIg51o9c/AmGzO4fgfd5LG8ELQA1USkJo0FA4KB7Pam4qUTdLgaCJ
ZnzvMP/eWx1s+vfPGu03eKjsfXT3T3cIAn5pUWfiMBcpVq1BIaPacHEAM61x928MtbHz8eWlx3ha
HK9WVbt962UHI9OeunROdkKZ95p20TX93E5AY2eDv9MjQzf8eOJ4/Vq5eIinNJ6bRs0y6HtrFtgS
J++mLvxZI8CVGzN/g/2eDGWjCgL530SnxcarCnZQHdta6u/fnrkz8cl228JApQlMu+gkrc97R1Zm
7YsDTSmkDQD4JyJGys0d9lAP5r1aXG/BOtEL1lCV8BDAc2jOBZrLq8uL3Mej172941zNp1p4G9Rx
TAfOFzqMzSch8yGSgExDbJS9XVXVyXvLxtt4aANspT7SrdPtH4xGjyxsnR+k51VxoKsp9O0xvbD/
Xx1lAkhQlIC5SEPI7La99I+ry3aRfyXhFgcjUM+dNsmdbvTJhfjuT5ftqKC6jQKXgDIURmqk3cej
UJympCk6cdCoJbThIgYAChq6bGU2WJ99ERR3rsqTnWn32sHLjUmEVW9WH3GVy6N0GIoqCgw5xeuQ
DmHZIU/aY8q3nwEVxqWjabteZE6U4YOtRZ7VLffaItxvb2/CV6dq+waSGl6uTUvh9JKvkEDszZGZ
stHrHna4t9rYOvkuTtwzcfOFy8LcpuR4yiwqktum32oVQLiOp8wWdpGnmkI9xDTRIcDlLt/7CSW7
G53aSXIzeKqxw7KfgcAnc/erX5f0LmhUg7rK0mihnxj+DcTi+lfmWtqhWbBrDIfUaT6K2pN3WWGn
+9abug/EGvRBObmhRAk5qq3Vvh7H3Md+Tu+vKmVb112i/QD9O1/4xtd7j0/cAMVExxD0TysKwtBr
gzY9gkNN6dwtxZCHhd2KC+foD87qdCbB7wKvJW2jfrUFXP/Y4m5upUaJ0vEBOfoA31gz1lvzc9aN
ALSDb8NkfrC95B7JuDK0KzsmK74O7FKGSd1HWb3cz7V8TCSVdqUrPexVH3flZIULkjKNNV8ofbye
E6RzqBjhvb4V+E8JU5CTA82m8xXbtVwwvW7sqgthBGgX5v71bcY4xGHA9BnpVbsvLZB1gOrux1Wy
Wl+El9c/G8rQFY3jsvq8ggm8MOC5D9voBySxm5n3adGtGLy5n3ga4iSQ2nWQk3dZc1a+N+ADE7IV
qTb619YxOHmPnADDSyp+UDfaXl3b04idFmpw/863bBa6FOypqZy+5K7VjGtb8S35uGQfU71TYVsV
4kL69PrCIauB7kSVg2jr1dXsDGNpCxD1ccp8yh3mZzpOI4OyinCs+0tAiXOjIRADtQbIEAt1ckVn
vtnIQsGXGLu227ldFkq/eanBZlyYvDM7b4sdHSgEODQgNXZ8HEe88Zps8F14bOnyQXUldQXLI9OR
jvraLe6lW+b8eDSpNugdwcNJGClsZ4Q2Bz2iWsvxu5rQn3QrZJFG9Cj3qjGcb2+/E2c2OokoVWUu
G/ocp2yQtahHA6UrN/bN0fyQZE6+p0I1x2+Pcna5Ng1tGicwAl9Vo1QSIOi1fZUFcCYDjnE1WMsc
Oot7iZ5/bgJ5+bimAXmdaVstODb71grxg4L2zbp21ic5A9Ndb7H9bS9s+teztwnqocNGX3mTxTyJ
x0fh4NieCCvuzcUNsx5XulFp1v69s+fwtkLa+UPtJVQ+3oNN7qwzw5ix3wU/V7fAjYVea9zrU3mh
anjuezY1MmJxnnEYyccjjZ0suX9MM+4DrQSe70y7Ki2Td197fA+4T8JwlolA/HiUxUoxoU4tkyZs
noeimIyv2mBMj++eNarxtLpA+xGU6CdpboAoY9YkyozbBUFANFIEDi6O/mUwneTCUGemDVSBuc1a
gD7qKQputdEIbvzZJMrvrgdpOx+myrukwnd2EBYHUAbS1ryEx7M2d4mOci+DuGW90Fvw/BuhtEs9
rdcFwC3uIOzFWo6V4XY9HqaW2HBRszbi1a/7xz4bQWTwtIzZg2aTRtwbiRrQYNXbAvZWUrd4IkI2
Tq/7tCwFdUmVNXRkHXnpYnz9+cBq/yDjMDjg5j/ZmnpajUrA6Ijt1C1eSvCGdL/17kKf9PXtQZEe
j3TqPpSxAXMcf31QLdVQOrXOJNPN831Mo4a0vJVZ10ZOVfYXTvbZ4SA50peFQ4V58/Fwem7Cr6lS
PebArNd1a5uxcFErSmWVhbNeXVIqfTWJ28wRbhBJ8UiDST0eTybC7u3admJbukEImr3e66t9Sd/v
1VcxCjoR8F+gvPFynhQeW31Fkm3ynXhYxC9bjl7UD4sNn3581jSnupDpnvsmSiIkHi7QZI7g8TfN
rciHrtedeG7tMkKcvd2ngXXJ1O7cNyEIgCwAqGFe5pOV6uDviVaz7RgDrvQwB5jk2nJV10PrgZi0
s0vClH+SzKM8YKOjEgRsqoUbdOVkEsVEk2hCQTTOu4S+ZbvKMcFWYyj7aO1sWCy23bYZhXAT2fNh
LU0n7PpUfcOjwsl3mebbX2XVel9LED9G6GdqNPZlY2gWj0fXjOGkRjDJpWqXS221PzXf1z86OgrE
zpQfTrn4xuD21VInduxYOSj4tZsMXL36Cm+LUin0nVCOf6GBomU33BadHaL8Ydx0/lCsYVXOKWUR
WxjzblQNclNy1AN5kM5Q/26UVzhhMHsw/PuklR94AbsixEWvkF/m3tS/egPqoXtpbNlm7RiyvlAb
2DbT6aeRBgJTJ1jChuRkVaacRcuNzo657ua/aiAV+6XW3J3VQhBEJMm/ndVsXRj09Z3MXkB1ZRO+
pxFC2+t4i0+zv+peSraXrll51ywy+BCg7vHBL315lXVYU4SF26idk7Zazfq6fkxZtbmzmzz5KS13
upCknjlylIlAm0GXBqt1WoZJddlKO4eeH9SZfbeguRTq5TK8N0zgqzdrAjbQFn6fZkcUH0dcZfD8
NEd7ubVV61IT9Mz3Xx+EIOh7G0CugSOehAm9ZQrUPgo7XjD4iBwMt6MJr/Ld28HImesDYNh2I25W
JTS1j1cwp3yki9m34nkYUj9CR00DNKvpX8Z5sW5V4duf3x7wzBKxNnCn8AqE+/RHsvofZYS58Baj
tIhMNRqyIUgLTsUY9Bcm78xxADIOVnRD/9OmPHmUVW1PejfpZmxvKt6BwTh7hNWMXaKIVELBdR8C
Ixm/vf1x22ydnELUDtgb+sY9ZvTj2XSX0kZbcyEUMuY0nJa5fMzV7O2NdvEpDSbTvvET/SHxl99v
D7x9z+uBt6YTlA48o04G7gwPjXJLEh+b07AfZTXdFejQXy+Ta1y9PdTrKiQtdCodG/wBHumrimrR
T6LFS8mIa6FzmfVZW0YIrQ189dxqxS6hdPmc2bmzA4bt72n2T3s393I7stdm3KMc19+AgVl3I7cx
aPOuvynTDJ8Xb0TVV6PxGEyN+NBxNMIM69loEkY7XGjznNmG9K4Bt3FbAII4bVgEaHDpLI0RB07v
XmlzkUcJvacLp+vsKCiGmKgXb4IeJ7fyUNk6hajRiDW3/9QPiXc/JrlxYdOdOcKQ4ShswHgHSnwK
LGsGasKzPhmx0FauWiF/Bm1lIiomr5eBAsTby3/2kwh0UehBEYKw43iL18LKpmRojXjE9CTUR8u7
LlbMqN4e5Q/B7mRDQ/rYkiQuQI7wye1X4wPUl3Orx3rt1E4E2bx/wkSMyioFJf+nVlTZtyYzcxHN
FmptlGRnNcSlpNYbpvmkQ3X0jeF3Z81JG/aoe75Y3rD+UEkvi3D2C2HvoTj0ItJ62ymjHui0OKCg
x4tV2tPaoqsduD+cqg2CnW0tqJfxL3jMjWVIQWaRWHUocrv+XqnE/xXQHH0xSOwfpe2rr/OoCRvk
k2U/4dBQzCGEeecvOx2gBEBrGY1QV8oAsGr6oABLO9XnqELR9rNfSN3HPZXQdA9fs/lSClU8pX03
p5FlV6aMpN6sfWS0/lxvJJhyDPnBF2f/H37jeZk/1EYskzJ3QzcF9xvqjV//vLA0r64aclYKzmi8
wx8j9zneAC6uKtI3yyVeqNjxvo8TCoqNP1ATci6xuF5vtj8BxnarEbM5p9zficRSGXm7xKKRfZRO
dvApU1n56+0vOjMKeBYHvD9Ijo3kdPxFhpBLYy31HPfS/ghpHyfiYGAuL5yc13c0OGIeJQqevBCv
pFQCv2xXgHd6bJBz7c25bMNZE+1uGOZLIlevofccT4Q3IBEBRSIzOAnMdGfqi2Ht1pgoVtaR0mwa
6jpiDqFRVaK/nvtcalFhZfm0S6zJPpCTAUcs87YsEZlR1YdJ1Lj5LsTFfWwXdfP89pyfmQzyWCIP
SlSUmk/P9zx3bd5A5YJ73plRAEl0Rw/bCM22u9QDer28iENtfinAvGDKnZaZZVN3fWWLNS5nhEHX
MshvWuRC3x1xMMpW0OH9p2x+mjFP+qiNfuMs6JIm1CGMLmkfDFysIcXbqXaPuhluReliofb19kye
+byt/rbZwZCTBacBlTM6ZZbYM+dRBetN0SS/A0fpF77O/1NeOb6QiRMRraDDBNuW9t3xIWlXzGhn
IxjipFFFcNUF46LtK9tYi72VLPN32+nQQtCb1GpCdwzcb1L4uc48KBePnG5Ikl3WzKWxk06VmyF6
xJoditHqRGgYysj2c9A65p6Qabb3mTN3j3OwNlmkEjHn6C2gDnKFwyI1zK4K5i5OywFqvoNS875G
p8C6WlXWFhFuwYUKeSvLPqQfkKeRSCiE3uFej1XMspZeHlWOmf7dLdLXotaXmb8L6ta/BQSZ2ldu
2oFl9vomCNtCmY/6NHVpKFWlEbsleSr3kiSy2CdpJR5cZBAq+n2pP0Z/pO93yaSnemiZRNQhMjT9
S9sbSbmzjMVtwyIxq787ty8fIS6UD9JP3V9dMmlfgETSk+i01vjidYbx12RNPuy0traqCLuzrg67
oXFcUOmm+miXhglc3ZmDT/XUN0kYFF7uRMvSeHM8ZF2J5rKnrc1thZwSTf21gdkjhTaltHx98vOu
9QNxRzpe6eiyefILu9Y0QowB9K+d9EsRFa0lC7RX1qoKV+FUSSgs9F4OndtiIo4VfZLvaEYbn23V
C2uvSnNor6qsn75ZTmb9oBM/ohKzaVeI3pV3rqZlZeinqKh/TUQ7fBDZaq77zg5UtlHkGusw8rF1
5OuFu8v9ufJD20nt30GfuE6oAzEEP2lnqYWX2mJ8koo7NiyE0r9hVmP3MdFbGuzZKf1D2WiywXTA
wGTKWM2RMpmbBWPoIQV5NXS0v0NEL7WE93Fdnoqh6Jg0X+OYZpO24DnWDqSvMmg5wkLQyywbJ2sj
nIYbKtzp+lOm3ZJR0fCJb9VaDLeUyVYrbgdpPUoZlBMxq56NHPVUBZFrzqa7N9wp+11bjX1rOkrc
065GyUIrfXFfErl/9tOuJIQOvFruxs6ndaPnRvvcrwp7p8krFR+kDUkT8U4qFNcnS940WeH8LECi
0E+lAsz3VMFq79M8XX63feF8MZV0PRTnTUocy+guaqc8kqIIQ1lKzzgDZdxMjT+tV0C7hipKxlS/
l64GT98FJRKZVUbValZZMoeV78+grXLR/jYbJ/mO93z3VPtQLMNB+dbDsGlzR2ZAwo0aidF/HNxP
nkxvO9Emj6rttN9+OQ9F1MlpqCPEaL0XZc/9E8a5pnHog9JeYlNaVfWhdO1xDJXI+2cYWk6Ni1/m
Z7E5ZYUIe1/mdzWo7jzy7MX/0XadfBHU2R6YnQStE7bOHOlIwr40QTZ5EQ1brQ4Vpp8/0OSfHpdF
6e2hQUOa/+oFctxZlWE10YS4dRKumBo+UkQWZaTTUzXCGmWBn0NAxWu/YOLp7KYlYV8UpZP8zR8T
YAkn5YZFqvIsEk7n7QGb4sSeOpr3eUTqebp28sIPcVUe70urRbwMH1WPzThkm6i9CFiDofayNrSA
QH8IlJl01wli6TLmIAWf3NT2sVCbF/AYttH0aTi4Jo1sgTCgF1IgVY/EjuhYs4QqJ+A0rA9+4y6f
rSrXI4VyOBUrfbFvujUw2LRG5qubwVQt1F7SxTFCbzatQj5Q4aTnucMHzXHFQ+KOc70r6tLBaEbq
9pckS6oHN+sGlyVsjIKNOBpXDq2f+yZwYT95tMuIR5FN6vaDjQeDFow1oMtJ3K4IvT12tmmsseu1
TndT48XXRYOQqA8vQ7AGkZBFdrvZ2rA3bOXOcdNWnozXeWzqg5zytqakWfv1VYGUJlAlUYEznpvh
75JezhBldLIPfpLa3LNtjdp8NSjn1p96OOml2Rl3Osg6N1JVPn00ugG9swpXyAM+n1yedWYt4gbD
6HTEgCVTxsFxJVdlh8DNY1/k5XNmaio9OMKf03iUeS0OpVp1EkcSAesgHBUQ1LcZN1KeivY7A8wU
rzPiEfi3gfEFZ5BChiyQ/NU5Xf/dVlYvw9nWliLKSq/823JHVzv0k8QoDm9aMwsdVrJgcURrRnNQ
zU5oTYnfhLQFxr8rX+joNeQ66j61Z69/4+GNA9xajeaDbxbltTUBNAmF6po5tCxkCPa5l4rhKuEe
1ndmOnkainON9yVFGB2M1+xqT0hAVO2157WaHpL8bUFgXpcvpZh6m3RJpE8gLfoPDdK2CRg/o6eg
3XokL8vaLvdJsGoSq5y64vruE2cOvTyHP55rds1So3V+Xc6JEzakUIep8/RoTcdbePTDvVSao8cr
AVwempihDbHTtpIpQPYCT7R0M/EEjDDd22JO8xCUYfo0OFo1RU4vIV7QnMxv9MlpfzUUI02ekzEr
uJVUyaXZF1q7K/M673BNWjojTFu3Ebtl8bTbqUL+lCKUkz1Z9uh+XJdOiQO3pTXvWs3kKcuMnImS
duVGY98ZxXXS5fO9M+XDU9UkZRNZjScWLlSnQPJJGW2yW8EHFWGjlCN3HJoy2KeVHH+sNKIOqG0v
PnVlUVx1Pe/HLvfaIf1ROIW77kWhUuM6q7Xsu6dLu91ZmWPmu9FIsWabK+MwzqKJB9GiIGVbRWdE
9dJWt8xlTvIqmqGJxKqlbWSi5Xe3ltBuf2LI2rTRVIzuY9s71ksWuDB93aFU+r4cfaTyaz52CnOD
lzrU/Z4rYmzc4VPR993L2PHaHRBbBCloDclCRszVO7ykavJ5mnSq83WiL38Z1ly9yNUA/VR0/WI/
FlJTz2P/KytjI6/WXzhV+09zudbEci19gDkZQQWZwFcQ6ZSe2+1YN4dGeK8tD6g2j8/jVMq/Gvyo
y7CDu/xNzJ78RVJCYNe6RqvCxRwI7GxUFMsvW2TykE2Llh1kmSGRGWBCJkOYJPCAemecVIQSyJxF
67xCINMDIR/73vT+an1n/LvwxTDdoXNQP8OALtzIHwyvD6tE6++8eRC/nbE2/zYtuyX9tJPkN5cb
7/Ng2tSqsJmt0pC/p/482bXxtdAr74vsFh0AVqVlUwQGpOx2M1edtuM0lsE1AZQ774vGmK/dle0E
envbPQX0FCRXMpizfjp6DziLFWU4Z20GixSRtge9Ka10p7SxfmqTwnkpUBUjfM5l8FVzzMxCysCp
XoYk0D7V/VJ/pL0x74U0imVfG321eTqI6UdVNd3z0o1QAaskaddHBRPSuPFm1f6VE1ZfNdaQP82B
Zd96aWF4uDqiexbKhHYHH1MsMKTrpvjKzBXyRqIT8y1rNFHCqGm09m7tekPbSZ3K7s7j8m9DCn68
TnkhHO/QGgYFX1QmUmdXpqMpyFWGKv+kK3dpvg6C2yMaested8Wsg7XlShgfEFvv26gOvGUMK/bs
Xd33+sNSai72G7riniMOq5ewpYRchUaGm2zoT3mwhEWADmRIX9ZJr8wA7zs88eZehPT422lfjH76
DYRl8Kuh7Qhs05uzNRwBX34pOheroNHVte8VNi0r0XSZfVYmT2ooBHW8ubeTNTQzmjDh3KRNE2oJ
68q5rNP6xhmNOcNHQ1p3FVVU8zC4k/g9j/X002zMItkF+Vx5EBnnLf3ILWOMcNFop6hHfFS7UZh0
CSQq/Owx95Cj5iJctPkbXseLvAr8dVz2FYkgnpG624FRwI2VNycwNYfSrzu1sZusor7qIJTcmv04
LrvCyqmzk/YWcSLMZkDR0HJ+b37UBKaq9p3rZmrmXyB9vfamsq20DwfNSyhsmWkVFfBc/rashiNV
jB4vStNP8/DJxN24ukr7qQyiXjmi2BnzOn+rrXH6kYCBTaNiktkQmWpsf4hA9GkERNZ7rvMVg9ip
rlc39EvWLxIYfjuhrY39X6NOvxSsXuX/KJsJ3UdU8ajWVZWT3iJN32l7fXSNfG8NbYb7Hc+0Fc7w
EtJd6eZ6utPWVDI9q9iEItNirQ7SrKDM4D6WC8xbEDY5uF6JOIdyJ8rVad5Y6g4VjVrdy8Fzv2oe
QjqRuVRrv2ttZf4AhKSsR68lgWe6Z+2qM5fxkfpnake6sMovvqZ4e6nAuXSaEp/SIFq8CCwCfF3A
NVNsjJxUdvpVN5SW+VTiuTLdacPQ+hHaTvXHbEm75jooluyuIrZww6mo7TokYx2f0Coa73sDo/Vw
XhsnjwKNADbiJoBWuTrmlES1O6IIU5pAEEK/W3JC/bwsviBTVVrhJOsAg9FhGlToIlxdR5UfDOow
siv8gwjw8Ij8NJPZB7O2guUD0RSGFF5r+Ndl16IoXNdo1EZl7vVfSqOYftcFN+hOFUv3WaGc81BN
BYlCnpJJfsiToeSugf2C3VnbjNmt1mr9TAe1byVem1XRM2MzB3POVNOHSBbZP6DQD9mucJ32fp6x
arnSCBsORUELf99IPfm+FCzIriccLCJ/7PSHduoINC2lN/leTlLrt6nxpgeK/E2wG4tpHEJ/DTor
zGuLiRstM22JQfVmIuaZ2W9OtgKgAKTpGB8Kwf10k8l+bIhY0vYvT9NHcV1AMHvyddQZduua9uuu
Cmoczku1oMtJxDUexokSM0LMCUal4+LNLxWN8ptBOuS5csV/LITDiGKR3nZVwq3mVzJEEiD9OEBg
vvez1n0wNZ8r3ujSSt8vfpeYoXSJuKlV54VHSUVkAWNNRRsFmR+0obkq/dmXPZp0ZjuPv7ocuM8V
TMYkbuY1SHZuPdTP02D1+u4/rEw2LVZsKi623LkpTILNTpv19/pvgAH1wATa+sbZ2dR2j6tC+TJp
sjV0FeuQcIFMwxWr9eWS3czrDgcuxLglAgOkJfpKNIhbb8hSVN7jAHHGj1WeVfd9FZQ3RuJYcdf4
1gWVhTN97Y0iAYJ4U0CAHHoCaVpFZ62Ok6pY2dj3ORyRqpe8L9b8TUPBJPTrzo46FJpDZyWOrvKH
3CWg7d9rbeh4CMNshEeLXtVmxnA8vf0oeVNTc0Q+KFdXqsWHqUZo9N0VREZB8wZwN0gSmLnHoxQm
TKTUUmMMsxUieu8NPNC4wrxdp3xV8aUUTYsK8oIOSxss0/EoVKdK0aQSEfFEyY95iVEHJVFni2zL
9zb3/K3lBkoInrYJo/FkqHEe23SVZRV3ozdEfVaL+2EW6kLbYJuW44ooPXOQnKA5KYsCUj3+IH54
uxpYFxanpIsjibrc/HlOJFUv7QmKHoD4Syj8V5MIf0v3N3ohiNhNM/J4zHLSq2XUHZaqzovIqHJt
5wHpi7wgeDeXkRo2+4JggCMAXefk88x1cNbEGZfYxoEmFGQNhxXAy4Vd8bp6vY0CNwZGi4115Pb/
/wEHKPOqVpPdUTZvtXVPKLuGq9G8W5Vr+xb+2RzTN/Gxkw2RVp7yjLFeYk2f3dChqBSLEePGddD+
WzT7fz3P/5m+NPf/dwMM//ovfv3ctEuP5e548st/fWpf6i9j//IyfvzR/tf2R//fbz3+g//6KJ6x
vWt+j6e/6+gP8ff/9/i7H+OPo1/ssdwdl4fppV8+v0CeGv8MwE+6/c7/3//5P17+/C2PS/vyv//n
MzTRcfvbUvF/mDuT7bitZF2/Si3P4Yu+GdQEyExkJntSEkVNsEhJRt9u9E9/P+j4lEkwL3PZNbm1
XB5IloIbu4sd8Tdl8dufv3X48e/fFjjV/3n91//5e9fPOX/MpRjw/ef6v//5LNp//ybZ1u+AXWH8
0qGgSYJf32//Gn7+z285v6tQCZZtBKbsFx+sKHlW/vs3xeYPwVVjD8M3N/AF+O1foux+/ZbxO+Zv
VHc4UBCBBfz+vz/Xmwn6a8L+VXT5bRkXrfj3b+s9xeoDtAr6RQPMwEJcHX+dGofIM8kC9anoYNMO
WKT9Qnpnrz7Hn2Ffh1lDUn6FWTr0i9s5woar/TTNNb37GVHvTpIw7pF32fQSaD+oNN5menqmX/PO
3O9XNASL4H/iT4o05Nt9lTIkJWAP+3ZjXYdkJ15cD19jyWo8K89J2vVqO6Zy7eogSRs7uqUf+A1l
oYfCiq+qOaJDeI+eJW+GULyAOvjUCunLxx/kHZLw188I0noBRqhc66u9rwxAx0cHF43AGRd9XcPT
gOy6FSA3JOykh0ipP+FRsDdC6b5K6Z3PvCxdiSKMnjiXsjoeQOoJtzIydRPVZHjSmJ+ZtF83/etD
fvkZWWMAm7mywFisbuBIN8o5NWvhc0N3blBPrtI1qJhEKFsl6lHSy686juN2VYfenIxXYaTjP15b
/qjl+ybqcFiTuqeoqb8NRfGAUcm+LGfqY3Kgbj/+nEuX+t1PukgiAy3HPXItJcfzTbMyahZ+yL3k
V+AJtjFmiZQOqS+UjrUHaUHxuil6l1Ry83HwZareBTcBhJhIFFgged8uN5hWlZlSHPezBjqzGbCP
pKePQ6y3KXgTELvLegY9BiZuFQJppRg0ayL8XLYvuknsYyP1ldI8wzQ4wUInDkJDeK7b1OXWNxKV
baj1RYS3i9P8DAu7uhJpHG9LLSs2Rm4hRGQn4Sae8JVADYy2XdLcfzzSX3Tf119zGSqZJzZwfFDk
Pzn4Xl+KRl5YWZZKjZ/qTnqJ8NGwbfKqf7GHadpBm22kY9gO02NcYRbeS4HyFKZgWEXW2ZeykVKL
MPMs/tlXWVptHQt3CCPXxsM8mcNeMfirdqYhiW9jE1wFtXNdYeR+ZRSW4wNXPcwJ6JdIV1w5bihk
kd77SmfedJXU+Ros/M0QWjd9WmLPOwefyxI0S5uEl8g0a3t+jEtJpkg/pRQkAkBwn3SKKt5o0yEZ
dLw+9KC8sSvwD3pMPcVIE3q7DV4LQo5AG+JWOVjloZ1kxR1U2QW1iDINgNxHaUB7UXbCYhvq44ue
V4D/zXgDmk7amv1eUwd1qwEkvDSc6MzG+oViXU8H/FGSBzJKOFerlVfmnZ31uWj8rA6irZpQfOiS
IcIEdr4H9YX0f3zfRry16xFYzgb0c+dbRaMjmK/JP7vY+NJ12nAzdJrjlqxscHC55SPyM7lySBVo
6nkY9oZLJYMDmSFLj2PDb1b4iLhUnsNvYUKNK066PZeIsQm1enZD2f7j42V3aoOR6wGGA8HIbK0e
PcB5RmMGxs0BIqTPWRi3V+EsPtVd9vPjQO8SZ5b3glagz8n/edu8Xd4DyrcN93zjV3KWUoSepc6z
8Vaf3I6y8jYDAb7tRfaUsA7OpJunxoinK3rr6FSRE67GKGtlo1Rt1fgiLtOftbCvqMcqT8FcnJOK
Wl/3fMKFurZk6ZxW7yIFpM9tJgcVKjkWTQNweOjV03IRvj7rt5ABfvztj8rjbdGgRlQJad1l5K8S
aUXqA2QK5cangqFvhWYdqchRHzRbqonKlQ45q4Ub8HHQE5+ToJBykNmG8rjOMkD9JyjTDI2fh1q6
ccwENDQYG1UHnfZxpFPHsqmiMcuxCLWNXfJ2fAZemE5Nh8GnVP4znNJnzRpmnyqL1ztUAI1FLKRr
/6hlOswiT79/HP7kQBHpWJTt4dWtl6xZ273VOKybRqOAahhXZtTuBCXKj8OcWDSmuryQyZJ5wa71
7J0OYdQAwrRfzmq/o/38JW6yTTlVmWtmyqdKOauT/h4ptqiggsVWgUbZlCXX60apm3lspNpXW8d4
NMOlsScOUexw+k7Z/TSN0UbSzOpgDqG6tdUmebJFtaXsWe4Mc5gP0VSZZ8hOpyfbWYjHiIS9z17N
TqrsIoyY7EDetVbnuLU9PVfO92YEc4D/mrSF3X2Ll5dwh9YWZ7K+k9OwKNGo8BVBq6tv15pFWc9o
6Ov6xpDct87gI1N7qZrF9aSGL0k2nXuerrMnzgpqW1RgmIHlkbRK1idTCjkxjdrPZueo1uVjnZyj
z50aEsIsXF48tbACWd1hoZl0WTAPtR82kb7TW0CBqtTg0KFMX1HWuejOeQy+e4H8GtRfEdeOE6ET
YRpTTEQsq2CbBFJ/UzVVgrFR/ywonozbxkKWAwwKQPFBACcwL/EpeeqFep2Z1d5BbtcPLPGMaMlV
WGPk2ljauE+s+OfHm+7U3ka5hpudSh+PwBVWEpOKQi76rgYRkHyxsvFq0OprI4nu/rswq0WV0u42
za6vfVPU8kZqka7NxgUtDwjq40hLerjKVxB9/GtAq+VUZo0TzyMDiuf5e6z127yXbrLO/NLSxvs4
1Mmd+uuewxxpEbBZXaiDJavghETtJ1qZuYV+mXaO6Tapci1s40q2s4OUZnsQGBgUGOH9x9FP7RtU
tlC9oMYHAnI10GGMwYBVLDEASxhzmHb/IvKx+vrfRVndPGUbj2pEZuZPmB9SK9hOEC8/DnEiI6Iq
CicNr274W2v21ugEdSBqrQIFMl715fDkjPO9IpJbKwoe5DrPNoYTnstQTs7dwuTgnMOIHM+xt8dc
YXbqOFdWhWTzqPhSMYbbebovSGsPo8XhFwC0kk2h7IGCaIdA0T99POoTuso8qfFa5JSFXs+CffsD
JOMUjOipMH+V8q2ss0cpSmkUpoOnhPnnsU6f0DH5A9nSYttiCOHmZb75+Ef4RQRa7RXeygvp1OTH
AJD89kcoY5ZXWhWgwowm8Ocm+xnPyn1fjBbgAcly+2iaPJAId/XQaMc8T+mf9eo2inVrO/JORbLI
Se8Eioi+UhfHUJiJV4o+242ODRwJrEA9pukBhJvXAJ7xmnK+dox+gRJJD6KJxIUCJmKSgAQVo3Ex
joiLtq0oN7WSpL5FH8hTtF7ewN6nK1fMX7s45k0XxjT/JFG4OTNmSvO0MSUFRoIaIH5awTiYtPQB
pHy2MUv9tmqsAzDL6BgBDd6guaB40ZBfFWHVXuoybSh1jrddG34ae/AlVaodx2a8DG3wTSksPk8L
8YrLZ7N3cymVNzq1BYg/M8CiKM52vVQ/0AGFNS+F5gEdlJto1AwQvnGxjdKheELZHWBOGVzUeTP4
YpZQ0LHty740st0kS/RPqy5wVQVGhC7QQU8b0K8UKv7IDeslFum1VkyHGInFTSgcZPXKBh67okgH
QB5//+ZflFwQdoRLyYW82usBXUMHD9LKb4cC6MUAxioKoztZxLehk9zzp86c1SfuZcTFEHoFBg93
fv3Uh3s9Skg6Vj6t08mrMjv0ukjeBgqOI3Mfe0NbnBniu5IWFzOCK/RHID38QsW/XfI6Fj+IBJkl
SWatbmoahFsKX8lDWQBN7Iv4mR5riZhu6mwrhy5vnv+koXvJj1ZchWqlu0EVZQfFSVTIRuN0A0Sm
eNElWJedYgo3AUE8nPlKp04Km64Rlxq0Braq+vZnRmInnWhYV74A9YTjzbEbpfaIudmNrcENa7B+
coNkxrmtVv8AWfSgN0N35qw4kSfY9OJI/nmCUKBZpvLVC0sfas1qO6vktsk9I2uhDreoZc2WfWa0
yyJbnUlIaizn4S+d+/WZpImq6oZypNGb5t/MxNjx4DiTYS9H+7sQVNSRj9QVk0bn27FQrai7pOlL
H4z7FzE0oCiL4ktWRnvqMrG7ZD9mqN1ZAoHyj0/cU1cd/TJyBlpKaFeuLx0glWjNYXeWCBBAtvEz
AyNsiPx2iopb/OMmr0j6M/3cEwnR4hIJY5HnBDWj1cyldgNPucUzLk2NxpuC+QG01NaKU2enB8OZ
YKc+LY0E6sFLt+NddaObsgAoIuaemWHeSkmXenoHjkYzLyqrvJB060GrzYckkr/9/Q9L9wJnABM5
G+pVb6fUGEywWLpS+b3iUundVqD0Qa/H3aaqlS0Q/4y0LH38OOivF+lqIVGkhPliQ3yl8rx6Pqa9
yIXBxeb3s5MedElcKgrPNV0YL1oKBzYOJ5A+Y/4C2XZPeWlTpOkFbIjek8TMZ7EcQNEWrdpwmGYv
bDCwc1tgAFup5Lhvku+6XlELlMQWZh8um6ZmeIpoHuDbvzhp+2RhEbKpZuWzlnYGcC/nerZSyReS
E7l2GT1XGsBEqsYhtUb7gjpN73Z6Gm0SJ422jaht4K6NustTB+RaXD98/HnUZR+9+zyLjsbyqkOg
YbXPjEw30ZoLcEIF6ubBy9BddXmAVQIJNEA9R33qcJQP5OO0ZAeRpNbfML3apSKbH+RI37SAZLdW
mR+MGciLYiEfgLeq7iWx/mTaON0DOnZ2pRmdq5SduJjAziLMhdsi6IB3PfTQQKYIryC/NCEfjvw8
C95R2QxiDC/tilntats+s3dOPBoxpKfmzn0IoITU8O0izrLRUJsZx8pm0NtdN46Wh/ZxtIEK41AC
gTwXQ0rxHEPClTGLFWDxi0ljUsiuE2ifIS2/jEP7pVvkdwdcKJPK1I9jndUwk5xzoiUnbqUlSdCQ
IqW5ArRhteUq0Ya1BfTTl8GAN23ySStA0sZl2Xi1HI7LL/NjtjBRMkBQ4LLz/aAOypl76f2Bg/cb
ucoCEKFVtT5Rx6SulMAe8BKd0otskq9lOfJSMW1b+O7F5FwOoJQNW5x7Zr5/P4B6wCkJHcdFYoq1
8nayjGaMjaDHei7DtBLvWcevojmFbYIbdfjSBNEDqxRVx+4qOyeD9+4uXoVe3SK1iFEqkLGzVNtp
nwaLEy79g6o/kyudCbMuiSOCl0VWjbdf6fRXRdZRXBU+GMozYd5d+MtoALWh08QUIm709kOGcm52
WsKHHEbU0wOzLi8yRc+3Hx9Gp+cLCbOlZa6SAS7X5KsEBue1DknzBOvUMd2hXfEQmfq1GUcvvePc
diHKPjS1LgCn79XunPbs6eBc+CoIFvLOtfYKwHWA+UO4+LZKx6LT7rog+THBHnan6rlu60OYRJln
N5+KqTycGfhyarw5hZfv+yr2auCJBDM7Cokdxt0OauC2MZdOLY++ydwUfQ8/JfkKHvfTKKpLGJZn
Up53R+kSHg0P+pZUWOl6vP3uIaJDM5xJuCz2C4IGbpOHCPbdqFmyB/Z1JtgylndjfRVsVROBBCDx
gMapMUd3E6K2C51lA0WMqvU5t49zoVbLNpBpHvI0LHwhF5Aeci/k9FP6e5Wi/MczeDoScGyuBRQB
zNVJo+ldVZsKG6RrLX1bLWQjWkUjT9l5ugbucw6VdDIerWYKS+AAkZF/O2M5HUmDnnbhT07T7WIV
iD6WLdUuaKAedePfF3FaVsireKsVYg0p3gk5kxaH1a2lDFeiqQ81rFJZPWfAeHpoi8yWQUb8ro+S
TFSHsyQofCUGCVDZ+rUDeQTw+UB6eK6Z/i7ZX8ZFX4Hitcwjdz1vQlKLAK0exjXpgm5uvoUQet05
7VbU8wEMoJtK2ueP18r7W5nOPfVA81cLHTzjagfojQyKN1gmr0NadlKljQiil7bOt0pYHSQ9v6wj
WMfhgldurYesb848rk7cGm9+gNW+6HSw4/LIfl8UluPM3Ot0KDJ7uP94oCduDZbMYgBAuYL0e5V9
ZLWJwdjIxxWKEh3JzWs3TLtz+mIArt6fKBQJEXiCZK4jxrGsqFfXhmhnju2UHNZUpW9xLAf3epKb
OzICLxPFVgxydDdV47CdtOk7aqA0byn5bVI11ih+yQ+pVP9hlxW0RVvtfctOmkPbUV8DZP6Qyqq5
s+ZmD6Xnoi61q2RU76YCFY4EvblDr0T9bogNyY161GG7fpQ9cnzJC9TqM/UpcTmVIbaBlLt3uLTq
F5hPtgvkpQMC0aZl4XUB65xmudMg2oEIvuhz+w+w5fhgZpFxWfbxvi+g53dafpESaVNiP+M5g3xU
Os3ezL12EQxpu+uF093OhbQdeifd9w2Uw8Ji9OnCcGpT/boO9K8h9a0NgiN+bcDVtPK2921d+qzh
iHTJJH0zMnN8aHkde6WDmJiqVfMewxgD5mRg7c2qLFzVyOrD0EvdRpKA9qt1ctHN475cdBmcHMqU
lXX1XZTott+h8nWj65DDQMllCG2BsUDLZBOaSrtBUCeG8SI/VaL7NEgQZbRCvbEC5ZAiRoRix4Te
aSMqhEJoeD7Bbs2gsKriMrfghWqhNF1NqTxsonQO7qLAQM8fUu6RZjn6JOywY9TIICmX4uEQpelP
adbqo6lO1bWMph7FxAC55bDZOklrbM1QTS5tIyw9OdcPjRwZW91s5cNQhJcIv9H7ybPhEOtKvy00
5UGbwucgh8SRDA+xog3HWLGgsFdN6bV2+r3Qs+q6n5uXhfHHsJ2NRv3cdRZgvqZlqNHKJVhpOdvq
AMK4A1PEW8AD7AHMp/AalX2/0C/gpXqmM2lwpqFy0zbW9nDcb6i8M3dD0Ed+PLaWi12X8XWqdLoa
EBC7C8A5Y+PaWrDLknaG/gAxbWGOHqHCi88KIBc4kYj4O1au+koemhtr1suj3okRinwYhV5SN1tI
E1/RTMl2oQaOd7CH4c5uexyBVK07wGa+qsxJfhyk0DiGapjeIiqnSduyS2AOOaMrTXpwadqSvgl0
ffhmFHhzFHx4sZVBAWi7vjDlet+PinRl6nXaUD5ujAKVssl14JeqVhjtem0Wd13Rqb41w7LhPZZ6
WW+MHvXcAlx7VV3ktCoOQGZxBxeYf5SlyR8vv1hyu1fyoXw2YDocgsS45x2dfqG3CSOqBwF5qHuz
fY60Kt8m+EXAskXF4KcRRSpCe/rQ10dHrQd7I01S4qVJ9ymeMAWlYOHCOsfABKsWafByzWl3GTTQ
46gaT1Y0KmhCKeDuKsjPg2XNN4ACG28IpV3XMCez1vFChn/bbJSOFxt00yDzCkzU/UypJY4UaRgu
1TB8buGcbYOW+zXXjETbqE0437SLWKIf2hPwQp4911YuUDfUmg6nBGUSCPDki+b5XFL2tGGFeJUq
gCiFYa36EIfgX1fNaMlbKymrG0kq+isrd/qjUNgzMCG7AvK3JB7iSVIOelbqyAOiSoKldIDLqC28
uRcmrBc9RuMHjTCI16bmDiUn2ZSbxWWQDId+ENdaFA5eUBc/jE4aDa+KYgToawdRICk2qEkGWYC1
jTBC4ZdpM1yjnnSPRbcnWl7QDlWYizSNBjevAn0DIwTymX6TdsktUMW7QdGxU6oeqyb50UyV5FqO
dGFk2bUdynsLczV9RvHZis0Saa8ID75GeZTmmbKMDASjsxMqyVl2nIDZ+LMoL1D1v4MpSiUmboot
YOtsw/vjK3gEAV3FbHeprDxaBjdGTeLjTaF2a4tFYLTvFH+M2ltqdj9ym3UxCgQMcFA/KPhFelw5
X9SMX3Za6w8CdV4GlK2t+4ugij8Xnb4ZtMe+nUFiNt2jMPPHSOZNjuAHj2S5uh+c9iGFNSLlRQqt
rby0URFBIwfQU33ft/oLZKnYHUz8aeeJpnS8D/kyyuTcSW3AFvvidA0CDiY82rLY2XZ3VZjh0bIL
w4X7priQpYwNTgOxazYw29GvCtr8J2p+R92BMel4deV8LooYDrl5QInhD4RFMMkVV9huXkRGtx3t
7qecFZ/7Qd/ASR+Oc6ouxVKyeExV5ER7sBTpgtvfU3iUTrHhUzy/1sInZWwhFQXRY1+ZV1pq4bo3
wH4e0uJW1ea9g/baZgyz4l5S2OlQ5L5o/YROJep0Bm4cWu+ZfWvQipK+Rz2cp9QMr3Ul3yB7+YTt
z52ejuWBc8btbPsbe+pb2k+eZaXbdlSKF4eCH548F3LT2H7o3JuorkvKaD/nZXrV5uZV0yoZCuUs
R9i+e9Tyjm1gKHuNXxi1oLxNwijb1Loxbiy58XD62sYkJBtsjZKNPpmtp9uzr9fiPi3Gn8Mk+mNN
7749ZmIIzdGPcAAUX6do7OM7I9eLprwL4J1EWzCS6L/H6XykgvnHx2nYqZftAmxH0cmGAAUP/m1+
FIyBhXQIlbJEbS6tPgIPCM7PflKHm0mVb0Djfgn1Yd/Z5yy7fnUcVm89eu6Ue2U0xd+r5tbF2Ess
o9IXolloYvusRdRJeiiz4doJzFutkg6BTEdVIEaamj+V2DhOjXXXKtbFLJ7lTNq05xAB75NfULr4
rSxFoeV5sXqqDXophaHdFX4Y9N6gdu6cFx5yi7uPv/r7pBTmLk0zuMiLBOcaKZWmauAEfVaw8FsP
Xqsroekyzvc9Jh9Yd27K+lxB9P3AZNAzqPmqlLroJiy//yoN1uWoBhtM9WQwzIOt9B7J9tUsGZuP
B3bifcZjCcEUJDEWu/PVaoqSWC5onZZ+L7pjiBNiHkmgIZudXKtnSgWnVu7yMCP5QfBcgc20GhKS
6klrEcuCIW6awc6cntXiC4Sf2dMKQVNI0zcTpeXKPtf3fFe0XB5pf4VeAzHLvAmKuOVrTtl0gW6G
j3TOcvVXh8FO3XnmQuwi64ic3pli0Onv+58xr5/2QhqlJkfd19cC55PSoDdRVLuuLq7V8Zz/6qkV
QwkBSTmF5xOg/Lefd5yNdESQpARawVNTU+54onhI7pyRoz1RXkKHFqIbqEjmcd2CCdVSMWfa+z40
Ptd0HtVsoOWk7SORbhE5OQNVObVoEFWFlgM0HReStdSobHaWWkFk9jl/j6bcH/Oyl/aNnb6gVEAJ
kc/rosf1Oayjo2mdw4Ge+KYEpXMNNQ13CHtVKUmjLO3LvGT65pyOQAu7NbHM2Gs6RT+zE98fMTLc
o6VepwIJgOPydvomJJ3isalLP+pRtKmMfN7liwQjGIp4nxqAuGYxj1vYqeaZttGJl/2ryDjOvo2M
VjJng8UgLWHjvoI4k33OjfrENlhqQEyjwzkNNettiHA262yO2X/G1F4U5t7WrjWeE3Bw/Y/PsxOr
E3ARyBp8KFQd7Zi3gXLTaaJg4Iyx0+arWt83U/qjlOxtLcILS5hndvep5bE4HZj0roBer3f3LNlj
k5Jd+7TMvKY1d02J6t547uudmKDlfYgWJIrytFxXd0ETZ/OkRmw5IAnfmgWaaOh3H3+3kyFoCVCs
h53FYfn2u41ZMcuVTIgxnq7MHNUnpF0+/XcxlkXy6koL1bFAHI0DKskNj7aji2Lc9uMQJyYEO0AO
QDikIJt/NUhfhQD1MlSUMwq/deQvdhn/6Ct9H8nTP7id+fsXPiAPVTDDq8/VY6Q4yiZxCmv+0ufJ
C5ZdqAgN0j8az19xVp/M0lFzMCpqe0B1JHdGMXiw7U81Ff2Pv9vp6f8rzurukIZJA4PHeBahBayN
7qQcQaV/EAM9zF98KqRIVt+sm8zGdILlfrKCbReo6BKdSzFODgNcE46y8G/BNr5dYZU92SOwBArA
rXRM2uKy78/Zj5w4ySg1AuqARmgwltVhKfcO6ESHcm85Z3/oQXc15dFLLfJLZCD+/rmMyAH9OdJa
Da/LZbSvFjOOfpnJ9Bf+SH7iRjND6v82VgVIzMJeR8qT72b98jB4HcMpU5RBEFsEh3TtSGXt9na/
0+vYw433TKH61OwsyR+UOgsah7W6TM2hzQwH71G6qPLdLO7D4NwJc2r7LyrRFvYDoFvfpXlKU5qh
0TM5U365vCrLIKXEGJ/BvpwKAwRloZHjSqGtG/GoqOV2GHDJaFaCquFIiZJXj9Z4H28Y9UTWynVp
LXKGpFxg6d8ugJlauB1gw+JThL7BVBUVoJ2qWG61KB5Vxg79kg39DpTNjYNBOUcJVX8QT6kZu4Wp
uHFdeOn3fF5yiNnVa9Q1VcdPy2pDPnwsBv2hKOetZKX7RkMqScNc2zhzQZ64jt+MYHXvi0iABHC0
ws9aFBvrl1ZX/UQur1S92epq43/8wU5GM4CyQahkftZvptDp5NiqWMxxE2/k+QYBG1eKamST/oid
c03CU4uATOM/wVZHcz5C37NjgskRtVp0O5CAdC3z8Z8MCenrJTEERbl6nxVR2gp75AOOxuSyYbxR
jvwQ3HtFbo/i5sfRTo/pr2irHdr31JzxWil8VG52ljb5hvQlUs8ca6eDLKreCzoOmvPbVR30Vp3l
FTAWdFC3UnEnO+Umbc5pUp86pxc/t/+NsqyVVwdb1s8yGksqbbkkQIbtYm5RB6LUq+j/5XBWS7wC
HN1PGoF6rdzY+fdMfTLQmP54Yk6ubJBK2ETzjCXffDsa7jobkwVlyQOELw1/aGbtl5K1odzlSbVz
5tF18tv9FW3NpQG7EKPiRLRQF9sxdDYzfNCJ5n7U/W3wKfcPQjPIjGCHR2VptRjMWq5wt5hYDLLq
QUXY5bZ15tudXG+vQqxWguhCW+6lkZVgqZg3H+2y20TaP1pvEHZJPrncwPi/nSH6Oci8diyDYboy
IhnmRrmtZF7F50iQJyeHCw61df71DvAZ6pNVmBa3aEvLbURVbULTrVURLc0/fbzo3keitoZFNMkB
/d53JahCrRw5iUl1CsPcaRqWboIOSd3dJDy8Pw71/qYj1OKayxH3i6n79uv1KoqmHZQ3P5As7P2m
L8Af/EiJrqUUo1ntknZtkbRngr5fGASlxoaeOUBdsDJvg6azk5l5MZMtpIvs3qNTZteIuZ5Zfu+3
LlEM7iPU53krrEuHjtKB2c6ZrwFxPyglNAAXOb3HuFepKphn5uzkmHg2UxGFEfwOuV5DKjOQjGZ1
YI2iQDTJJPqFuC5/PF8nwiiU09iw1A4BJa5SU7qQWRolU06ipXpk3JeM3K274sxB9D5jpN5O72xR
mwfFtX4yIDksiTi1cz8Ui1a3XcntJxvZo3Mo8VPDgU+GhQ5gexO0/duVEOL2F7cOOhZ5qT/oRrVR
BuMWcsvfToAh9JOboBWlL/iU1RmBeH2mZZaWgyBFn842wEjGknHmPjqx3rDqRsAGWCt48DVMsrWT
HsE21AgRyEbhCGF22bnsp3qrosGC2t/LxyvhXLjVmHhaDwF929yvh2lHS+IGTwp36QI4dbxBjOjp
H4RDcQT9HorVgETezlQRlbLamz3hkEhFYccPjNmPCs3NYttN6A1+HO7EuQTkhRPQhIHBe3+1MCaM
OYZGzhff1NwdlfDZmOst8D7PMq7jadp3k7WXwnOJ/4mD903UVRrWmVU6T2WR+6ARvCqeQbmN20ng
GJP/aRP7t/Sj/J/lIqok1qJQb4Sk/p/SUW/+q09lzj/rv+j/Q3UprrVXK2FRr3ojL3X73DyH3fP0
WmDq1x/5U2HK0H9HRWopZsISWhYHU/inwpSp/o5d6IInX/w/EFli9v6UmAKT/DuWGVR3dY7mX7/5
H40pSbV+JxdmyfI//k21+5+rTJnLktVo0C6EK2hM77iOU1pi3mCGuGWE2UOh0BgztVzzqiC0Nq8+
zO3/9P9eC029PTvfRVqfN1x4Xau2RJIj5TbKBB5HinFfN+fccpFeeHsd0DBCYY+EnlQQ3DmXwiqT
C3JRS47Qoi0wfOtW6qfsZ1FNAXLWRbTXosh+6MdqwJN+QtKyxSQiVuzsOFa9dU3T1NgYjQa1tUrz
R0eJxS4Jm+HYcyHczhFmdHreGJfR1DUHR5aqPVrY1kPSzzMiKuhFCSGyANlzJ1YghlbtRdVnNgCl
Mn3CcxJ6jxo5mZfWRQk/LK3ajdw3QQ7EeVS+BphWeg398SewFrkfaVKLfM4gpBubjtN3kK36N31U
BWRKmhpu3ixUlrZrp0uMFdtnq8x+RGkPoYMaTS+s5CJGz5qufuoom1lrE76HZbnA4xWvRnnnwm6a
bG8rGWYBbSw9KnpkXxtWPWwV5MF30MIp74zCQkDXMgRgySa+SQfS+6wy44PeOFBn5PxZLmt1H9Sg
pty6F+EX2SyVZ/ApykOFqHLpyuMCp86n6Ttoc9jY8mBnSKsPnS/pgY39R973G8nsjAggSMUHztSk
u0FJvm5dsx6zlxaVNqAKZn0ZZUaZeKKT0w1S1s3XPhPpvaJnwyfcCpQDvpjGRpVm6H5Nob6YsybB
SAEFLIoQ1N8cxNLlqIYgfGIZSdPB7r6H5gRFLwqUT5JWdeg2l4ERe1ObJ5dm2QCpy7Pg0MS2vFXn
OtwEjSOOOH6kN0nWhLct0jsHxWrn3lX4xX2Xy5LiJTkEV5RyjB0aSbrpBvYYALhU+2PVi/Zhyo3a
RD64AJIhotw6tglq7yGFPcWljoMdcJ8hnB+l406bZe0Iqat4VkMB/qtsE/V7Hyhdh5S36PaYfLWx
G7WN6WZqY+/xBsEhuhYNUDfMRqDElr0vl/FNLCzuvHrufrR4thzz0elqVzYHgceDhmNKK6Mb2Mmy
QDEXtiwq083X2dC1XYxdUwQaZ0BpuaihOlUqhNcEmiGWMX14MPtEg9/bR9vOkSJro3X9vEF0snD7
PJ432tQPe2dUjC/t0Je3amXW2ygsUi9AfeHRbufEU9TE/CrpuXy08yj9Ysj9bLt1nX2b0O/b1iVE
8GS2f7ZKUezaIra+Iq6l0BFqp0+xk4f3RW+Yl2avO5+DPFWxWTNtX6AdcXTaqLiS2X0j3DpF/qzh
JHPTaVVwrSiYALnA5MYHMITyJi2H4EeMpOLNaCz82slKL5x4TO8kEGZfoXJa7Z3eVnW2xSStEN+l
SK9QXJqcPNkj3yiXu6HoWxlInTO3vTtFTVDeN6nQUJno1bre26M55ne9jEjTpu7wtvxRONmQ7bS+
7wK/mGseT4GBn4GrOVpZXkWyCPapJpzkc5pyamPbksk/RO/AyiKRCqdtGCty5dV2mYZXHPJ87zkc
UxtDgVb/NtcS+jqjOlvWrkjzrt1IQYrVFpa8Fnjn0L6V23xvJZRg/UzVw9ZFREYfNrMD8m3PK27M
n21rAgDXAwiD5D+j/WvQR7uy7ZmHajbp+XCMjCEoj4Uz9Y9FLv9f6s5st24szdKvUqjrZDbnAagq
oEieSWfQLNm6ISRb5jxtjptv05f1CnWbL9bfiaHCdkbIHW3AnYkAAgGEJB4ebu7h/9danzluaFrO
z+XICdFvcdq1Qat384cBKOmCKrQzHqYh8pyL3En6T2XTyVuNmrhxl8GLIa2qtMlbQp1IyJ9QlNwM
S6ds5n1yziIPQUwUNwIFh6+k0X0a5QQKNWjVbNNEddv1B0sVXijPqeeic6KQGKdoPY5RHAjPaUi5
ny5igC1gjRhwlYwejDEVQ1Bm2SczweE34h32ZevBjGQ4zfxg4zrEf9f9JraMC1G5EdHhnrpXBpv5
gu9jp4zKa2Y546E1leaqb3B9qcVAHnZt6duaTonP4L9FsB+SqogcUMu3KtfbaOB4fZyudyRgXwrb
3kZV6ZJJr7jquiTRr4ntC92Z4Q9UQwXMwNTQ6siH4fwdLcmGFWjltmLv9NPeTpQdzOJ9MRcP09S+
s+o23cyR/GC12rMxtn7WmxtNjAfNbu5dNRnvWYc2rbS3Kok6O1ug8S3adPCJtqI7rk/opOJhV1fo
5HTUzaO9POSS18aP4jhsnOW5SMWhzvMjqyStM/Gpq7VNbZjofZuwLJpb0hKu8cRVPvty4swBkTjJ
8DQwN/hlEnUhXcsdfI7Uz6vOPI1V9Anh3F0q+ktHY5B41XWjD6fG0cWqTrxHoegETUdgkGQfYcbs
umu3YRyNy9ZR2z25+ptItiMRh8mHWfWCZqD46b0OjRz81vLCZCke6qaB22yNTJlIY+EzFX4UGQGx
CAfLmt+ntrMlwyMYuxlyBvNuDvc5g1bd989i5BMv2iHJ5WVpigtyEQh6BGcTNA2F8r5dd2JCWelc
9t1EILNqn+JaZ903hqPFqevWdMSKdsqmHee7Mp4g1FiiPrZutC0FxLVIL7cWhEzZeAYKavk+spQm
yOziYiJrzExdIhA0xnBUKzrB8tQ/J7y0m2Fu6zCeFduXFcnWGkFXWe22WEap/eqeQMxRKKhp9U3d
JomfSXGlJFn7qLmjGzSGKS6H1LkyRhMUQjQb9aFYgJDprUlowpBegK33wqwFFuXkxR3qTVhXZMLb
Qok3eVGthyXdqYu751hKIH7+sTLU9iYx45V0CNmi13qR2TFvlOHHqZ3eeqW7l21sXGZgiAJ3Urwt
F+Dms2rlRDJshKGunV4Ra2V2H2UkX82mZoNi2UMw1PCyABYVwdJNI7oKzbnWnaw5pSoe06Ig+F9V
xalpyt6fPWW4VvvG23lIozsl4yvr5N5zMgREhbprl1LdxE3f34xiIJ28bikiKtHWW/TpWVfm5Ng6
i3MxyOkqAlUgVTiDptCXI5mBmF4UOG/ESom4m8PZUZ4M1vqtNsyET7jacVzs62qe6JDo8YzmO8ve
5yAzE/ATReJ17xJ29IgLC9Un4X8jo+mmKrscG236rvfsbi3m5J20ueLEBcglnK9ReTzU2nRTuiYE
JozCSJwTBne0aSZdP2mOcpxwKQeJTcg+wfa3MxZLMjl2Rtlce4a8GLAhjJqYZ3o8Yg7JPZo2hJIf
taVYVq5aPhVtvLdNsa3n6RJOR7WWg35A5HjXSO0TGLOtY7Q3bRI9FIV9Q2rDKc4REhbJFTzScU2e
/EqTi+oX6mAEqZw/2OqZYUMEVu7uvF5suynbgF4/KLyuvunKdd3lxzqJT0TJZ8hT01M9ai9wWsJl
SDdjn7l+KpmCNMV90sz2JpYagQamc5nlxcqBBa3nGrTaIsewXIYafc6DrVZ3/aK+VJRT/KoY4bjP
aVhDW2PITslFZ0jI59x47Ho4QOdZ4tathJ9M+N8l3wvr0nJoZ+2wZLzrnRDMhbUCwCK1jBun7U8a
/9N3zUHbEvcITk+4EPgaY/T7hjaO1+j3SqftqtptVqpYIJupo9x5k6lDcNU/qi4PMceF6ikmothc
+UDanrq24sG+yIxJZVLs7hFd31Zg3gInHc+0IVAFHaEciS8MgWBUtGC2kRb4sa4vQV4j3x3cES5M
TdbK2BwHe1IuUhQFC682Q8V71xXVExlXodNly+0yF2TXGkL1cyTN6K2Xdt1MHqDcsXi0enSy7H7e
y1I7lgXrjWMjq9UahBeKTsSOiYwZMWaXfdRH50Xvi43slL0U9XNUuXI161g9UhfbBF9vERf9mrxV
UtFssFpZYsdr4TaW38bjragdFpfGJnJG5VYILQPb9gp+be+qUcJKM8tAbY00SKHF+HgLkv3smezf
Ms/xrbJTfPJ2un00dua67mdltxRDl/mRVldbO8vPbXZgGyGUi4w9a9yGEJMG36jla7kMTZgXwJsq
AzQwLp5qpRdtu+mjwapCHZCXr3UqMJNCzhddrFgfYiAtd7knTvgLZNBLUd4uQ2mAYlMATSSRfiiR
Z3PO6u3hQa0cLYD7O/oqReGXSuiEpehloq1Ko3ZvUwqwIW6gIji/i4y6OKYH7Nn1K0CWBRwFOZxj
bHmfMD+M5LsYyuzbZdaEMgWy4NLX81a0RgkhgCN0k2Cffc7VYt4K0zguRpSsJ9XNTwUgytdsWBzY
cV5nPyk2bqQBDiTLA9vqoI+jvPcBDe4q90waTzqV7JpBg5SLtcklDbLi0BRrpX6ArJdd9KqWBkSL
tCFyyOUqcu1xbU/WfBJ53d+SBGRdGk5eHkXuva8XowpS8lRfo0LTIh9ICMcbG4xHDPYTTxFKdlxN
3sbs6/wABdC+hQWUrVRjsE59BRupxky/jlrRho3SyiBSrfGySk37QUL1jQJ4dhyiEL4d7Wl09pis
O/BQbhdd01Qrw1yrlYBEIl6nsR0eU5no+0rRtGvkpU3me4mRH/WlTO+UOGf7Cwd8ahFxR/maEet8
MDWFDgwL6OPMKPzkOAO0wGzSXwAOFQc1X4BV2RIOUinSnPQl4BK+lyXUZNt4Quxn8e5f5BMwNj0e
nW1rRv3RAia1KlJSVrvWWWPz6kMzSty7bJ6NS2iP7e20YADEfsL2rISwRaY9mbbuRxxc0QoXh3PR
LR4PetZFmKhNLfdWvAw3gsBcqhpQjNpNl+ltFc7nJ3UBSQ4a3Fnlzq5JvypUxq08qCVZju6nqpOG
W69ci+FAcpcu5XBUUW5oU4hXL89CHGGqCrJZ2u4Ex1TmmQiA4GCLnJEw1Kt6VjSsn1ZkXtm5qz32
JC1BAJozw/RHs45vSlMeNMtkci2nbqcm8QgYhCTTTa+37mMlLYPDVgoaK5pKOCzgI20+PRvRxFhX
ETkXmla0h8bVk5Wdul3oziMYE9kOK8vFDqlBK9kMMArXmkdU8DiobE+WcSUM2Qb8jbCeGrIpiCem
BJOZAerQPqSu5R4IlYXZOURX7cRuSZu9zufUNm9qFv4lyChD49jhceUNZhwy9i5y0202HPlv5ThP
5wfs7iKZ2v7Yt6usn+Jj1s3vUfu/YnLIEJViXh6NHiW0khgXZwjdOIodmUls3J2J8/4M7NoDL3GY
Y9mHxaJZ63kWKP+bYbjo81Qcm96dNgMgpH0izeIizVqNLaZhvAP0/WHmhd7EdKVCU01BVBT2sEqj
Qa7qyrwjR33rSKtbD2nmcaTQ4z5oZo+acx/Zezp95CtbyngUpYNFuKnwN9aWnUARwx9UEVZ5GsqV
PbnaGqIhwIYG4YhlLS8oIxl6Jp7G0jXstdRa3iypo/csE/vaMs29sKS9co3lwOexAgvvbigYSK1f
e3UdNq66W9LaOfAuz6yYjhEoORnfep6Yl6JpTjDjvF1iq/06NmfvosWbQsZuL7PHri5Hw+/gse0G
Ubw0dWeHdtGfk6Aw4XUukQezbM2V2cVWEKtGSZ+2e07lUq0Tt6oDctMUrEJxuksWt70kfP0mi89e
NxE/jKqK+VFO+Uq08mnuW5NI9zFalXrtbXnhnW0823Kltx7L9aiu65I6xFhpxjtZVu0a550IZgoF
/oQoFYO2PLVUMUOOlWXIGQMLXj6jT+9yWIUFqMQ1sbF+zZYjKDVGZqzmEanJ5yC0WIn2nNSeVT3/
JOxqn7jMzTQOihPRc+4x9aJL1yIU1xL6+N7wlGznYR4p/Ho0PhHXgKmw1Ybq3kKKT/Esvm56NT1g
ImJWWwxvPcKu3ZKcopJwZlS7hvTdsK9a58gcD40T2C7dZmoZrARk07sOONUsBXEsHGundth8Cl2b
3y20rled7coDsq/yMpsnyUknq16UKJquTcSnGCE9K3tPzla+Qokf7SJuftU1MwxdvTcnH09KtBvK
pLzQVemsVdGrN15jgQaUJLsGcamo9247sFqS5LpKy2q4he1k7DmMN6taOO1jrOAq05S2hRxXeTsl
8jDamUtGZTNriO3WM48Wc1O60UnBzxZ0bfsgh3zZySg3gtFwGJ2GaEJdJ24nnopnPcXpw3rBeCvb
h8U0Tpiv1cu47lQmJo9tmdNW2ezDnSnSMJee86Bn+MPSRY83s0fCOaKYgsT/oqQKUd/jXNJUNo5z
dQ6kjbLaZLeoKOChTT2UM9gAzVreMRyybScA4fZTpsd+VnsgxUf2oAmvh2+NjBSTnXKnPZVmXW+N
XqPqbCi4R+v6yp5HVH1u6a6HPLPgIhL07RFsfzWijzmZwjiJpsKzvjhSDb1UtXdKnd73hXaP7qij
9plwkq8tNoCytXxifJklGBKu8EBCQwIzevuhxe5KTGbDHmZZLxwTsWbtPMyB5ty8dzJ3m0XGlSHd
p3IeX9hLWexxs5FenttfJub80WwWc52ZXbmKTIdzR9e9YAiEfNXIXZsqnPJatd9pMNmueOfEcanz
/iBY47dlpnVhkxZym7TxvLKxQ2OJgnh1let1fiGn9Gil8tFo5bOStQNHtkneIkLuoDxT4Wj7OJb4
7Gh46b1+2QyQGWGHTq5fYlDzzXTaD/owrSur8h6jTs6PltFwkDJc5VgP7J6L1CSaEFZC7KLXL8z5
1h7dB8ez9xBli3VR5mGRWyxxAualmAEM27IN9WjaNON8gd9wy64hpKJ7kI6J+UyykOaJSoBdtR2d
4Rb/LS40Nyzz5cZuiiagBL+24JKFKfo2wvR+ImyFGD77oBJpek3qWUgFPBT8Eni12c8GrNdVunNm
6+Sk3jtPqPtswmOJRm6JM5gg5tZdyrsZ1cS6SEuAZsN2qJkvvfS6U4a7MWnuRQXKr3a3FFXXyVyu
BuohXjmSDJmGRWKvp0h77ekQdJoTSru7qpTFeiJ0LhQEAxUaq+3SdKEO7K7GPt3VcnnMnHK7jHhy
E1TaEO4adupFoexFy9tbeXvD0dZlNE4BZYf1jKeTkXGFFnftWeVDUy5hkor34Kj9jnLMdD7bLPFF
DI+ztJo1r9UaFm3/fsTTL3L9FtiF3wgd7ySB3xfSs+8j6IRELa8Kc2AULaGXt2uZnz36SeQ7lP5t
nfXNcfAxz5Eflx9Lo2lPc+l1xB3VoBKWC2KPmneTQYKmJfBTTDszYVmHyLiLoXonpFrpZs4eoRoP
Z+gvJ1PGamQc4O/tqBgEMyzBkU+ax/X7JhMhnu2A9SMsq+aK9t07grUg4MUs2qp9KAFy4l7ipVaB
STtA7YqoXzu1RltA42EMAZaRw+x0Z8NgQNHjyjAaIyCAJigSGke9u1a8vDrwVR49K7rre3GR6x+M
ST90abqe0/zKnMx9S7Zb2BXdnR0VV9JNKC/P/BHKz5x2PPK7hzg+xF5NpyktbyO1PRaS8hcrutHr
4dKWYzjbauNj2L6Ok6ENFu9JlkqAoGcds3hQIFW2sw7v0Fj0wLbnQy66Y+c2zBfuURmaPbm7YWHx
Liv1roo49wPV8715ygg7mAY4jnV53RTxwRizp6kbrmSMrTXV+ws9W4IEWfANlXXJNoCM8WjoV7Zl
H4fBxF+unCuYSACrepyvjVynrm3lLAg9RuHFvSam/CjYUy5qTgUBQsvA3ecjjlLL6/djldyA/h58
4Yx79HErhJhE0QGQAmq3bkxtP5cDKe2Th2QyTq4qqzyYRlkEdjzdjJa8TYoIgKi+TwcQzpXRTavB
EIWPhUCEkQIOGmT8sO5TdZsmEYdPxhWH25WdmU+GG7mUJIb3tTk8CJOpUylmkKKdszd16YRxIT6q
08DqMnyak3knpmxngg6cq/T9mDjXtIzudatyKb0PT4Ux7pfc9XY0I+5MZq2G5iBNzmPvJS9ylKAD
vXWU2VfSy7axGzFd0u3R4HqHIvLWjiZuJouqgj55xLim8741tZ2VlwBvrHt3US6hdHZ+DbfShyh5
O6RVF0QCl2tcHKcRx3AN4BJ7eTMrl56dPHvdqAQUXnaRycnvfJarufVJqS85nISGmmPWTvbQdG5A
1twMCIWCxOouYNqfWP+e6tQzA2yk2JyTmRTLnv2T454RxSPprtWlI/KD0Icczdfy6FnkW5bzvvSG
yyKpgKMukXogRzG91WIO4sqQzacFPiyGvZrUeDnqw+2Slnd5Ns0Blh8FTZUSI1PkqLVLTJInHA8L
g6bm8jBpKjxFbzk1Iu23bsd7wftR7DoJOQe7jnsqmEO2feto9/LcGFTjhJ0+8Fjs53rvgZM220Af
Kio+Lrm6m4nt7DslkwDPheMt+5S05SMwmT5Arlu067pVgLIKVOFwF7EC2w5d5Bb6RN4XyW25RNlL
bujZVfGTazv3ZAtkMlJD0nb1mxGD9ZXh4FrxZerFsHNz9XUkNCsn9GwamIjOSclxtDTrVk1eimSO
xDZKidXz6ywe3itTK1khp3q6AoHbTDC93YHFSs/1LX/7hWR2PSC5RFy3tA+30BrJiEy95dFWLPey
KUf3pHitVgcUjkjUSOMl7EZTXSWimK+oHRrvI4U4SYzeybaeCvIhrCKC8dKqUZDRhytWaey1tHn6
ch1h479peTKoFJN8BbJnCTWdNazq4vTZax2DksUyhPaMM5i2usF+HEWZnfXz3iL5aE0/QWdjF3k3
VlQQSqKeuZ8Fm4vU788ZsBplEib2cTqao54eXWkhfncrfXooqmgOIo7uF6M1uc9J6bE+65RBMdKa
Pi56vDRmMd+rQ5/5kxG/xjmrQC1l2vr9xAKABqHZdno1XLgDZ6Ip7T5mCcDs3uov8XY3K23K27uh
NNUBE0A3Hrw5r3dyGfJbYVFZbaaUqgyF1XARmhY4tYUcn16KWlL6iZgo6UpSQSVU6qWiOTj5iedN
u1npig1Rf8w/6oII220bkmoEAVvUyVYtQByz1k41Rff1TN3txlOXfJ/2GHfZFdAbMm6ScmEf3Ap+
/KwQDGe3qlYju+3HuZuXXWHkFMq6vupC9rDjyooLKuqpHFc9NdQQH0gfjpjRrto0co8Y2pUTaXdk
cTjjXDc+GbyULuqxuNTlRM+sMuO9KeaJtePM1y1aJBf+1MTDKe0MIxgsLdtHiZnBlHaecPy0awpA
3TrO7WLD3skLFMcqU1+tWdiHuO9P6ujUKSOg47Cde1Z+MVi5d+v1+FR8OPLdx0WLcOvHgwC46EwD
fB+15LhmV0k4LPqwGScPsZbD9o0zvmNuFrMTPduCjG66SGImGhR65jESs3nRwb++MHOyHXk/F8IO
7KTJx3U5z9mWhORRhF6cRez9dWHeaU2sN6E1G0tAy7CcqL4t3mVZDiRMN1KR7Bh7eZrzgbaWFvfv
tE4rt9BdkxAPZ0JJp7eOKZ06/qZin5qoc0ILCwffKQhgyNJ4B/+yVG5vNYNGKcHTZcJYjlWSJ7qY
sBazLiLtHdgTO3lHarASA7eltRU69qwau7+Qv9hqLb3IVTySTUt/w401mmN9q57s1un6zV/yMs86
jCrJqifNW/OTdMEjIhnjc5A1MnkAMcuZ+G2B0JcKQRu3JxpRnbxp0KLUpb7mfY5ZbKZmluYrcmOK
S692nzK2DEcFquY6T+gYWQne77ev+aWC7pdr0t6z2Q6cmWpfKejwhyGHyL1slSOrKYJu5oBV6Ym2
b/h6yRuO88e3L/iVCup8k0jYidI3EZGiYv5KEGtymNYUk0SS3JHy1AyqdTUtuUmNrfuFn/qnJHv/
d2q8N8GQ/4CiPJybn33rfyfKuxfD15q8n37jV02e8VcC9GA7YtMmNIG06f/R5FlntiMC4nMkEL+C
oeo3TZ6h/pUwPOI08HFS3bBMxi8ZLmfuo2KYf+V3CDv99Y/a36XJI/+ckAUGJYE+qv512ntt9yPx
SYq+IqNCfd8V5xLfErd3vTpTg/rsm/kdVd6XbnJUeedraYhkuWPn7IX9UicrVXjhaZsbK4fcsDCP
7PRqRAO/NnJz2AyxMtzmWc05S0BAffvKX4n0fr4y19TOknfXsb4SBGNW4qhBGNsqhzXu1xYBOw09
lrcv8tXr9vNFSGdnOnFUrJjn9/8zd09pDr2R11wktdxbDFLoKcZjvoRvX+WrbL9fvsXPLvOV4FAb
644ePpeZxJiehgqdytQK5a4xlTz1mcGHTT07FMiTgknfKvLHdJHXyTzE3whd+ElF+Vv2yq+fBNE4
/5gM0q90z1OhTYk78TynQA2MsAvqIzD7zRhYG41/awRTrbWAsM+gCPrQveZ0HpQv9AUvUCDs3G+M
rt99xsTz/fppvpJFV5Wa2qZSGCsykmBHWGD45tn8k8/4PJkSykzWDOcS3t6vLpL1sqvw1BirmQbP
haITDNWwp/AptVWrtx/01/dDTCrSUg3drnXO3Le++nZNo4s5n+DPUNFQ+i38csR3/beUsghwGZaf
P0Wu4zjcCWMWijN2kC+HrTootBozrpOLGVsahZBk2eo1eEnfTBJSMs1xSJJNkxrmi8ExjtA+OzKa
J/SWnp6D8SS1DXWqGrHnnghCxHdIgNYGUSmitnxs25jKBr6QS6tQQJukRkO7TyARoIlpdrADJZ68
bi+KlNYv5/Xi7BRt7PqaPGB0SKaUKuXobMyLwFEK3T2C3ojLXZY3VpCntTy55zOrZx0ynQqVX7Rq
ShJz3jpB58Xkjk2VM5KG5Q7y3pl6VDdibE03nE2lL7bp+d+bJk87b5uIuclucc01FMemFjms27ac
izltew9RO0QRir6BrMWBfFzamtIaUb4oUDk+4NgxkVtMjfZ+KXuSBhNyuvNVTLJT7ytlozy4JBzU
IfKMORRxRZRcb5qpQInmxt16WaxED9RSsDFsEfr5mUVfHWul3QXZJLPCRxphvJsTbUpDw0373VwW
5bCNF0U5FotT5zTWe/cjtt9Gu/SKmEqK18e9ToxYhAo2KbSU/tagKkcSBt12M7kdRbTJLtyP2Kko
HW8cb3b3RB5yv54ju2itGG6rslXpi2cjM6jUi3Jc5LqCBNRwZCC8lBJZS6Lb1FXKWcOtXelCTyPf
tqV71VZddUWD2bkWWm6/WLwjdVAUfXHjjYk2EpjosedJc6NJkRHayxgaiuw+JTNpZaFl4Yyl/gl2
wyeRbrqD7GnBcwG1ZqFiwHfos60Umj82evGB9ZMq+aSN7fvUrHpi3hI9QQGluBUnKtX8oNCjOcUm
bTifFxaeZNIkiLEbJ4450PRx8d7EP6/5g8FLHUyK23zKbSGP9E+iD3HcdFecXhZKASlBlYHuDOPl
JJvqEZkkE2zcxDGpYYaSUGbL3esOCf5C0mQ3NogslPGWtlz7EfFr2tApmOaazrgiCAG0leRxaecI
HJja1SMBcZNIfFMTxQmBX59T9nD7w4B4EJ2g3Y3X+mAUwq8NORFzZsz0zMd0uBU6euow1tXu3i1y
bycGm/QZvXBsIhwxmbEuqAoURFmaOfl4o3otkxJOwJKJBqVwXCHHWhbFQFfAQL+EiIa3oy0cZasq
BeUvc0gRN3S5Znx0NHNU9zV0mKNCX/JJb4xW2zDM3MupHSvagn0/9cHgFOqT7VUgTVXEX41fV415
Q1QV72XUmPUnerz2c0/gJ80vUcNA5dvPLquokfcMKXTlcaIVIcrTaaaIJ6m6OUqb0V3T+Joyyig3
HXOIRi2Ox0DpQZ6ldLTvjhGJZ0WAC6F/J0e3pN8peytMGTE3RFY2aPdyUb5WRoIGUmRGzriV6G34
ctSGdatqdYJq26zcW5pJmqBrZoW1zXVebjrvTYt5Ta+MEtEReZb0sKauDCj40xtKEWcnobbIfAj0
pKmfjMkCx0J9cbyayeubw8J121cVEPLZ9ABum36uNh+soSqsQ5q3fecXCQfetZM6S77u2tgzV5NF
h2XV2pEFamjENuUrDS/CdZM1hPalQy3prpVNG4XksVvuRdQ1ggxIqxWjH3H+MuFsgjY8aEJxHjh/
DnqwYAy+TTqSvDaIZAnJj9LRQDyrGVaxSupMLMcmzsarRUmwTGlSKwxfr7pLVERZs7I0BPrUfmij
n0v0FvWnaGizrSplOwXUJ2djayKiRgyq9tVADKsJmWZh7mM0U/m6tRz0MmHL8W8iMLFS7Y1N9ZFp
UNiK4telNo8bnVxY5LC9EU1BLOu09KEuJv05EDDHh9Cie/Y7p1HpE9PQVPEkNNB83dxxplWeqkNL
Qcud7szccnzZJcV0Y4smpQwYWbqxX3S+Z/q8csYSMSaFu61MmnihsczW1axPogkaZwa+kag5p2mg
qOhStJoPD4Km1pU9llBL+GVWoz1vHWbUTBPNPRvM2Fy5yTieOJMp9ioG8uKu8OQiVq3Bk5OT2FPV
8fNzaTSgpqC1ga1mtn6wsMWgQI2tglKwmhjFqqkzvb87d/umkIXTeLTmdgZePU+zd6PYEV8YmXft
vE50VRBWihZggv0wWnXAmzMQy8m6Pe4o3BGYisTMgDKMT7vzNUIEj0yrmUfJEH2UKfV6qzbxcqs5
TYolYoysWxRz8LtFpFdsGmUrQmtoSH7t58SChKPphSDI1h2nT02XO3gPSuALQcl6TkViqTjRO6kw
u4tC82B3nKcdGn3cW4saytEfqXUUlzLX7Xd9j0/moCQK2dvmqDQaKk3TOLRGh47UTJ0+XwuU5D/H
ZPypg+qbR9AvrGN/eKT9joPqLx/1fJIkXDvt5fXwKuTNazcUffcf/8b149car9dr1f/0/9NXMmj/
xE+88Sd+sZPtPv77v5KodQ6HYlP5v379hZ8/zReWs+BZpC+vvxrO7mTz+u//+qEeqv78geO0rrrP
fv+zzyw/uxLmaZdtMpf59SH90b39+kE++0Nf3vwbP/DZBXFgfvapfueutnX1cRDPfPbXnx7A79zX
Z3/gs0/zxW2dKyo/9LZ+/hJ/Hh+/c1f/KeLz7VTP33VbZPp4P399P+ppnQ8cb43B49/+a04/1N91
Vz9+DP4yNv7waZ3SDz/bOb/vvn74IPzCovo7o5C35QuT6v/Tu/XjB6FLFeWtQXj1Kv7239/1qH78
PZ0LzG/e03P1XP7tf3/XXek/egD+9ib/4av1n+Xf/kvwev3Lx9fiX0616P9uATtPk8yVn309fzDJ
sy87B838uLXrXBN965n5r0X64e/uZ/htQf7s1//gnn78I/uigv47c8ZXNfR/jimDFs5n3/Xv3NXD
a/W6DK/FP9l6rH9jOfbrIh3Tf7ab+p9p6tuzRsDMIJ6LN6bFf8RN72/Ly7fv8Dwv3g7i6zv8x50V
jW+sZD6b+fStJ/bZm/oHs+Jv398P2vf+trT84QP78gE1xXP1+vOa9YM+4rfm7QC09fetRT/8Wz+H
5by1vgb49QCx/pNNb9Y3dg1B3ZElc8Oe6Msh9cVR/rMv5g/ekR++czi3UN98WsPL993RF1WQH/RW
nRNA37qpm9fmb//9wjbv+V/Cukwr/uM7z/T/X+7yG49u9WF4/lj/3Rr0p3ayP3z2cL6xDq1YV5+L
8btv7Ie/aOdg/7fG5GZ47l/L5+/cy/6Z2/rWy0il9PwjH4rXZ/Ef/wcAAP//</cx:binary>
              </cx:geoCache>
            </cx:geography>
          </cx:layoutPr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s-ES" sz="1000" b="0" i="0" u="none" strike="noStrike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  <cx:fmtOvrs>
    <cx:fmtOvr idx="0">
      <cx:spPr>
        <a:solidFill>
          <a:srgbClr val="002060"/>
        </a:solidFill>
      </cx:spPr>
    </cx:fmtOvr>
    <cx:fmtOvr idx="1">
      <cx:spPr>
        <a:solidFill>
          <a:srgbClr val="CF0202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985D3-7B22-48E2-9B91-94C3965DC2E5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E1367D9-6D1D-4E56-9120-AF12BD74D7EB}">
      <dgm:prSet phldrT="[Texto]"/>
      <dgm:spPr>
        <a:solidFill>
          <a:srgbClr val="002060"/>
        </a:solidFill>
        <a:ln>
          <a:noFill/>
        </a:ln>
      </dgm:spPr>
      <dgm:t>
        <a:bodyPr/>
        <a:lstStyle/>
        <a:p>
          <a:pPr algn="ctr"/>
          <a:r>
            <a:rPr lang="es-ES" dirty="0">
              <a:solidFill>
                <a:schemeClr val="bg1"/>
              </a:solidFill>
              <a:latin typeface="Gilroy" panose="00000500000000000000" pitchFamily="50" charset="0"/>
            </a:rPr>
            <a:t>MODIFICACIONES      </a:t>
          </a:r>
        </a:p>
      </dgm:t>
    </dgm:pt>
    <dgm:pt modelId="{EE39A3B7-BAB1-4BD0-AB4F-9520F5B39D86}" type="parTrans" cxnId="{A82BE8C2-E7B7-4524-BFE6-FF9B1EF7755B}">
      <dgm:prSet/>
      <dgm:spPr/>
      <dgm:t>
        <a:bodyPr/>
        <a:lstStyle/>
        <a:p>
          <a:endParaRPr lang="es-CO"/>
        </a:p>
      </dgm:t>
    </dgm:pt>
    <dgm:pt modelId="{109D2D45-3CF0-4798-BB54-AA9884E25B6E}" type="sibTrans" cxnId="{A82BE8C2-E7B7-4524-BFE6-FF9B1EF7755B}">
      <dgm:prSet/>
      <dgm:spPr/>
      <dgm:t>
        <a:bodyPr/>
        <a:lstStyle/>
        <a:p>
          <a:endParaRPr lang="es-CO"/>
        </a:p>
      </dgm:t>
    </dgm:pt>
    <dgm:pt modelId="{90C1A4DC-F566-4519-A193-1706574B8ACC}">
      <dgm:prSet phldrT="[Texto]"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Contratos a Término Indefinido como regla general.</a:t>
          </a:r>
        </a:p>
      </dgm:t>
    </dgm:pt>
    <dgm:pt modelId="{6F7FA72C-9DC0-43FE-8597-1610C8FCF4F2}" type="parTrans" cxnId="{8328EE78-566A-4A4B-8923-2345083CFB99}">
      <dgm:prSet/>
      <dgm:spPr/>
      <dgm:t>
        <a:bodyPr/>
        <a:lstStyle/>
        <a:p>
          <a:endParaRPr lang="es-CO"/>
        </a:p>
      </dgm:t>
    </dgm:pt>
    <dgm:pt modelId="{0EBF9ED6-299E-4A17-BB6C-83164411B77D}" type="sibTrans" cxnId="{8328EE78-566A-4A4B-8923-2345083CFB99}">
      <dgm:prSet/>
      <dgm:spPr/>
      <dgm:t>
        <a:bodyPr/>
        <a:lstStyle/>
        <a:p>
          <a:endParaRPr lang="es-CO"/>
        </a:p>
      </dgm:t>
    </dgm:pt>
    <dgm:pt modelId="{01E61950-714B-49A5-9E32-FC7E7C75D441}">
      <dgm:prSet phldrT="[Texto]"/>
      <dgm:spPr>
        <a:solidFill>
          <a:srgbClr val="70AD47"/>
        </a:solidFill>
        <a:ln>
          <a:noFill/>
        </a:ln>
      </dgm:spPr>
      <dgm:t>
        <a:bodyPr/>
        <a:lstStyle/>
        <a:p>
          <a:pPr algn="ctr"/>
          <a:r>
            <a:rPr lang="es-ES" dirty="0">
              <a:solidFill>
                <a:schemeClr val="bg1"/>
              </a:solidFill>
              <a:latin typeface="Gilroy" panose="00000500000000000000" pitchFamily="50" charset="0"/>
            </a:rPr>
            <a:t>REVISIÓN</a:t>
          </a:r>
          <a:r>
            <a:rPr lang="es-ES" dirty="0">
              <a:latin typeface="Gilroy" panose="00000500000000000000" pitchFamily="50" charset="0"/>
            </a:rPr>
            <a:t> </a:t>
          </a:r>
          <a:r>
            <a:rPr lang="es-ES" dirty="0">
              <a:solidFill>
                <a:schemeClr val="bg1"/>
              </a:solidFill>
              <a:latin typeface="Gilroy" panose="00000500000000000000" pitchFamily="50" charset="0"/>
            </a:rPr>
            <a:t>FUTURA</a:t>
          </a:r>
          <a:endParaRPr lang="es-CO" dirty="0">
            <a:solidFill>
              <a:schemeClr val="bg1"/>
            </a:solidFill>
            <a:latin typeface="Gilroy" panose="00000500000000000000" pitchFamily="50" charset="0"/>
          </a:endParaRPr>
        </a:p>
      </dgm:t>
    </dgm:pt>
    <dgm:pt modelId="{0E0B0196-2D8A-4230-A6F9-22B0EE998696}" type="parTrans" cxnId="{D952D58B-C7E7-4971-AF7D-70BD7B2D9769}">
      <dgm:prSet/>
      <dgm:spPr/>
      <dgm:t>
        <a:bodyPr/>
        <a:lstStyle/>
        <a:p>
          <a:endParaRPr lang="es-CO"/>
        </a:p>
      </dgm:t>
    </dgm:pt>
    <dgm:pt modelId="{4D2AA31B-7671-41E3-8BE4-88E77BC66A08}" type="sibTrans" cxnId="{D952D58B-C7E7-4971-AF7D-70BD7B2D9769}">
      <dgm:prSet/>
      <dgm:spPr/>
      <dgm:t>
        <a:bodyPr/>
        <a:lstStyle/>
        <a:p>
          <a:endParaRPr lang="es-CO"/>
        </a:p>
      </dgm:t>
    </dgm:pt>
    <dgm:pt modelId="{10000403-DA35-4D46-AD30-A166AF75B528}">
      <dgm:prSet phldrT="[Texto]" custT="1"/>
      <dgm:spPr/>
      <dgm:t>
        <a:bodyPr/>
        <a:lstStyle/>
        <a:p>
          <a:pPr algn="just"/>
          <a:r>
            <a:rPr lang="es-ES" sz="1400" dirty="0">
              <a:latin typeface="Gilroy" panose="00000500000000000000" pitchFamily="50" charset="0"/>
            </a:rPr>
            <a:t>Revisar los contratos a término fijo que superen más de 4 años, con el fin de analizar impacto de modificación del término. </a:t>
          </a:r>
          <a:endParaRPr lang="es-CO" sz="1400" dirty="0">
            <a:latin typeface="Gilroy" panose="00000500000000000000" pitchFamily="50" charset="0"/>
          </a:endParaRPr>
        </a:p>
      </dgm:t>
    </dgm:pt>
    <dgm:pt modelId="{736E0DB4-FDE6-478F-A728-409C3F3B2805}" type="parTrans" cxnId="{53B64525-B59B-435C-8D8A-E706AD871AFD}">
      <dgm:prSet/>
      <dgm:spPr/>
      <dgm:t>
        <a:bodyPr/>
        <a:lstStyle/>
        <a:p>
          <a:endParaRPr lang="es-CO"/>
        </a:p>
      </dgm:t>
    </dgm:pt>
    <dgm:pt modelId="{91083D2E-E9B0-4981-ADE7-4D71ADD6E508}" type="sibTrans" cxnId="{53B64525-B59B-435C-8D8A-E706AD871AFD}">
      <dgm:prSet/>
      <dgm:spPr/>
      <dgm:t>
        <a:bodyPr/>
        <a:lstStyle/>
        <a:p>
          <a:endParaRPr lang="es-CO"/>
        </a:p>
      </dgm:t>
    </dgm:pt>
    <dgm:pt modelId="{12872258-1EBA-45B8-9967-2EA47F206A53}">
      <dgm:prSet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Contrato a término fijo – período máximo 4 años. Prórrogas indefinidas.</a:t>
          </a:r>
        </a:p>
      </dgm:t>
    </dgm:pt>
    <dgm:pt modelId="{E6A9B9B4-378C-4A71-A194-00F6FDE7D96C}" type="parTrans" cxnId="{A74F8835-B0C0-43CC-AD56-DD170E214B9B}">
      <dgm:prSet/>
      <dgm:spPr/>
      <dgm:t>
        <a:bodyPr/>
        <a:lstStyle/>
        <a:p>
          <a:endParaRPr lang="es-CO"/>
        </a:p>
      </dgm:t>
    </dgm:pt>
    <dgm:pt modelId="{41CD82C5-959E-4851-8322-BB29ACCFFB82}" type="sibTrans" cxnId="{A74F8835-B0C0-43CC-AD56-DD170E214B9B}">
      <dgm:prSet/>
      <dgm:spPr/>
      <dgm:t>
        <a:bodyPr/>
        <a:lstStyle/>
        <a:p>
          <a:endParaRPr lang="es-CO"/>
        </a:p>
      </dgm:t>
    </dgm:pt>
    <dgm:pt modelId="{FE22F058-CBEC-4C2E-98B5-9120455943A6}">
      <dgm:prSet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Contrato por obra o labor – por escrito como elemento esencial.</a:t>
          </a:r>
        </a:p>
      </dgm:t>
    </dgm:pt>
    <dgm:pt modelId="{B2016910-7F6E-43A9-87AF-2A9DD54A4D35}" type="parTrans" cxnId="{AFA595A0-A379-4BE2-9DD0-BF2840AB3A63}">
      <dgm:prSet/>
      <dgm:spPr/>
      <dgm:t>
        <a:bodyPr/>
        <a:lstStyle/>
        <a:p>
          <a:endParaRPr lang="es-CO"/>
        </a:p>
      </dgm:t>
    </dgm:pt>
    <dgm:pt modelId="{8D46B126-67AB-4C4C-B207-150D084BE810}" type="sibTrans" cxnId="{AFA595A0-A379-4BE2-9DD0-BF2840AB3A63}">
      <dgm:prSet/>
      <dgm:spPr/>
      <dgm:t>
        <a:bodyPr/>
        <a:lstStyle/>
        <a:p>
          <a:endParaRPr lang="es-CO"/>
        </a:p>
      </dgm:t>
    </dgm:pt>
    <dgm:pt modelId="{B30B6FBA-0A35-4464-9DA9-AC28F9644A4B}">
      <dgm:prSet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Justificación necesidad temporal.</a:t>
          </a:r>
        </a:p>
      </dgm:t>
    </dgm:pt>
    <dgm:pt modelId="{C6A2C2F6-8C0D-47E2-9596-91976394DF4E}" type="parTrans" cxnId="{9ADB23B3-77CC-4F77-BD70-2C2C4673CB96}">
      <dgm:prSet/>
      <dgm:spPr/>
      <dgm:t>
        <a:bodyPr/>
        <a:lstStyle/>
        <a:p>
          <a:endParaRPr lang="es-CO"/>
        </a:p>
      </dgm:t>
    </dgm:pt>
    <dgm:pt modelId="{DBD53F00-E1D8-4C3E-B218-90A960DBF0EE}" type="sibTrans" cxnId="{9ADB23B3-77CC-4F77-BD70-2C2C4673CB96}">
      <dgm:prSet/>
      <dgm:spPr/>
      <dgm:t>
        <a:bodyPr/>
        <a:lstStyle/>
        <a:p>
          <a:endParaRPr lang="es-CO"/>
        </a:p>
      </dgm:t>
    </dgm:pt>
    <dgm:pt modelId="{E40DE02A-0101-4DFC-BA44-7A35B6327527}">
      <dgm:prSet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Presunción de contrato indefinido.</a:t>
          </a:r>
        </a:p>
      </dgm:t>
    </dgm:pt>
    <dgm:pt modelId="{1EE30267-FA42-44F3-8433-1D43960243FD}" type="parTrans" cxnId="{D999EC8E-45B1-4492-A3F6-C95889BA3144}">
      <dgm:prSet/>
      <dgm:spPr/>
      <dgm:t>
        <a:bodyPr/>
        <a:lstStyle/>
        <a:p>
          <a:endParaRPr lang="es-CO"/>
        </a:p>
      </dgm:t>
    </dgm:pt>
    <dgm:pt modelId="{7D51ADE4-D2F3-4701-8366-D635944004A4}" type="sibTrans" cxnId="{D999EC8E-45B1-4492-A3F6-C95889BA3144}">
      <dgm:prSet/>
      <dgm:spPr/>
      <dgm:t>
        <a:bodyPr/>
        <a:lstStyle/>
        <a:p>
          <a:endParaRPr lang="es-CO"/>
        </a:p>
      </dgm:t>
    </dgm:pt>
    <dgm:pt modelId="{DA1B64A8-7F8D-4BB3-9120-CE751A7FC045}">
      <dgm:prSet custT="1"/>
      <dgm:spPr/>
      <dgm:t>
        <a:bodyPr/>
        <a:lstStyle/>
        <a:p>
          <a:pPr algn="just">
            <a:buFont typeface="Courier New" panose="02070309020205020404" pitchFamily="49" charset="0"/>
            <a:buNone/>
          </a:pPr>
          <a:r>
            <a:rPr lang="es-CO" sz="1400" dirty="0">
              <a:latin typeface="Gilroy" panose="00000500000000000000" pitchFamily="50" charset="0"/>
            </a:rPr>
            <a:t>Contrato de Aprendizaje.</a:t>
          </a:r>
        </a:p>
      </dgm:t>
    </dgm:pt>
    <dgm:pt modelId="{74EE0312-5C36-46F0-A1CC-6CE44CB1A402}" type="parTrans" cxnId="{B704023B-96AC-4455-B8B6-D4F7EE18C340}">
      <dgm:prSet/>
      <dgm:spPr/>
      <dgm:t>
        <a:bodyPr/>
        <a:lstStyle/>
        <a:p>
          <a:endParaRPr lang="es-CO"/>
        </a:p>
      </dgm:t>
    </dgm:pt>
    <dgm:pt modelId="{ECF44286-4B82-42C9-B028-6A098E08A997}" type="sibTrans" cxnId="{B704023B-96AC-4455-B8B6-D4F7EE18C340}">
      <dgm:prSet/>
      <dgm:spPr/>
      <dgm:t>
        <a:bodyPr/>
        <a:lstStyle/>
        <a:p>
          <a:endParaRPr lang="es-CO"/>
        </a:p>
      </dgm:t>
    </dgm:pt>
    <dgm:pt modelId="{8EE071AC-1C77-4A52-86EA-0533B5400772}">
      <dgm:prSet custT="1"/>
      <dgm:spPr/>
      <dgm:t>
        <a:bodyPr/>
        <a:lstStyle/>
        <a:p>
          <a:pPr algn="just"/>
          <a:r>
            <a:rPr lang="es-ES" sz="1400" dirty="0">
              <a:latin typeface="Gilroy" panose="00000500000000000000" pitchFamily="50" charset="0"/>
            </a:rPr>
            <a:t>Revisión de Políticas de contratación a término fijo a partir de la fecha. </a:t>
          </a:r>
          <a:endParaRPr lang="es-CO" sz="1400" dirty="0">
            <a:latin typeface="Gilroy" panose="00000500000000000000" pitchFamily="50" charset="0"/>
          </a:endParaRPr>
        </a:p>
      </dgm:t>
    </dgm:pt>
    <dgm:pt modelId="{EEF556CD-263F-4742-8ACA-85BC459A6D7D}" type="parTrans" cxnId="{2A156E60-77D9-4FBC-93B5-78EC15B9F2F1}">
      <dgm:prSet/>
      <dgm:spPr/>
      <dgm:t>
        <a:bodyPr/>
        <a:lstStyle/>
        <a:p>
          <a:endParaRPr lang="es-CO"/>
        </a:p>
      </dgm:t>
    </dgm:pt>
    <dgm:pt modelId="{385AEB47-D0A4-412C-9BB5-93A4C3413457}" type="sibTrans" cxnId="{2A156E60-77D9-4FBC-93B5-78EC15B9F2F1}">
      <dgm:prSet/>
      <dgm:spPr/>
      <dgm:t>
        <a:bodyPr/>
        <a:lstStyle/>
        <a:p>
          <a:endParaRPr lang="es-CO"/>
        </a:p>
      </dgm:t>
    </dgm:pt>
    <dgm:pt modelId="{3A3BE798-8F58-4831-BFF5-8596C0DC0CE9}">
      <dgm:prSet custT="1"/>
      <dgm:spPr/>
      <dgm:t>
        <a:bodyPr/>
        <a:lstStyle/>
        <a:p>
          <a:pPr algn="just"/>
          <a:r>
            <a:rPr lang="es-ES" sz="1400" dirty="0">
              <a:latin typeface="Gilroy" panose="00000500000000000000" pitchFamily="50" charset="0"/>
            </a:rPr>
            <a:t>Revisión de incremento costos en el caso de los aprendices.</a:t>
          </a:r>
          <a:endParaRPr lang="es-CO" sz="1400" dirty="0">
            <a:latin typeface="Gilroy" panose="00000500000000000000" pitchFamily="50" charset="0"/>
          </a:endParaRPr>
        </a:p>
      </dgm:t>
    </dgm:pt>
    <dgm:pt modelId="{422D727B-35D5-4CBD-8029-C2B0135D99FD}" type="parTrans" cxnId="{4AC2D83A-8231-42A9-9EDF-2DD17BB3A409}">
      <dgm:prSet/>
      <dgm:spPr/>
      <dgm:t>
        <a:bodyPr/>
        <a:lstStyle/>
        <a:p>
          <a:endParaRPr lang="es-CO"/>
        </a:p>
      </dgm:t>
    </dgm:pt>
    <dgm:pt modelId="{6AD46B62-EA83-4944-ADF9-CB1057AAD8F0}" type="sibTrans" cxnId="{4AC2D83A-8231-42A9-9EDF-2DD17BB3A409}">
      <dgm:prSet/>
      <dgm:spPr/>
      <dgm:t>
        <a:bodyPr/>
        <a:lstStyle/>
        <a:p>
          <a:endParaRPr lang="es-CO"/>
        </a:p>
      </dgm:t>
    </dgm:pt>
    <dgm:pt modelId="{0C3A7600-C11F-450B-B3F7-976684399698}">
      <dgm:prSet custT="1"/>
      <dgm:spPr/>
      <dgm:t>
        <a:bodyPr/>
        <a:lstStyle/>
        <a:p>
          <a:pPr algn="just"/>
          <a:r>
            <a:rPr lang="es-ES" sz="1400" dirty="0">
              <a:latin typeface="Gilroy" panose="00000500000000000000" pitchFamily="50" charset="0"/>
            </a:rPr>
            <a:t>Aplicación de fueros para los aprendices (revisión de personas que hayan notificado algún tipo de estabilidad en salud).</a:t>
          </a:r>
          <a:endParaRPr lang="es-CO" sz="1400" dirty="0">
            <a:latin typeface="Gilroy" panose="00000500000000000000" pitchFamily="50" charset="0"/>
          </a:endParaRPr>
        </a:p>
      </dgm:t>
    </dgm:pt>
    <dgm:pt modelId="{C8398F3B-64D1-4988-B8CB-FE128BCC487F}" type="parTrans" cxnId="{C941A50D-CCB4-401C-B130-F15032365424}">
      <dgm:prSet/>
      <dgm:spPr/>
      <dgm:t>
        <a:bodyPr/>
        <a:lstStyle/>
        <a:p>
          <a:endParaRPr lang="es-CO"/>
        </a:p>
      </dgm:t>
    </dgm:pt>
    <dgm:pt modelId="{56A8C8EB-2589-4908-AF8C-47D22D7595A4}" type="sibTrans" cxnId="{C941A50D-CCB4-401C-B130-F15032365424}">
      <dgm:prSet/>
      <dgm:spPr/>
      <dgm:t>
        <a:bodyPr/>
        <a:lstStyle/>
        <a:p>
          <a:endParaRPr lang="es-CO"/>
        </a:p>
      </dgm:t>
    </dgm:pt>
    <dgm:pt modelId="{BFF6F0CD-B883-48C1-A470-296FD677A610}" type="pres">
      <dgm:prSet presAssocID="{FB9985D3-7B22-48E2-9B91-94C3965DC2E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7987EEC-F271-41D2-A53D-D47D2E210735}" type="pres">
      <dgm:prSet presAssocID="{FB9985D3-7B22-48E2-9B91-94C3965DC2E5}" presName="Background" presStyleLbl="node1" presStyleIdx="0" presStyleCnt="1" custScaleX="146085" custScaleY="103475" custLinFactNeighborY="-4774"/>
      <dgm:spPr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0843568-0315-4023-84BC-9EEB82418E61}" type="pres">
      <dgm:prSet presAssocID="{FB9985D3-7B22-48E2-9B91-94C3965DC2E5}" presName="Divider" presStyleLbl="callout" presStyleIdx="0" presStyleCnt="1"/>
      <dgm:spPr/>
    </dgm:pt>
    <dgm:pt modelId="{86A7B00F-92A1-428F-82B5-5C72DB477067}" type="pres">
      <dgm:prSet presAssocID="{FB9985D3-7B22-48E2-9B91-94C3965DC2E5}" presName="ChildText1" presStyleLbl="revTx" presStyleIdx="0" presStyleCnt="0" custScaleX="140660" custScaleY="101925" custLinFactNeighborX="-25678" custLinFactNeighborY="-10357">
        <dgm:presLayoutVars>
          <dgm:chMax val="0"/>
          <dgm:chPref val="0"/>
          <dgm:bulletEnabled val="1"/>
        </dgm:presLayoutVars>
      </dgm:prSet>
      <dgm:spPr/>
    </dgm:pt>
    <dgm:pt modelId="{5947D429-71B2-4F5B-9616-2844E93E6F11}" type="pres">
      <dgm:prSet presAssocID="{FB9985D3-7B22-48E2-9B91-94C3965DC2E5}" presName="ChildText2" presStyleLbl="revTx" presStyleIdx="0" presStyleCnt="0" custScaleX="143127" custScaleY="126093" custLinFactNeighborX="25913" custLinFactNeighborY="1683">
        <dgm:presLayoutVars>
          <dgm:chMax val="0"/>
          <dgm:chPref val="0"/>
          <dgm:bulletEnabled val="1"/>
        </dgm:presLayoutVars>
      </dgm:prSet>
      <dgm:spPr/>
    </dgm:pt>
    <dgm:pt modelId="{AA5A5012-84D3-43FC-9352-0B7B1D1634E0}" type="pres">
      <dgm:prSet presAssocID="{FB9985D3-7B22-48E2-9B91-94C3965DC2E5}" presName="ParentText1" presStyleLbl="revTx" presStyleIdx="0" presStyleCnt="0">
        <dgm:presLayoutVars>
          <dgm:chMax val="1"/>
          <dgm:chPref val="1"/>
        </dgm:presLayoutVars>
      </dgm:prSet>
      <dgm:spPr/>
    </dgm:pt>
    <dgm:pt modelId="{E25EB494-F7D3-4DD3-8CAB-5E1E0C42ED14}" type="pres">
      <dgm:prSet presAssocID="{FB9985D3-7B22-48E2-9B91-94C3965DC2E5}" presName="ParentShape1" presStyleLbl="alignImgPlace1" presStyleIdx="0" presStyleCnt="2" custLinFactX="-47429" custLinFactNeighborX="-100000" custLinFactNeighborY="10598">
        <dgm:presLayoutVars/>
      </dgm:prSet>
      <dgm:spPr/>
    </dgm:pt>
    <dgm:pt modelId="{CEB17ADF-4896-4516-861E-4F4576C47DCF}" type="pres">
      <dgm:prSet presAssocID="{FB9985D3-7B22-48E2-9B91-94C3965DC2E5}" presName="ParentText2" presStyleLbl="revTx" presStyleIdx="0" presStyleCnt="0">
        <dgm:presLayoutVars>
          <dgm:chMax val="1"/>
          <dgm:chPref val="1"/>
        </dgm:presLayoutVars>
      </dgm:prSet>
      <dgm:spPr/>
    </dgm:pt>
    <dgm:pt modelId="{EB8FE94E-BB69-4391-AA9F-A895D19C823E}" type="pres">
      <dgm:prSet presAssocID="{FB9985D3-7B22-48E2-9B91-94C3965DC2E5}" presName="ParentShape2" presStyleLbl="alignImgPlace1" presStyleIdx="1" presStyleCnt="2" custLinFactX="54754" custLinFactNeighborX="100000" custLinFactNeighborY="-12929">
        <dgm:presLayoutVars/>
      </dgm:prSet>
      <dgm:spPr/>
    </dgm:pt>
  </dgm:ptLst>
  <dgm:cxnLst>
    <dgm:cxn modelId="{32CF0401-9B15-49B1-9DB2-3471B17FBDE9}" type="presOf" srcId="{FE1367D9-6D1D-4E56-9120-AF12BD74D7EB}" destId="{AA5A5012-84D3-43FC-9352-0B7B1D1634E0}" srcOrd="0" destOrd="0" presId="urn:microsoft.com/office/officeart/2009/3/layout/OpposingIdeas"/>
    <dgm:cxn modelId="{C941A50D-CCB4-401C-B130-F15032365424}" srcId="{01E61950-714B-49A5-9E32-FC7E7C75D441}" destId="{0C3A7600-C11F-450B-B3F7-976684399698}" srcOrd="3" destOrd="0" parTransId="{C8398F3B-64D1-4988-B8CB-FE128BCC487F}" sibTransId="{56A8C8EB-2589-4908-AF8C-47D22D7595A4}"/>
    <dgm:cxn modelId="{1A9A4513-1FA6-4C2F-8BB9-791F67FAE8B7}" type="presOf" srcId="{B30B6FBA-0A35-4464-9DA9-AC28F9644A4B}" destId="{86A7B00F-92A1-428F-82B5-5C72DB477067}" srcOrd="0" destOrd="3" presId="urn:microsoft.com/office/officeart/2009/3/layout/OpposingIdeas"/>
    <dgm:cxn modelId="{5DE75917-CC9E-4141-89D6-0FEE072609D0}" type="presOf" srcId="{DA1B64A8-7F8D-4BB3-9120-CE751A7FC045}" destId="{86A7B00F-92A1-428F-82B5-5C72DB477067}" srcOrd="0" destOrd="5" presId="urn:microsoft.com/office/officeart/2009/3/layout/OpposingIdeas"/>
    <dgm:cxn modelId="{53B64525-B59B-435C-8D8A-E706AD871AFD}" srcId="{01E61950-714B-49A5-9E32-FC7E7C75D441}" destId="{10000403-DA35-4D46-AD30-A166AF75B528}" srcOrd="0" destOrd="0" parTransId="{736E0DB4-FDE6-478F-A728-409C3F3B2805}" sibTransId="{91083D2E-E9B0-4981-ADE7-4D71ADD6E508}"/>
    <dgm:cxn modelId="{C01D7C26-DE6F-4304-B36B-70C5BA70D0B0}" type="presOf" srcId="{12872258-1EBA-45B8-9967-2EA47F206A53}" destId="{86A7B00F-92A1-428F-82B5-5C72DB477067}" srcOrd="0" destOrd="1" presId="urn:microsoft.com/office/officeart/2009/3/layout/OpposingIdeas"/>
    <dgm:cxn modelId="{A74F8835-B0C0-43CC-AD56-DD170E214B9B}" srcId="{FE1367D9-6D1D-4E56-9120-AF12BD74D7EB}" destId="{12872258-1EBA-45B8-9967-2EA47F206A53}" srcOrd="1" destOrd="0" parTransId="{E6A9B9B4-378C-4A71-A194-00F6FDE7D96C}" sibTransId="{41CD82C5-959E-4851-8322-BB29ACCFFB82}"/>
    <dgm:cxn modelId="{4AC2D83A-8231-42A9-9EDF-2DD17BB3A409}" srcId="{01E61950-714B-49A5-9E32-FC7E7C75D441}" destId="{3A3BE798-8F58-4831-BFF5-8596C0DC0CE9}" srcOrd="2" destOrd="0" parTransId="{422D727B-35D5-4CBD-8029-C2B0135D99FD}" sibTransId="{6AD46B62-EA83-4944-ADF9-CB1057AAD8F0}"/>
    <dgm:cxn modelId="{B704023B-96AC-4455-B8B6-D4F7EE18C340}" srcId="{FE1367D9-6D1D-4E56-9120-AF12BD74D7EB}" destId="{DA1B64A8-7F8D-4BB3-9120-CE751A7FC045}" srcOrd="5" destOrd="0" parTransId="{74EE0312-5C36-46F0-A1CC-6CE44CB1A402}" sibTransId="{ECF44286-4B82-42C9-B028-6A098E08A997}"/>
    <dgm:cxn modelId="{2A156E60-77D9-4FBC-93B5-78EC15B9F2F1}" srcId="{01E61950-714B-49A5-9E32-FC7E7C75D441}" destId="{8EE071AC-1C77-4A52-86EA-0533B5400772}" srcOrd="1" destOrd="0" parTransId="{EEF556CD-263F-4742-8ACA-85BC459A6D7D}" sibTransId="{385AEB47-D0A4-412C-9BB5-93A4C3413457}"/>
    <dgm:cxn modelId="{A531C546-167F-4CE8-8AC9-A5911DB21790}" type="presOf" srcId="{FE22F058-CBEC-4C2E-98B5-9120455943A6}" destId="{86A7B00F-92A1-428F-82B5-5C72DB477067}" srcOrd="0" destOrd="2" presId="urn:microsoft.com/office/officeart/2009/3/layout/OpposingIdeas"/>
    <dgm:cxn modelId="{8328EE78-566A-4A4B-8923-2345083CFB99}" srcId="{FE1367D9-6D1D-4E56-9120-AF12BD74D7EB}" destId="{90C1A4DC-F566-4519-A193-1706574B8ACC}" srcOrd="0" destOrd="0" parTransId="{6F7FA72C-9DC0-43FE-8597-1610C8FCF4F2}" sibTransId="{0EBF9ED6-299E-4A17-BB6C-83164411B77D}"/>
    <dgm:cxn modelId="{A732C088-DB0E-4D05-A6D7-144000DCA198}" type="presOf" srcId="{0C3A7600-C11F-450B-B3F7-976684399698}" destId="{5947D429-71B2-4F5B-9616-2844E93E6F11}" srcOrd="0" destOrd="3" presId="urn:microsoft.com/office/officeart/2009/3/layout/OpposingIdeas"/>
    <dgm:cxn modelId="{D952D58B-C7E7-4971-AF7D-70BD7B2D9769}" srcId="{FB9985D3-7B22-48E2-9B91-94C3965DC2E5}" destId="{01E61950-714B-49A5-9E32-FC7E7C75D441}" srcOrd="1" destOrd="0" parTransId="{0E0B0196-2D8A-4230-A6F9-22B0EE998696}" sibTransId="{4D2AA31B-7671-41E3-8BE4-88E77BC66A08}"/>
    <dgm:cxn modelId="{9181E38C-F1DB-4B55-9993-FB6264D7A7A0}" type="presOf" srcId="{FE1367D9-6D1D-4E56-9120-AF12BD74D7EB}" destId="{E25EB494-F7D3-4DD3-8CAB-5E1E0C42ED14}" srcOrd="1" destOrd="0" presId="urn:microsoft.com/office/officeart/2009/3/layout/OpposingIdeas"/>
    <dgm:cxn modelId="{D999EC8E-45B1-4492-A3F6-C95889BA3144}" srcId="{FE1367D9-6D1D-4E56-9120-AF12BD74D7EB}" destId="{E40DE02A-0101-4DFC-BA44-7A35B6327527}" srcOrd="4" destOrd="0" parTransId="{1EE30267-FA42-44F3-8433-1D43960243FD}" sibTransId="{7D51ADE4-D2F3-4701-8366-D635944004A4}"/>
    <dgm:cxn modelId="{EE650494-046D-40C7-A3C8-FB3822C1B23F}" type="presOf" srcId="{01E61950-714B-49A5-9E32-FC7E7C75D441}" destId="{CEB17ADF-4896-4516-861E-4F4576C47DCF}" srcOrd="0" destOrd="0" presId="urn:microsoft.com/office/officeart/2009/3/layout/OpposingIdeas"/>
    <dgm:cxn modelId="{AFA595A0-A379-4BE2-9DD0-BF2840AB3A63}" srcId="{FE1367D9-6D1D-4E56-9120-AF12BD74D7EB}" destId="{FE22F058-CBEC-4C2E-98B5-9120455943A6}" srcOrd="2" destOrd="0" parTransId="{B2016910-7F6E-43A9-87AF-2A9DD54A4D35}" sibTransId="{8D46B126-67AB-4C4C-B207-150D084BE810}"/>
    <dgm:cxn modelId="{EDC234B1-AD9E-4D99-83C4-BC70FA2C0ED1}" type="presOf" srcId="{90C1A4DC-F566-4519-A193-1706574B8ACC}" destId="{86A7B00F-92A1-428F-82B5-5C72DB477067}" srcOrd="0" destOrd="0" presId="urn:microsoft.com/office/officeart/2009/3/layout/OpposingIdeas"/>
    <dgm:cxn modelId="{9ADB23B3-77CC-4F77-BD70-2C2C4673CB96}" srcId="{FE1367D9-6D1D-4E56-9120-AF12BD74D7EB}" destId="{B30B6FBA-0A35-4464-9DA9-AC28F9644A4B}" srcOrd="3" destOrd="0" parTransId="{C6A2C2F6-8C0D-47E2-9596-91976394DF4E}" sibTransId="{DBD53F00-E1D8-4C3E-B218-90A960DBF0EE}"/>
    <dgm:cxn modelId="{CD5C74B8-5FD0-4A2A-A2A1-90C4C8F0E896}" type="presOf" srcId="{FB9985D3-7B22-48E2-9B91-94C3965DC2E5}" destId="{BFF6F0CD-B883-48C1-A470-296FD677A610}" srcOrd="0" destOrd="0" presId="urn:microsoft.com/office/officeart/2009/3/layout/OpposingIdeas"/>
    <dgm:cxn modelId="{A82BE8C2-E7B7-4524-BFE6-FF9B1EF7755B}" srcId="{FB9985D3-7B22-48E2-9B91-94C3965DC2E5}" destId="{FE1367D9-6D1D-4E56-9120-AF12BD74D7EB}" srcOrd="0" destOrd="0" parTransId="{EE39A3B7-BAB1-4BD0-AB4F-9520F5B39D86}" sibTransId="{109D2D45-3CF0-4798-BB54-AA9884E25B6E}"/>
    <dgm:cxn modelId="{D35FF4CA-C8BF-4A8B-8CDC-6C5A2A3C1998}" type="presOf" srcId="{3A3BE798-8F58-4831-BFF5-8596C0DC0CE9}" destId="{5947D429-71B2-4F5B-9616-2844E93E6F11}" srcOrd="0" destOrd="2" presId="urn:microsoft.com/office/officeart/2009/3/layout/OpposingIdeas"/>
    <dgm:cxn modelId="{B341CDD8-C6EB-477C-A18B-8EE9DABDFB10}" type="presOf" srcId="{8EE071AC-1C77-4A52-86EA-0533B5400772}" destId="{5947D429-71B2-4F5B-9616-2844E93E6F11}" srcOrd="0" destOrd="1" presId="urn:microsoft.com/office/officeart/2009/3/layout/OpposingIdeas"/>
    <dgm:cxn modelId="{BCC591E0-DD9C-48A1-A013-1812D302D928}" type="presOf" srcId="{01E61950-714B-49A5-9E32-FC7E7C75D441}" destId="{EB8FE94E-BB69-4391-AA9F-A895D19C823E}" srcOrd="1" destOrd="0" presId="urn:microsoft.com/office/officeart/2009/3/layout/OpposingIdeas"/>
    <dgm:cxn modelId="{FDEEE8EF-6F94-409E-8F15-85171BF5CC4B}" type="presOf" srcId="{E40DE02A-0101-4DFC-BA44-7A35B6327527}" destId="{86A7B00F-92A1-428F-82B5-5C72DB477067}" srcOrd="0" destOrd="4" presId="urn:microsoft.com/office/officeart/2009/3/layout/OpposingIdeas"/>
    <dgm:cxn modelId="{95545BF6-67EE-4D14-85FA-1DE5FF086181}" type="presOf" srcId="{10000403-DA35-4D46-AD30-A166AF75B528}" destId="{5947D429-71B2-4F5B-9616-2844E93E6F11}" srcOrd="0" destOrd="0" presId="urn:microsoft.com/office/officeart/2009/3/layout/OpposingIdeas"/>
    <dgm:cxn modelId="{6D8ABD46-8FB3-457E-996C-2B2A23D7E0F5}" type="presParOf" srcId="{BFF6F0CD-B883-48C1-A470-296FD677A610}" destId="{A7987EEC-F271-41D2-A53D-D47D2E210735}" srcOrd="0" destOrd="0" presId="urn:microsoft.com/office/officeart/2009/3/layout/OpposingIdeas"/>
    <dgm:cxn modelId="{CD56D364-D8FB-4216-B060-058CAD3D3E5E}" type="presParOf" srcId="{BFF6F0CD-B883-48C1-A470-296FD677A610}" destId="{B0843568-0315-4023-84BC-9EEB82418E61}" srcOrd="1" destOrd="0" presId="urn:microsoft.com/office/officeart/2009/3/layout/OpposingIdeas"/>
    <dgm:cxn modelId="{9707EF25-B695-47FB-AED0-115889C35810}" type="presParOf" srcId="{BFF6F0CD-B883-48C1-A470-296FD677A610}" destId="{86A7B00F-92A1-428F-82B5-5C72DB477067}" srcOrd="2" destOrd="0" presId="urn:microsoft.com/office/officeart/2009/3/layout/OpposingIdeas"/>
    <dgm:cxn modelId="{DD2AE02B-126C-48EB-BA42-6C1E172A3B19}" type="presParOf" srcId="{BFF6F0CD-B883-48C1-A470-296FD677A610}" destId="{5947D429-71B2-4F5B-9616-2844E93E6F11}" srcOrd="3" destOrd="0" presId="urn:microsoft.com/office/officeart/2009/3/layout/OpposingIdeas"/>
    <dgm:cxn modelId="{59264C01-284A-4E2B-9B2E-832047487FEF}" type="presParOf" srcId="{BFF6F0CD-B883-48C1-A470-296FD677A610}" destId="{AA5A5012-84D3-43FC-9352-0B7B1D1634E0}" srcOrd="4" destOrd="0" presId="urn:microsoft.com/office/officeart/2009/3/layout/OpposingIdeas"/>
    <dgm:cxn modelId="{61FDA089-2ED5-40A7-9309-FE8F3E40E5D6}" type="presParOf" srcId="{BFF6F0CD-B883-48C1-A470-296FD677A610}" destId="{E25EB494-F7D3-4DD3-8CAB-5E1E0C42ED14}" srcOrd="5" destOrd="0" presId="urn:microsoft.com/office/officeart/2009/3/layout/OpposingIdeas"/>
    <dgm:cxn modelId="{CFE0F803-A9F1-46F7-9D00-37B03B719EEB}" type="presParOf" srcId="{BFF6F0CD-B883-48C1-A470-296FD677A610}" destId="{CEB17ADF-4896-4516-861E-4F4576C47DCF}" srcOrd="6" destOrd="0" presId="urn:microsoft.com/office/officeart/2009/3/layout/OpposingIdeas"/>
    <dgm:cxn modelId="{5456775D-C0F8-4231-AB87-6B610FD224F2}" type="presParOf" srcId="{BFF6F0CD-B883-48C1-A470-296FD677A610}" destId="{EB8FE94E-BB69-4391-AA9F-A895D19C823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0B1B23-D2C6-40F4-88BA-48A03AFE1B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2C183CE5-3F6E-4184-8744-3BC8372BF33F}">
      <dgm:prSet custT="1"/>
      <dgm:spPr/>
      <dgm:t>
        <a:bodyPr/>
        <a:lstStyle/>
        <a:p>
          <a:r>
            <a:rPr lang="es-ES" sz="1400" b="1" dirty="0"/>
            <a:t>Licencia de Paternidad</a:t>
          </a:r>
          <a:endParaRPr lang="es-CO" sz="1400" dirty="0"/>
        </a:p>
      </dgm:t>
    </dgm:pt>
    <dgm:pt modelId="{1CEA2651-4650-44B6-8434-1631901B28B2}" type="parTrans" cxnId="{4EEEC8A9-3D34-4FDE-A13B-456E1EBD7C49}">
      <dgm:prSet/>
      <dgm:spPr/>
      <dgm:t>
        <a:bodyPr/>
        <a:lstStyle/>
        <a:p>
          <a:endParaRPr lang="es-CO" sz="1200"/>
        </a:p>
      </dgm:t>
    </dgm:pt>
    <dgm:pt modelId="{75017631-125C-4AB2-8081-1AA2F2297497}" type="sibTrans" cxnId="{4EEEC8A9-3D34-4FDE-A13B-456E1EBD7C49}">
      <dgm:prSet/>
      <dgm:spPr/>
      <dgm:t>
        <a:bodyPr/>
        <a:lstStyle/>
        <a:p>
          <a:endParaRPr lang="es-CO" sz="1200"/>
        </a:p>
      </dgm:t>
    </dgm:pt>
    <dgm:pt modelId="{D7C8D9D9-4BD6-4DB6-8C2D-5C168371FD33}">
      <dgm:prSet custT="1"/>
      <dgm:spPr/>
      <dgm:t>
        <a:bodyPr/>
        <a:lstStyle/>
        <a:p>
          <a:r>
            <a:rPr lang="es-CO" sz="1200" b="0" i="1" baseline="0"/>
            <a:t>Gradualidad</a:t>
          </a:r>
          <a:endParaRPr lang="es-CO" sz="1200"/>
        </a:p>
      </dgm:t>
    </dgm:pt>
    <dgm:pt modelId="{E754FF10-FE82-4D7D-8E54-E1477EC610F7}" type="parTrans" cxnId="{C49F3779-A8EF-4406-AE77-9DBFE8E4E9F0}">
      <dgm:prSet/>
      <dgm:spPr/>
      <dgm:t>
        <a:bodyPr/>
        <a:lstStyle/>
        <a:p>
          <a:endParaRPr lang="es-CO" sz="1200"/>
        </a:p>
      </dgm:t>
    </dgm:pt>
    <dgm:pt modelId="{95B878CC-DDE5-481D-A42E-67A095B9A9C4}" type="sibTrans" cxnId="{C49F3779-A8EF-4406-AE77-9DBFE8E4E9F0}">
      <dgm:prSet/>
      <dgm:spPr/>
      <dgm:t>
        <a:bodyPr/>
        <a:lstStyle/>
        <a:p>
          <a:endParaRPr lang="es-CO" sz="1200"/>
        </a:p>
      </dgm:t>
    </dgm:pt>
    <dgm:pt modelId="{D1A5DC06-1F3B-47CA-8A6F-EB27EDA85CF7}">
      <dgm:prSet custT="1"/>
      <dgm:spPr/>
      <dgm:t>
        <a:bodyPr/>
        <a:lstStyle/>
        <a:p>
          <a:r>
            <a:rPr lang="es-CO" sz="1200" b="0" i="0" baseline="0"/>
            <a:t>5 semanas en 2023.</a:t>
          </a:r>
          <a:endParaRPr lang="es-CO" sz="1200"/>
        </a:p>
      </dgm:t>
    </dgm:pt>
    <dgm:pt modelId="{3AC3A73D-3A57-4A2F-9CE4-11F78FBCF2C6}" type="parTrans" cxnId="{14C07D4D-576A-45D5-A354-34173B746429}">
      <dgm:prSet/>
      <dgm:spPr/>
      <dgm:t>
        <a:bodyPr/>
        <a:lstStyle/>
        <a:p>
          <a:endParaRPr lang="es-CO" sz="1200"/>
        </a:p>
      </dgm:t>
    </dgm:pt>
    <dgm:pt modelId="{3CD9F4A6-2944-45EC-A376-84E803C12C7D}" type="sibTrans" cxnId="{14C07D4D-576A-45D5-A354-34173B746429}">
      <dgm:prSet/>
      <dgm:spPr/>
      <dgm:t>
        <a:bodyPr/>
        <a:lstStyle/>
        <a:p>
          <a:endParaRPr lang="es-CO" sz="1200"/>
        </a:p>
      </dgm:t>
    </dgm:pt>
    <dgm:pt modelId="{BD622990-3366-43C9-9699-3CCA55DA2635}">
      <dgm:prSet custT="1"/>
      <dgm:spPr/>
      <dgm:t>
        <a:bodyPr/>
        <a:lstStyle/>
        <a:p>
          <a:r>
            <a:rPr lang="es-CO" sz="1200" b="0" i="0" baseline="0"/>
            <a:t>8 semanas en 2024.</a:t>
          </a:r>
          <a:endParaRPr lang="es-CO" sz="1200"/>
        </a:p>
      </dgm:t>
    </dgm:pt>
    <dgm:pt modelId="{802D7344-AE80-4B5E-9A3C-372C4F73A6EA}" type="parTrans" cxnId="{FEBF4F71-3D98-41AA-BA76-1AA2EFDDE482}">
      <dgm:prSet/>
      <dgm:spPr/>
      <dgm:t>
        <a:bodyPr/>
        <a:lstStyle/>
        <a:p>
          <a:endParaRPr lang="es-CO" sz="1200"/>
        </a:p>
      </dgm:t>
    </dgm:pt>
    <dgm:pt modelId="{D7C6649B-3181-4753-9F7F-494E310216DB}" type="sibTrans" cxnId="{FEBF4F71-3D98-41AA-BA76-1AA2EFDDE482}">
      <dgm:prSet/>
      <dgm:spPr/>
      <dgm:t>
        <a:bodyPr/>
        <a:lstStyle/>
        <a:p>
          <a:endParaRPr lang="es-CO" sz="1200"/>
        </a:p>
      </dgm:t>
    </dgm:pt>
    <dgm:pt modelId="{C3830D97-F6D6-452F-A00A-D83B1E5A8B20}">
      <dgm:prSet custT="1"/>
      <dgm:spPr/>
      <dgm:t>
        <a:bodyPr/>
        <a:lstStyle/>
        <a:p>
          <a:r>
            <a:rPr lang="es-CO" sz="1200" b="0" i="0" baseline="0"/>
            <a:t>12 semanas en 2025.</a:t>
          </a:r>
          <a:endParaRPr lang="es-CO" sz="1200"/>
        </a:p>
      </dgm:t>
    </dgm:pt>
    <dgm:pt modelId="{173DCF96-DA22-4685-AF6F-B5C6F9CEAFD2}" type="parTrans" cxnId="{722B5303-FA75-46A9-9F61-836E32B74A54}">
      <dgm:prSet/>
      <dgm:spPr/>
      <dgm:t>
        <a:bodyPr/>
        <a:lstStyle/>
        <a:p>
          <a:endParaRPr lang="es-CO" sz="1200"/>
        </a:p>
      </dgm:t>
    </dgm:pt>
    <dgm:pt modelId="{9166BC02-6C2D-4CDE-8CD6-B8377B0D8E8A}" type="sibTrans" cxnId="{722B5303-FA75-46A9-9F61-836E32B74A54}">
      <dgm:prSet/>
      <dgm:spPr/>
      <dgm:t>
        <a:bodyPr/>
        <a:lstStyle/>
        <a:p>
          <a:endParaRPr lang="es-CO" sz="1200"/>
        </a:p>
      </dgm:t>
    </dgm:pt>
    <dgm:pt modelId="{8A8520FC-8D5C-46B8-838E-59301EBB007E}">
      <dgm:prSet custT="1"/>
      <dgm:spPr/>
      <dgm:t>
        <a:bodyPr/>
        <a:lstStyle/>
        <a:p>
          <a:r>
            <a:rPr lang="es-CO" sz="1200"/>
            <a:t>Jornada Flexible en responsabilidades de cuidado.</a:t>
          </a:r>
        </a:p>
      </dgm:t>
    </dgm:pt>
    <dgm:pt modelId="{981ED727-9046-4650-94F7-5842DD1DFD94}" type="parTrans" cxnId="{A15441D3-7167-48A7-99B5-E7A0BBD6D6B1}">
      <dgm:prSet/>
      <dgm:spPr/>
      <dgm:t>
        <a:bodyPr/>
        <a:lstStyle/>
        <a:p>
          <a:endParaRPr lang="es-CO" sz="1200"/>
        </a:p>
      </dgm:t>
    </dgm:pt>
    <dgm:pt modelId="{20E9C873-DBD5-4779-9CBB-20A61AEA7A2C}" type="sibTrans" cxnId="{A15441D3-7167-48A7-99B5-E7A0BBD6D6B1}">
      <dgm:prSet/>
      <dgm:spPr/>
      <dgm:t>
        <a:bodyPr/>
        <a:lstStyle/>
        <a:p>
          <a:endParaRPr lang="es-CO" sz="1200"/>
        </a:p>
      </dgm:t>
    </dgm:pt>
    <dgm:pt modelId="{B6F50ED8-A1E8-43CB-839C-6FF792CE9CAC}" type="pres">
      <dgm:prSet presAssocID="{010B1B23-D2C6-40F4-88BA-48A03AFE1B78}" presName="vert0" presStyleCnt="0">
        <dgm:presLayoutVars>
          <dgm:dir/>
          <dgm:animOne val="branch"/>
          <dgm:animLvl val="lvl"/>
        </dgm:presLayoutVars>
      </dgm:prSet>
      <dgm:spPr/>
    </dgm:pt>
    <dgm:pt modelId="{1C706C6C-C3CC-4E9A-8FA3-AA86D21548BD}" type="pres">
      <dgm:prSet presAssocID="{2C183CE5-3F6E-4184-8744-3BC8372BF33F}" presName="thickLine" presStyleLbl="alignNode1" presStyleIdx="0" presStyleCnt="6"/>
      <dgm:spPr/>
    </dgm:pt>
    <dgm:pt modelId="{486CC8A7-70E4-4ABF-9DA4-C0AD8E4B4615}" type="pres">
      <dgm:prSet presAssocID="{2C183CE5-3F6E-4184-8744-3BC8372BF33F}" presName="horz1" presStyleCnt="0"/>
      <dgm:spPr/>
    </dgm:pt>
    <dgm:pt modelId="{8C473D73-971A-4937-BCA8-6A55E5824354}" type="pres">
      <dgm:prSet presAssocID="{2C183CE5-3F6E-4184-8744-3BC8372BF33F}" presName="tx1" presStyleLbl="revTx" presStyleIdx="0" presStyleCnt="6"/>
      <dgm:spPr/>
    </dgm:pt>
    <dgm:pt modelId="{9DF62090-B672-4E46-88D7-66A35376F701}" type="pres">
      <dgm:prSet presAssocID="{2C183CE5-3F6E-4184-8744-3BC8372BF33F}" presName="vert1" presStyleCnt="0"/>
      <dgm:spPr/>
    </dgm:pt>
    <dgm:pt modelId="{F6CF5B7F-FFC7-4E42-9C5B-89E2081B0D5F}" type="pres">
      <dgm:prSet presAssocID="{D7C8D9D9-4BD6-4DB6-8C2D-5C168371FD33}" presName="thickLine" presStyleLbl="alignNode1" presStyleIdx="1" presStyleCnt="6"/>
      <dgm:spPr/>
    </dgm:pt>
    <dgm:pt modelId="{CBDE83A5-D47B-4592-A8F6-FD3919E8A6E5}" type="pres">
      <dgm:prSet presAssocID="{D7C8D9D9-4BD6-4DB6-8C2D-5C168371FD33}" presName="horz1" presStyleCnt="0"/>
      <dgm:spPr/>
    </dgm:pt>
    <dgm:pt modelId="{BF7C20C6-0ED8-42C2-B0A9-823D0B7AB7E5}" type="pres">
      <dgm:prSet presAssocID="{D7C8D9D9-4BD6-4DB6-8C2D-5C168371FD33}" presName="tx1" presStyleLbl="revTx" presStyleIdx="1" presStyleCnt="6"/>
      <dgm:spPr/>
    </dgm:pt>
    <dgm:pt modelId="{40FF66C9-0D13-4767-A58F-6528D5C3BB3F}" type="pres">
      <dgm:prSet presAssocID="{D7C8D9D9-4BD6-4DB6-8C2D-5C168371FD33}" presName="vert1" presStyleCnt="0"/>
      <dgm:spPr/>
    </dgm:pt>
    <dgm:pt modelId="{7947A04B-8697-43E4-8B92-FB2D5A38EF9A}" type="pres">
      <dgm:prSet presAssocID="{D1A5DC06-1F3B-47CA-8A6F-EB27EDA85CF7}" presName="thickLine" presStyleLbl="alignNode1" presStyleIdx="2" presStyleCnt="6"/>
      <dgm:spPr/>
    </dgm:pt>
    <dgm:pt modelId="{D807F632-EE3E-4503-8F9C-918E03E45452}" type="pres">
      <dgm:prSet presAssocID="{D1A5DC06-1F3B-47CA-8A6F-EB27EDA85CF7}" presName="horz1" presStyleCnt="0"/>
      <dgm:spPr/>
    </dgm:pt>
    <dgm:pt modelId="{3E9559EA-DEFB-40BD-94FB-7631524850AC}" type="pres">
      <dgm:prSet presAssocID="{D1A5DC06-1F3B-47CA-8A6F-EB27EDA85CF7}" presName="tx1" presStyleLbl="revTx" presStyleIdx="2" presStyleCnt="6"/>
      <dgm:spPr/>
    </dgm:pt>
    <dgm:pt modelId="{3D9A45B4-85B1-48AD-9033-E1D4A666A492}" type="pres">
      <dgm:prSet presAssocID="{D1A5DC06-1F3B-47CA-8A6F-EB27EDA85CF7}" presName="vert1" presStyleCnt="0"/>
      <dgm:spPr/>
    </dgm:pt>
    <dgm:pt modelId="{CDF03B0E-0634-49D2-A538-FC02DE385CDE}" type="pres">
      <dgm:prSet presAssocID="{BD622990-3366-43C9-9699-3CCA55DA2635}" presName="thickLine" presStyleLbl="alignNode1" presStyleIdx="3" presStyleCnt="6"/>
      <dgm:spPr/>
    </dgm:pt>
    <dgm:pt modelId="{1B675207-C634-4D96-867A-4EEED71A7FF2}" type="pres">
      <dgm:prSet presAssocID="{BD622990-3366-43C9-9699-3CCA55DA2635}" presName="horz1" presStyleCnt="0"/>
      <dgm:spPr/>
    </dgm:pt>
    <dgm:pt modelId="{DD728343-7CDE-4758-A134-F93D4EFBA918}" type="pres">
      <dgm:prSet presAssocID="{BD622990-3366-43C9-9699-3CCA55DA2635}" presName="tx1" presStyleLbl="revTx" presStyleIdx="3" presStyleCnt="6"/>
      <dgm:spPr/>
    </dgm:pt>
    <dgm:pt modelId="{6592529F-D922-4E0F-A7FA-61F8D3B5958F}" type="pres">
      <dgm:prSet presAssocID="{BD622990-3366-43C9-9699-3CCA55DA2635}" presName="vert1" presStyleCnt="0"/>
      <dgm:spPr/>
    </dgm:pt>
    <dgm:pt modelId="{E29D004C-3E73-4385-A947-B2803926ADF4}" type="pres">
      <dgm:prSet presAssocID="{C3830D97-F6D6-452F-A00A-D83B1E5A8B20}" presName="thickLine" presStyleLbl="alignNode1" presStyleIdx="4" presStyleCnt="6"/>
      <dgm:spPr/>
    </dgm:pt>
    <dgm:pt modelId="{D6C0E89F-E305-4B27-B5A6-94D43FCE010B}" type="pres">
      <dgm:prSet presAssocID="{C3830D97-F6D6-452F-A00A-D83B1E5A8B20}" presName="horz1" presStyleCnt="0"/>
      <dgm:spPr/>
    </dgm:pt>
    <dgm:pt modelId="{69721D17-6227-4FE5-888B-DA339A42EEFA}" type="pres">
      <dgm:prSet presAssocID="{C3830D97-F6D6-452F-A00A-D83B1E5A8B20}" presName="tx1" presStyleLbl="revTx" presStyleIdx="4" presStyleCnt="6"/>
      <dgm:spPr/>
    </dgm:pt>
    <dgm:pt modelId="{590F4D78-243A-4458-B54E-ED9FD1C8A71A}" type="pres">
      <dgm:prSet presAssocID="{C3830D97-F6D6-452F-A00A-D83B1E5A8B20}" presName="vert1" presStyleCnt="0"/>
      <dgm:spPr/>
    </dgm:pt>
    <dgm:pt modelId="{3DECC93F-E55B-4294-8EC2-DAD32AF734C4}" type="pres">
      <dgm:prSet presAssocID="{8A8520FC-8D5C-46B8-838E-59301EBB007E}" presName="thickLine" presStyleLbl="alignNode1" presStyleIdx="5" presStyleCnt="6"/>
      <dgm:spPr/>
    </dgm:pt>
    <dgm:pt modelId="{F649FBB3-DCD3-4E9F-BA43-EFCBC55738EA}" type="pres">
      <dgm:prSet presAssocID="{8A8520FC-8D5C-46B8-838E-59301EBB007E}" presName="horz1" presStyleCnt="0"/>
      <dgm:spPr/>
    </dgm:pt>
    <dgm:pt modelId="{6FF62C93-CA15-4AE0-95BB-3835C09FB537}" type="pres">
      <dgm:prSet presAssocID="{8A8520FC-8D5C-46B8-838E-59301EBB007E}" presName="tx1" presStyleLbl="revTx" presStyleIdx="5" presStyleCnt="6"/>
      <dgm:spPr/>
    </dgm:pt>
    <dgm:pt modelId="{05088440-B0CC-4240-B3B0-119DE85B3282}" type="pres">
      <dgm:prSet presAssocID="{8A8520FC-8D5C-46B8-838E-59301EBB007E}" presName="vert1" presStyleCnt="0"/>
      <dgm:spPr/>
    </dgm:pt>
  </dgm:ptLst>
  <dgm:cxnLst>
    <dgm:cxn modelId="{722B5303-FA75-46A9-9F61-836E32B74A54}" srcId="{010B1B23-D2C6-40F4-88BA-48A03AFE1B78}" destId="{C3830D97-F6D6-452F-A00A-D83B1E5A8B20}" srcOrd="4" destOrd="0" parTransId="{173DCF96-DA22-4685-AF6F-B5C6F9CEAFD2}" sibTransId="{9166BC02-6C2D-4CDE-8CD6-B8377B0D8E8A}"/>
    <dgm:cxn modelId="{D98E1E11-9601-4234-9767-769C39F7B819}" type="presOf" srcId="{C3830D97-F6D6-452F-A00A-D83B1E5A8B20}" destId="{69721D17-6227-4FE5-888B-DA339A42EEFA}" srcOrd="0" destOrd="0" presId="urn:microsoft.com/office/officeart/2008/layout/LinedList"/>
    <dgm:cxn modelId="{ACCD655E-366C-4B0F-87DC-F950150EED45}" type="presOf" srcId="{2C183CE5-3F6E-4184-8744-3BC8372BF33F}" destId="{8C473D73-971A-4937-BCA8-6A55E5824354}" srcOrd="0" destOrd="0" presId="urn:microsoft.com/office/officeart/2008/layout/LinedList"/>
    <dgm:cxn modelId="{14C07D4D-576A-45D5-A354-34173B746429}" srcId="{010B1B23-D2C6-40F4-88BA-48A03AFE1B78}" destId="{D1A5DC06-1F3B-47CA-8A6F-EB27EDA85CF7}" srcOrd="2" destOrd="0" parTransId="{3AC3A73D-3A57-4A2F-9CE4-11F78FBCF2C6}" sibTransId="{3CD9F4A6-2944-45EC-A376-84E803C12C7D}"/>
    <dgm:cxn modelId="{24D52670-8175-49DA-B127-E879BCE9A621}" type="presOf" srcId="{D7C8D9D9-4BD6-4DB6-8C2D-5C168371FD33}" destId="{BF7C20C6-0ED8-42C2-B0A9-823D0B7AB7E5}" srcOrd="0" destOrd="0" presId="urn:microsoft.com/office/officeart/2008/layout/LinedList"/>
    <dgm:cxn modelId="{FEBF4F71-3D98-41AA-BA76-1AA2EFDDE482}" srcId="{010B1B23-D2C6-40F4-88BA-48A03AFE1B78}" destId="{BD622990-3366-43C9-9699-3CCA55DA2635}" srcOrd="3" destOrd="0" parTransId="{802D7344-AE80-4B5E-9A3C-372C4F73A6EA}" sibTransId="{D7C6649B-3181-4753-9F7F-494E310216DB}"/>
    <dgm:cxn modelId="{6ADD0078-5BD2-43FF-BA92-86D5E7E2DDD1}" type="presOf" srcId="{010B1B23-D2C6-40F4-88BA-48A03AFE1B78}" destId="{B6F50ED8-A1E8-43CB-839C-6FF792CE9CAC}" srcOrd="0" destOrd="0" presId="urn:microsoft.com/office/officeart/2008/layout/LinedList"/>
    <dgm:cxn modelId="{C49F3779-A8EF-4406-AE77-9DBFE8E4E9F0}" srcId="{010B1B23-D2C6-40F4-88BA-48A03AFE1B78}" destId="{D7C8D9D9-4BD6-4DB6-8C2D-5C168371FD33}" srcOrd="1" destOrd="0" parTransId="{E754FF10-FE82-4D7D-8E54-E1477EC610F7}" sibTransId="{95B878CC-DDE5-481D-A42E-67A095B9A9C4}"/>
    <dgm:cxn modelId="{D20D6D93-E572-444A-B4B1-4C22D5ADE424}" type="presOf" srcId="{D1A5DC06-1F3B-47CA-8A6F-EB27EDA85CF7}" destId="{3E9559EA-DEFB-40BD-94FB-7631524850AC}" srcOrd="0" destOrd="0" presId="urn:microsoft.com/office/officeart/2008/layout/LinedList"/>
    <dgm:cxn modelId="{94C0B0A4-7BE2-4C2C-9602-A652BB187D57}" type="presOf" srcId="{BD622990-3366-43C9-9699-3CCA55DA2635}" destId="{DD728343-7CDE-4758-A134-F93D4EFBA918}" srcOrd="0" destOrd="0" presId="urn:microsoft.com/office/officeart/2008/layout/LinedList"/>
    <dgm:cxn modelId="{4EEEC8A9-3D34-4FDE-A13B-456E1EBD7C49}" srcId="{010B1B23-D2C6-40F4-88BA-48A03AFE1B78}" destId="{2C183CE5-3F6E-4184-8744-3BC8372BF33F}" srcOrd="0" destOrd="0" parTransId="{1CEA2651-4650-44B6-8434-1631901B28B2}" sibTransId="{75017631-125C-4AB2-8081-1AA2F2297497}"/>
    <dgm:cxn modelId="{A15441D3-7167-48A7-99B5-E7A0BBD6D6B1}" srcId="{010B1B23-D2C6-40F4-88BA-48A03AFE1B78}" destId="{8A8520FC-8D5C-46B8-838E-59301EBB007E}" srcOrd="5" destOrd="0" parTransId="{981ED727-9046-4650-94F7-5842DD1DFD94}" sibTransId="{20E9C873-DBD5-4779-9CBB-20A61AEA7A2C}"/>
    <dgm:cxn modelId="{2CAE55FE-5CCE-4B57-9565-9BB95C74311B}" type="presOf" srcId="{8A8520FC-8D5C-46B8-838E-59301EBB007E}" destId="{6FF62C93-CA15-4AE0-95BB-3835C09FB537}" srcOrd="0" destOrd="0" presId="urn:microsoft.com/office/officeart/2008/layout/LinedList"/>
    <dgm:cxn modelId="{B92128AC-56F7-4076-844E-02309CC3FDF9}" type="presParOf" srcId="{B6F50ED8-A1E8-43CB-839C-6FF792CE9CAC}" destId="{1C706C6C-C3CC-4E9A-8FA3-AA86D21548BD}" srcOrd="0" destOrd="0" presId="urn:microsoft.com/office/officeart/2008/layout/LinedList"/>
    <dgm:cxn modelId="{B243FC9A-42A3-4302-9AD1-82D6040AECB9}" type="presParOf" srcId="{B6F50ED8-A1E8-43CB-839C-6FF792CE9CAC}" destId="{486CC8A7-70E4-4ABF-9DA4-C0AD8E4B4615}" srcOrd="1" destOrd="0" presId="urn:microsoft.com/office/officeart/2008/layout/LinedList"/>
    <dgm:cxn modelId="{C0B87AAC-F00F-483D-ABD2-51AEEE80970A}" type="presParOf" srcId="{486CC8A7-70E4-4ABF-9DA4-C0AD8E4B4615}" destId="{8C473D73-971A-4937-BCA8-6A55E5824354}" srcOrd="0" destOrd="0" presId="urn:microsoft.com/office/officeart/2008/layout/LinedList"/>
    <dgm:cxn modelId="{BEB7F653-0D15-4ACC-9544-00CC9012A232}" type="presParOf" srcId="{486CC8A7-70E4-4ABF-9DA4-C0AD8E4B4615}" destId="{9DF62090-B672-4E46-88D7-66A35376F701}" srcOrd="1" destOrd="0" presId="urn:microsoft.com/office/officeart/2008/layout/LinedList"/>
    <dgm:cxn modelId="{9F7D46C4-1A71-47D7-ADC1-E70231F98450}" type="presParOf" srcId="{B6F50ED8-A1E8-43CB-839C-6FF792CE9CAC}" destId="{F6CF5B7F-FFC7-4E42-9C5B-89E2081B0D5F}" srcOrd="2" destOrd="0" presId="urn:microsoft.com/office/officeart/2008/layout/LinedList"/>
    <dgm:cxn modelId="{FA110562-F552-4E79-BD73-22B12D1DC834}" type="presParOf" srcId="{B6F50ED8-A1E8-43CB-839C-6FF792CE9CAC}" destId="{CBDE83A5-D47B-4592-A8F6-FD3919E8A6E5}" srcOrd="3" destOrd="0" presId="urn:microsoft.com/office/officeart/2008/layout/LinedList"/>
    <dgm:cxn modelId="{FF82C626-8256-482C-8471-303ABA654F75}" type="presParOf" srcId="{CBDE83A5-D47B-4592-A8F6-FD3919E8A6E5}" destId="{BF7C20C6-0ED8-42C2-B0A9-823D0B7AB7E5}" srcOrd="0" destOrd="0" presId="urn:microsoft.com/office/officeart/2008/layout/LinedList"/>
    <dgm:cxn modelId="{A0683A33-1FDE-44CB-99AF-2403C0897248}" type="presParOf" srcId="{CBDE83A5-D47B-4592-A8F6-FD3919E8A6E5}" destId="{40FF66C9-0D13-4767-A58F-6528D5C3BB3F}" srcOrd="1" destOrd="0" presId="urn:microsoft.com/office/officeart/2008/layout/LinedList"/>
    <dgm:cxn modelId="{37A2C39A-9A59-410A-AB7E-7E5277C9FCC3}" type="presParOf" srcId="{B6F50ED8-A1E8-43CB-839C-6FF792CE9CAC}" destId="{7947A04B-8697-43E4-8B92-FB2D5A38EF9A}" srcOrd="4" destOrd="0" presId="urn:microsoft.com/office/officeart/2008/layout/LinedList"/>
    <dgm:cxn modelId="{8958368C-7064-4805-854F-987569F73253}" type="presParOf" srcId="{B6F50ED8-A1E8-43CB-839C-6FF792CE9CAC}" destId="{D807F632-EE3E-4503-8F9C-918E03E45452}" srcOrd="5" destOrd="0" presId="urn:microsoft.com/office/officeart/2008/layout/LinedList"/>
    <dgm:cxn modelId="{A8629F12-7AC6-4688-A571-D895E4893110}" type="presParOf" srcId="{D807F632-EE3E-4503-8F9C-918E03E45452}" destId="{3E9559EA-DEFB-40BD-94FB-7631524850AC}" srcOrd="0" destOrd="0" presId="urn:microsoft.com/office/officeart/2008/layout/LinedList"/>
    <dgm:cxn modelId="{3CA29ABA-B401-45D4-B674-61AB52E0F7AE}" type="presParOf" srcId="{D807F632-EE3E-4503-8F9C-918E03E45452}" destId="{3D9A45B4-85B1-48AD-9033-E1D4A666A492}" srcOrd="1" destOrd="0" presId="urn:microsoft.com/office/officeart/2008/layout/LinedList"/>
    <dgm:cxn modelId="{E4B96328-4D6A-4211-A242-05AD169D459F}" type="presParOf" srcId="{B6F50ED8-A1E8-43CB-839C-6FF792CE9CAC}" destId="{CDF03B0E-0634-49D2-A538-FC02DE385CDE}" srcOrd="6" destOrd="0" presId="urn:microsoft.com/office/officeart/2008/layout/LinedList"/>
    <dgm:cxn modelId="{DC77730A-3AB5-4604-900B-62983660CD23}" type="presParOf" srcId="{B6F50ED8-A1E8-43CB-839C-6FF792CE9CAC}" destId="{1B675207-C634-4D96-867A-4EEED71A7FF2}" srcOrd="7" destOrd="0" presId="urn:microsoft.com/office/officeart/2008/layout/LinedList"/>
    <dgm:cxn modelId="{016E891E-65A5-49B5-A73A-3833D86AF63C}" type="presParOf" srcId="{1B675207-C634-4D96-867A-4EEED71A7FF2}" destId="{DD728343-7CDE-4758-A134-F93D4EFBA918}" srcOrd="0" destOrd="0" presId="urn:microsoft.com/office/officeart/2008/layout/LinedList"/>
    <dgm:cxn modelId="{2120E7FB-B86F-4436-8D44-88E9FA8F44C4}" type="presParOf" srcId="{1B675207-C634-4D96-867A-4EEED71A7FF2}" destId="{6592529F-D922-4E0F-A7FA-61F8D3B5958F}" srcOrd="1" destOrd="0" presId="urn:microsoft.com/office/officeart/2008/layout/LinedList"/>
    <dgm:cxn modelId="{947259C6-4F48-4A25-A32F-16A3DD584269}" type="presParOf" srcId="{B6F50ED8-A1E8-43CB-839C-6FF792CE9CAC}" destId="{E29D004C-3E73-4385-A947-B2803926ADF4}" srcOrd="8" destOrd="0" presId="urn:microsoft.com/office/officeart/2008/layout/LinedList"/>
    <dgm:cxn modelId="{7AA3E641-1ED6-44F8-9DBF-4C6F70A5C9E3}" type="presParOf" srcId="{B6F50ED8-A1E8-43CB-839C-6FF792CE9CAC}" destId="{D6C0E89F-E305-4B27-B5A6-94D43FCE010B}" srcOrd="9" destOrd="0" presId="urn:microsoft.com/office/officeart/2008/layout/LinedList"/>
    <dgm:cxn modelId="{BA2E3E62-3A2B-4653-B1B9-E9B021673177}" type="presParOf" srcId="{D6C0E89F-E305-4B27-B5A6-94D43FCE010B}" destId="{69721D17-6227-4FE5-888B-DA339A42EEFA}" srcOrd="0" destOrd="0" presId="urn:microsoft.com/office/officeart/2008/layout/LinedList"/>
    <dgm:cxn modelId="{38579ED0-A6C7-4A32-811C-368318EE042D}" type="presParOf" srcId="{D6C0E89F-E305-4B27-B5A6-94D43FCE010B}" destId="{590F4D78-243A-4458-B54E-ED9FD1C8A71A}" srcOrd="1" destOrd="0" presId="urn:microsoft.com/office/officeart/2008/layout/LinedList"/>
    <dgm:cxn modelId="{F77358E9-3B3D-4A16-8A55-50E636CC48D3}" type="presParOf" srcId="{B6F50ED8-A1E8-43CB-839C-6FF792CE9CAC}" destId="{3DECC93F-E55B-4294-8EC2-DAD32AF734C4}" srcOrd="10" destOrd="0" presId="urn:microsoft.com/office/officeart/2008/layout/LinedList"/>
    <dgm:cxn modelId="{2DBDB29B-EB51-475B-9C7A-42A2BB5EDAB9}" type="presParOf" srcId="{B6F50ED8-A1E8-43CB-839C-6FF792CE9CAC}" destId="{F649FBB3-DCD3-4E9F-BA43-EFCBC55738EA}" srcOrd="11" destOrd="0" presId="urn:microsoft.com/office/officeart/2008/layout/LinedList"/>
    <dgm:cxn modelId="{A2542488-59DF-453C-8AB1-A16FE17599EA}" type="presParOf" srcId="{F649FBB3-DCD3-4E9F-BA43-EFCBC55738EA}" destId="{6FF62C93-CA15-4AE0-95BB-3835C09FB537}" srcOrd="0" destOrd="0" presId="urn:microsoft.com/office/officeart/2008/layout/LinedList"/>
    <dgm:cxn modelId="{F0DF9E7F-1E2B-465D-ADF4-15EB768FE014}" type="presParOf" srcId="{F649FBB3-DCD3-4E9F-BA43-EFCBC55738EA}" destId="{05088440-B0CC-4240-B3B0-119DE85B32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775344-095C-4183-BCEE-B6BAF7FA65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C63EF97-D387-4EF1-9856-D583507315EA}">
      <dgm:prSet custT="1"/>
      <dgm:spPr/>
      <dgm:t>
        <a:bodyPr/>
        <a:lstStyle/>
        <a:p>
          <a:r>
            <a:rPr lang="es-CO" sz="1200" dirty="0"/>
            <a:t>Revisión de la población que haya notificado estado de embarazo de sus parejas, con el fin de analizar el impacto del remplazo por 2 meses para 2024/2025.</a:t>
          </a:r>
        </a:p>
      </dgm:t>
    </dgm:pt>
    <dgm:pt modelId="{BCDC0B1A-40EC-40CD-A1EC-FD613CB3A708}" type="parTrans" cxnId="{54CAF123-FBE6-4F53-8BE9-685B9A94EF46}">
      <dgm:prSet/>
      <dgm:spPr/>
      <dgm:t>
        <a:bodyPr/>
        <a:lstStyle/>
        <a:p>
          <a:endParaRPr lang="es-CO" sz="1200"/>
        </a:p>
      </dgm:t>
    </dgm:pt>
    <dgm:pt modelId="{23B0650A-05CE-49AB-AAEB-159E80009028}" type="sibTrans" cxnId="{54CAF123-FBE6-4F53-8BE9-685B9A94EF46}">
      <dgm:prSet/>
      <dgm:spPr/>
      <dgm:t>
        <a:bodyPr/>
        <a:lstStyle/>
        <a:p>
          <a:endParaRPr lang="es-CO" sz="1200"/>
        </a:p>
      </dgm:t>
    </dgm:pt>
    <dgm:pt modelId="{7C4CF61E-EEC7-4F09-8162-56AA41B359B3}">
      <dgm:prSet custT="1"/>
      <dgm:spPr/>
      <dgm:t>
        <a:bodyPr/>
        <a:lstStyle/>
        <a:p>
          <a:r>
            <a:rPr lang="es-CO" sz="1200" dirty="0"/>
            <a:t>Revisión de posible política de permisos, que tenga obligación de comunicar con anterioridad y con remisión de soporte, así como con la remisión del diagnóstico respectivo (</a:t>
          </a:r>
          <a:r>
            <a:rPr lang="es-CO" sz="1200" dirty="0" err="1"/>
            <a:t>endiometrosis</a:t>
          </a:r>
          <a:r>
            <a:rPr lang="es-CO" sz="1200" dirty="0"/>
            <a:t>) y soporte del proceso en el que se encuentra.</a:t>
          </a:r>
        </a:p>
      </dgm:t>
    </dgm:pt>
    <dgm:pt modelId="{1E6D5492-5D2B-4602-805C-3AB08DF6B5C9}" type="parTrans" cxnId="{8CB144D7-4B5F-4FD8-A931-539990ACAE25}">
      <dgm:prSet/>
      <dgm:spPr/>
      <dgm:t>
        <a:bodyPr/>
        <a:lstStyle/>
        <a:p>
          <a:endParaRPr lang="es-CO" sz="1200"/>
        </a:p>
      </dgm:t>
    </dgm:pt>
    <dgm:pt modelId="{B8C4CB9F-CBB2-4208-948A-E2B71F769554}" type="sibTrans" cxnId="{8CB144D7-4B5F-4FD8-A931-539990ACAE25}">
      <dgm:prSet/>
      <dgm:spPr/>
      <dgm:t>
        <a:bodyPr/>
        <a:lstStyle/>
        <a:p>
          <a:endParaRPr lang="es-CO" sz="1200"/>
        </a:p>
      </dgm:t>
    </dgm:pt>
    <dgm:pt modelId="{D2117FB2-A845-45A9-A869-C95049FB12BA}">
      <dgm:prSet custT="1"/>
      <dgm:spPr/>
      <dgm:t>
        <a:bodyPr/>
        <a:lstStyle/>
        <a:p>
          <a:r>
            <a:rPr lang="es-CO" sz="1200"/>
            <a:t>Análisis de población que tenga a su cuidado personas con discapacidad, que se encuentre debidamente comprobada, así como revisión de posibles horarios flexibles y verificación de cargos que hasta puedan tener modalidades de trabajo no presencial.</a:t>
          </a:r>
        </a:p>
      </dgm:t>
    </dgm:pt>
    <dgm:pt modelId="{32694B3A-8C99-46C1-B3EB-8D844463EE9F}" type="parTrans" cxnId="{903F2731-671D-4F11-94FA-0591E74BCC81}">
      <dgm:prSet/>
      <dgm:spPr/>
      <dgm:t>
        <a:bodyPr/>
        <a:lstStyle/>
        <a:p>
          <a:endParaRPr lang="es-CO" sz="1200"/>
        </a:p>
      </dgm:t>
    </dgm:pt>
    <dgm:pt modelId="{1191822C-6E20-4E63-920F-E9A41FD94FE8}" type="sibTrans" cxnId="{903F2731-671D-4F11-94FA-0591E74BCC81}">
      <dgm:prSet/>
      <dgm:spPr/>
      <dgm:t>
        <a:bodyPr/>
        <a:lstStyle/>
        <a:p>
          <a:endParaRPr lang="es-CO" sz="1200"/>
        </a:p>
      </dgm:t>
    </dgm:pt>
    <dgm:pt modelId="{DD3B2F2F-F3C6-4DF6-94E9-B6B13ADAAE02}" type="pres">
      <dgm:prSet presAssocID="{CF775344-095C-4183-BCEE-B6BAF7FA657E}" presName="vert0" presStyleCnt="0">
        <dgm:presLayoutVars>
          <dgm:dir/>
          <dgm:animOne val="branch"/>
          <dgm:animLvl val="lvl"/>
        </dgm:presLayoutVars>
      </dgm:prSet>
      <dgm:spPr/>
    </dgm:pt>
    <dgm:pt modelId="{F3A00CFF-FD31-477C-8A9A-18046A6D3BE1}" type="pres">
      <dgm:prSet presAssocID="{0C63EF97-D387-4EF1-9856-D583507315EA}" presName="thickLine" presStyleLbl="alignNode1" presStyleIdx="0" presStyleCnt="3"/>
      <dgm:spPr/>
    </dgm:pt>
    <dgm:pt modelId="{A7BCBAAF-0B8B-4D3B-A8D1-EACB71B0E5E8}" type="pres">
      <dgm:prSet presAssocID="{0C63EF97-D387-4EF1-9856-D583507315EA}" presName="horz1" presStyleCnt="0"/>
      <dgm:spPr/>
    </dgm:pt>
    <dgm:pt modelId="{4ACCB2E5-7C47-4F91-BC43-0D8F84620CFA}" type="pres">
      <dgm:prSet presAssocID="{0C63EF97-D387-4EF1-9856-D583507315EA}" presName="tx1" presStyleLbl="revTx" presStyleIdx="0" presStyleCnt="3"/>
      <dgm:spPr/>
    </dgm:pt>
    <dgm:pt modelId="{3609089A-111D-4D08-86EF-709673B59DC8}" type="pres">
      <dgm:prSet presAssocID="{0C63EF97-D387-4EF1-9856-D583507315EA}" presName="vert1" presStyleCnt="0"/>
      <dgm:spPr/>
    </dgm:pt>
    <dgm:pt modelId="{22789759-6509-4D29-9F34-324B636A87FB}" type="pres">
      <dgm:prSet presAssocID="{7C4CF61E-EEC7-4F09-8162-56AA41B359B3}" presName="thickLine" presStyleLbl="alignNode1" presStyleIdx="1" presStyleCnt="3"/>
      <dgm:spPr/>
    </dgm:pt>
    <dgm:pt modelId="{A5D26156-CF72-4BAA-8599-28D9B58B6D8D}" type="pres">
      <dgm:prSet presAssocID="{7C4CF61E-EEC7-4F09-8162-56AA41B359B3}" presName="horz1" presStyleCnt="0"/>
      <dgm:spPr/>
    </dgm:pt>
    <dgm:pt modelId="{F0C4FDF1-6384-43ED-A4D6-BAFB76A3F32B}" type="pres">
      <dgm:prSet presAssocID="{7C4CF61E-EEC7-4F09-8162-56AA41B359B3}" presName="tx1" presStyleLbl="revTx" presStyleIdx="1" presStyleCnt="3"/>
      <dgm:spPr/>
    </dgm:pt>
    <dgm:pt modelId="{5D326AA6-594A-48FE-BB02-3667B9475ADC}" type="pres">
      <dgm:prSet presAssocID="{7C4CF61E-EEC7-4F09-8162-56AA41B359B3}" presName="vert1" presStyleCnt="0"/>
      <dgm:spPr/>
    </dgm:pt>
    <dgm:pt modelId="{EB4FD44B-63B0-4565-B617-215EF39ABAA3}" type="pres">
      <dgm:prSet presAssocID="{D2117FB2-A845-45A9-A869-C95049FB12BA}" presName="thickLine" presStyleLbl="alignNode1" presStyleIdx="2" presStyleCnt="3"/>
      <dgm:spPr/>
    </dgm:pt>
    <dgm:pt modelId="{94DA5A58-A7D4-4623-A749-6FA4B498BA65}" type="pres">
      <dgm:prSet presAssocID="{D2117FB2-A845-45A9-A869-C95049FB12BA}" presName="horz1" presStyleCnt="0"/>
      <dgm:spPr/>
    </dgm:pt>
    <dgm:pt modelId="{AAE72838-15BD-4951-9777-F8AC7A080414}" type="pres">
      <dgm:prSet presAssocID="{D2117FB2-A845-45A9-A869-C95049FB12BA}" presName="tx1" presStyleLbl="revTx" presStyleIdx="2" presStyleCnt="3"/>
      <dgm:spPr/>
    </dgm:pt>
    <dgm:pt modelId="{8E888423-E8BC-447A-9539-E4512F8E04C4}" type="pres">
      <dgm:prSet presAssocID="{D2117FB2-A845-45A9-A869-C95049FB12BA}" presName="vert1" presStyleCnt="0"/>
      <dgm:spPr/>
    </dgm:pt>
  </dgm:ptLst>
  <dgm:cxnLst>
    <dgm:cxn modelId="{84BF2B22-C03D-4A5A-9855-1E73D18300C4}" type="presOf" srcId="{0C63EF97-D387-4EF1-9856-D583507315EA}" destId="{4ACCB2E5-7C47-4F91-BC43-0D8F84620CFA}" srcOrd="0" destOrd="0" presId="urn:microsoft.com/office/officeart/2008/layout/LinedList"/>
    <dgm:cxn modelId="{54CAF123-FBE6-4F53-8BE9-685B9A94EF46}" srcId="{CF775344-095C-4183-BCEE-B6BAF7FA657E}" destId="{0C63EF97-D387-4EF1-9856-D583507315EA}" srcOrd="0" destOrd="0" parTransId="{BCDC0B1A-40EC-40CD-A1EC-FD613CB3A708}" sibTransId="{23B0650A-05CE-49AB-AAEB-159E80009028}"/>
    <dgm:cxn modelId="{903F2731-671D-4F11-94FA-0591E74BCC81}" srcId="{CF775344-095C-4183-BCEE-B6BAF7FA657E}" destId="{D2117FB2-A845-45A9-A869-C95049FB12BA}" srcOrd="2" destOrd="0" parTransId="{32694B3A-8C99-46C1-B3EB-8D844463EE9F}" sibTransId="{1191822C-6E20-4E63-920F-E9A41FD94FE8}"/>
    <dgm:cxn modelId="{312D7162-7BEB-4AD4-9470-6D52BA53C2FF}" type="presOf" srcId="{D2117FB2-A845-45A9-A869-C95049FB12BA}" destId="{AAE72838-15BD-4951-9777-F8AC7A080414}" srcOrd="0" destOrd="0" presId="urn:microsoft.com/office/officeart/2008/layout/LinedList"/>
    <dgm:cxn modelId="{C3F92491-5172-4418-99BF-E9A444A1DCF5}" type="presOf" srcId="{7C4CF61E-EEC7-4F09-8162-56AA41B359B3}" destId="{F0C4FDF1-6384-43ED-A4D6-BAFB76A3F32B}" srcOrd="0" destOrd="0" presId="urn:microsoft.com/office/officeart/2008/layout/LinedList"/>
    <dgm:cxn modelId="{D30AC2B5-E497-4CEE-B542-1E56887A8A94}" type="presOf" srcId="{CF775344-095C-4183-BCEE-B6BAF7FA657E}" destId="{DD3B2F2F-F3C6-4DF6-94E9-B6B13ADAAE02}" srcOrd="0" destOrd="0" presId="urn:microsoft.com/office/officeart/2008/layout/LinedList"/>
    <dgm:cxn modelId="{8CB144D7-4B5F-4FD8-A931-539990ACAE25}" srcId="{CF775344-095C-4183-BCEE-B6BAF7FA657E}" destId="{7C4CF61E-EEC7-4F09-8162-56AA41B359B3}" srcOrd="1" destOrd="0" parTransId="{1E6D5492-5D2B-4602-805C-3AB08DF6B5C9}" sibTransId="{B8C4CB9F-CBB2-4208-948A-E2B71F769554}"/>
    <dgm:cxn modelId="{60C859E9-A1EC-408D-BD60-EE783C757AF0}" type="presParOf" srcId="{DD3B2F2F-F3C6-4DF6-94E9-B6B13ADAAE02}" destId="{F3A00CFF-FD31-477C-8A9A-18046A6D3BE1}" srcOrd="0" destOrd="0" presId="urn:microsoft.com/office/officeart/2008/layout/LinedList"/>
    <dgm:cxn modelId="{4284EB1E-F6DD-4584-BD8E-A524445DD852}" type="presParOf" srcId="{DD3B2F2F-F3C6-4DF6-94E9-B6B13ADAAE02}" destId="{A7BCBAAF-0B8B-4D3B-A8D1-EACB71B0E5E8}" srcOrd="1" destOrd="0" presId="urn:microsoft.com/office/officeart/2008/layout/LinedList"/>
    <dgm:cxn modelId="{8C9BDA41-6F4C-4279-90C0-873D553EC5BD}" type="presParOf" srcId="{A7BCBAAF-0B8B-4D3B-A8D1-EACB71B0E5E8}" destId="{4ACCB2E5-7C47-4F91-BC43-0D8F84620CFA}" srcOrd="0" destOrd="0" presId="urn:microsoft.com/office/officeart/2008/layout/LinedList"/>
    <dgm:cxn modelId="{FCB3746D-017A-4271-9ED3-9F926BDE875B}" type="presParOf" srcId="{A7BCBAAF-0B8B-4D3B-A8D1-EACB71B0E5E8}" destId="{3609089A-111D-4D08-86EF-709673B59DC8}" srcOrd="1" destOrd="0" presId="urn:microsoft.com/office/officeart/2008/layout/LinedList"/>
    <dgm:cxn modelId="{335040AC-53D6-4574-85CD-9B3F368AF046}" type="presParOf" srcId="{DD3B2F2F-F3C6-4DF6-94E9-B6B13ADAAE02}" destId="{22789759-6509-4D29-9F34-324B636A87FB}" srcOrd="2" destOrd="0" presId="urn:microsoft.com/office/officeart/2008/layout/LinedList"/>
    <dgm:cxn modelId="{CF7587C9-12A3-4736-B0C2-380B79EA22A3}" type="presParOf" srcId="{DD3B2F2F-F3C6-4DF6-94E9-B6B13ADAAE02}" destId="{A5D26156-CF72-4BAA-8599-28D9B58B6D8D}" srcOrd="3" destOrd="0" presId="urn:microsoft.com/office/officeart/2008/layout/LinedList"/>
    <dgm:cxn modelId="{387CEF62-E79F-4775-9C01-80B0D6D6FA36}" type="presParOf" srcId="{A5D26156-CF72-4BAA-8599-28D9B58B6D8D}" destId="{F0C4FDF1-6384-43ED-A4D6-BAFB76A3F32B}" srcOrd="0" destOrd="0" presId="urn:microsoft.com/office/officeart/2008/layout/LinedList"/>
    <dgm:cxn modelId="{7BCC6BCC-9A7E-43D4-B1CE-8694FBB8AED7}" type="presParOf" srcId="{A5D26156-CF72-4BAA-8599-28D9B58B6D8D}" destId="{5D326AA6-594A-48FE-BB02-3667B9475ADC}" srcOrd="1" destOrd="0" presId="urn:microsoft.com/office/officeart/2008/layout/LinedList"/>
    <dgm:cxn modelId="{5C30F377-F4FB-4930-AB19-D52C1537CAF4}" type="presParOf" srcId="{DD3B2F2F-F3C6-4DF6-94E9-B6B13ADAAE02}" destId="{EB4FD44B-63B0-4565-B617-215EF39ABAA3}" srcOrd="4" destOrd="0" presId="urn:microsoft.com/office/officeart/2008/layout/LinedList"/>
    <dgm:cxn modelId="{2A5144EA-6092-485C-901F-311AF3800EBC}" type="presParOf" srcId="{DD3B2F2F-F3C6-4DF6-94E9-B6B13ADAAE02}" destId="{94DA5A58-A7D4-4623-A749-6FA4B498BA65}" srcOrd="5" destOrd="0" presId="urn:microsoft.com/office/officeart/2008/layout/LinedList"/>
    <dgm:cxn modelId="{5E53B906-B042-41D3-8B66-07581349705E}" type="presParOf" srcId="{94DA5A58-A7D4-4623-A749-6FA4B498BA65}" destId="{AAE72838-15BD-4951-9777-F8AC7A080414}" srcOrd="0" destOrd="0" presId="urn:microsoft.com/office/officeart/2008/layout/LinedList"/>
    <dgm:cxn modelId="{0F8FF608-0CE8-4A34-AAB6-C83CCB4F6406}" type="presParOf" srcId="{94DA5A58-A7D4-4623-A749-6FA4B498BA65}" destId="{8E888423-E8BC-447A-9539-E4512F8E04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DA16D4-FAA0-4FE0-811E-79B122183D5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771297-46E0-45A0-B8CB-4F6C7C07BF9E}">
      <dgm:prSet custT="1"/>
      <dgm:spPr/>
      <dgm:t>
        <a:bodyPr/>
        <a:lstStyle/>
        <a:p>
          <a:r>
            <a:rPr lang="es-CO" sz="1400" b="1" dirty="0"/>
            <a:t>Nuevos permisos artículo 57 CST:</a:t>
          </a:r>
          <a:endParaRPr lang="es-CO" sz="1400" dirty="0"/>
        </a:p>
      </dgm:t>
    </dgm:pt>
    <dgm:pt modelId="{5CDF237B-2F91-45F2-B5B0-EB025C236E09}" type="parTrans" cxnId="{F3423FEB-91D9-480E-9B93-52E2E4D883D3}">
      <dgm:prSet/>
      <dgm:spPr/>
      <dgm:t>
        <a:bodyPr/>
        <a:lstStyle/>
        <a:p>
          <a:endParaRPr lang="es-CO" sz="1200"/>
        </a:p>
      </dgm:t>
    </dgm:pt>
    <dgm:pt modelId="{1CC48460-9F6A-4985-A768-8B6175597FD6}" type="sibTrans" cxnId="{F3423FEB-91D9-480E-9B93-52E2E4D883D3}">
      <dgm:prSet/>
      <dgm:spPr/>
      <dgm:t>
        <a:bodyPr/>
        <a:lstStyle/>
        <a:p>
          <a:endParaRPr lang="es-CO" sz="1200"/>
        </a:p>
      </dgm:t>
    </dgm:pt>
    <dgm:pt modelId="{4593B07D-DB54-4693-8B4E-9D8F84E67DFA}">
      <dgm:prSet custT="1"/>
      <dgm:spPr/>
      <dgm:t>
        <a:bodyPr/>
        <a:lstStyle/>
        <a:p>
          <a:r>
            <a:rPr lang="es-CO" sz="1200" dirty="0"/>
            <a:t>Citas médicas programadas o de urgencias. (Ciclos menstruales incapacitantes).</a:t>
          </a:r>
        </a:p>
      </dgm:t>
    </dgm:pt>
    <dgm:pt modelId="{D5AD8088-2287-4484-A5F8-1381AB92EC15}" type="parTrans" cxnId="{A13570D4-E9F7-49D6-914F-56B38AE47B91}">
      <dgm:prSet/>
      <dgm:spPr/>
      <dgm:t>
        <a:bodyPr/>
        <a:lstStyle/>
        <a:p>
          <a:endParaRPr lang="es-CO" sz="1200"/>
        </a:p>
      </dgm:t>
    </dgm:pt>
    <dgm:pt modelId="{8F15D161-8D19-4D4E-AC50-F82AE53771E2}" type="sibTrans" cxnId="{A13570D4-E9F7-49D6-914F-56B38AE47B91}">
      <dgm:prSet/>
      <dgm:spPr/>
      <dgm:t>
        <a:bodyPr/>
        <a:lstStyle/>
        <a:p>
          <a:endParaRPr lang="es-CO" sz="1200"/>
        </a:p>
      </dgm:t>
    </dgm:pt>
    <dgm:pt modelId="{3C34D919-A7B7-4166-817E-870BE3B3F365}">
      <dgm:prSet custT="1"/>
      <dgm:spPr/>
      <dgm:t>
        <a:bodyPr/>
        <a:lstStyle/>
        <a:p>
          <a:r>
            <a:rPr lang="es-CO" sz="1200" dirty="0"/>
            <a:t>Obligaciones escolares hijos o menores miembros núcleo familiar como acudiente.</a:t>
          </a:r>
        </a:p>
      </dgm:t>
    </dgm:pt>
    <dgm:pt modelId="{D417C2C5-5E47-464C-BC71-5221B6A86501}" type="parTrans" cxnId="{E349D987-2B56-45BB-88EB-2B500B18A1BE}">
      <dgm:prSet/>
      <dgm:spPr/>
      <dgm:t>
        <a:bodyPr/>
        <a:lstStyle/>
        <a:p>
          <a:endParaRPr lang="es-CO" sz="1200"/>
        </a:p>
      </dgm:t>
    </dgm:pt>
    <dgm:pt modelId="{90073A16-8246-45B9-81AC-910CDAFEC269}" type="sibTrans" cxnId="{E349D987-2B56-45BB-88EB-2B500B18A1BE}">
      <dgm:prSet/>
      <dgm:spPr/>
      <dgm:t>
        <a:bodyPr/>
        <a:lstStyle/>
        <a:p>
          <a:endParaRPr lang="es-CO" sz="1200"/>
        </a:p>
      </dgm:t>
    </dgm:pt>
    <dgm:pt modelId="{A9C208C9-FA6E-4FF4-A73E-54F5A0D6C0B7}">
      <dgm:prSet custT="1"/>
      <dgm:spPr/>
      <dgm:t>
        <a:bodyPr/>
        <a:lstStyle/>
        <a:p>
          <a:r>
            <a:rPr lang="es-CO" sz="1200"/>
            <a:t>Atender citas de carácter judicial en procesos relacionados con violencia de género.</a:t>
          </a:r>
        </a:p>
      </dgm:t>
    </dgm:pt>
    <dgm:pt modelId="{581FC5DD-52FB-479B-9D20-5236059B309C}" type="parTrans" cxnId="{45D2C94D-10B2-4881-AC32-4F07724B7B7F}">
      <dgm:prSet/>
      <dgm:spPr/>
      <dgm:t>
        <a:bodyPr/>
        <a:lstStyle/>
        <a:p>
          <a:endParaRPr lang="es-CO" sz="1200"/>
        </a:p>
      </dgm:t>
    </dgm:pt>
    <dgm:pt modelId="{24F62FCD-47E5-4EE8-AB04-F16CE1457680}" type="sibTrans" cxnId="{45D2C94D-10B2-4881-AC32-4F07724B7B7F}">
      <dgm:prSet/>
      <dgm:spPr/>
      <dgm:t>
        <a:bodyPr/>
        <a:lstStyle/>
        <a:p>
          <a:endParaRPr lang="es-CO" sz="1200"/>
        </a:p>
      </dgm:t>
    </dgm:pt>
    <dgm:pt modelId="{179A9987-C360-45DB-8FA3-971B62FB73FD}">
      <dgm:prSet custT="1"/>
      <dgm:spPr/>
      <dgm:t>
        <a:bodyPr/>
        <a:lstStyle/>
        <a:p>
          <a:r>
            <a:rPr lang="es-CO" sz="1200"/>
            <a:t>Jornadas flexibles especiales para trabajadores con personas con discapacidad a su cargo</a:t>
          </a:r>
        </a:p>
      </dgm:t>
    </dgm:pt>
    <dgm:pt modelId="{46F90D47-62CE-483F-9F95-A98BB9BCBA52}" type="parTrans" cxnId="{8DDB9B49-5372-4076-A3CF-30851320C7D1}">
      <dgm:prSet/>
      <dgm:spPr/>
      <dgm:t>
        <a:bodyPr/>
        <a:lstStyle/>
        <a:p>
          <a:endParaRPr lang="es-CO" sz="1200"/>
        </a:p>
      </dgm:t>
    </dgm:pt>
    <dgm:pt modelId="{B2C34B2F-6506-402A-A247-5BF4293AA748}" type="sibTrans" cxnId="{8DDB9B49-5372-4076-A3CF-30851320C7D1}">
      <dgm:prSet/>
      <dgm:spPr/>
      <dgm:t>
        <a:bodyPr/>
        <a:lstStyle/>
        <a:p>
          <a:endParaRPr lang="es-CO" sz="1200"/>
        </a:p>
      </dgm:t>
    </dgm:pt>
    <dgm:pt modelId="{A4570FDE-2B0B-4934-9711-7F9D5AF6453A}" type="pres">
      <dgm:prSet presAssocID="{C6DA16D4-FAA0-4FE0-811E-79B122183D55}" presName="vert0" presStyleCnt="0">
        <dgm:presLayoutVars>
          <dgm:dir/>
          <dgm:animOne val="branch"/>
          <dgm:animLvl val="lvl"/>
        </dgm:presLayoutVars>
      </dgm:prSet>
      <dgm:spPr/>
    </dgm:pt>
    <dgm:pt modelId="{FFDD72BF-3054-4B26-893A-6B0B1CFB33D6}" type="pres">
      <dgm:prSet presAssocID="{33771297-46E0-45A0-B8CB-4F6C7C07BF9E}" presName="thickLine" presStyleLbl="alignNode1" presStyleIdx="0" presStyleCnt="5"/>
      <dgm:spPr/>
    </dgm:pt>
    <dgm:pt modelId="{E9598C8B-89C7-4610-B974-8171AF287ECB}" type="pres">
      <dgm:prSet presAssocID="{33771297-46E0-45A0-B8CB-4F6C7C07BF9E}" presName="horz1" presStyleCnt="0"/>
      <dgm:spPr/>
    </dgm:pt>
    <dgm:pt modelId="{E73C7368-5001-4C5D-96B7-03B8BF82BA71}" type="pres">
      <dgm:prSet presAssocID="{33771297-46E0-45A0-B8CB-4F6C7C07BF9E}" presName="tx1" presStyleLbl="revTx" presStyleIdx="0" presStyleCnt="5" custScaleY="73843"/>
      <dgm:spPr/>
    </dgm:pt>
    <dgm:pt modelId="{00B9017A-4FE7-41F3-AF1A-911818205569}" type="pres">
      <dgm:prSet presAssocID="{33771297-46E0-45A0-B8CB-4F6C7C07BF9E}" presName="vert1" presStyleCnt="0"/>
      <dgm:spPr/>
    </dgm:pt>
    <dgm:pt modelId="{E7027B86-CEE5-407F-97A5-10843E4CD77C}" type="pres">
      <dgm:prSet presAssocID="{4593B07D-DB54-4693-8B4E-9D8F84E67DFA}" presName="thickLine" presStyleLbl="alignNode1" presStyleIdx="1" presStyleCnt="5"/>
      <dgm:spPr/>
    </dgm:pt>
    <dgm:pt modelId="{4759B854-DA4C-4241-BF9A-44841F3E448F}" type="pres">
      <dgm:prSet presAssocID="{4593B07D-DB54-4693-8B4E-9D8F84E67DFA}" presName="horz1" presStyleCnt="0"/>
      <dgm:spPr/>
    </dgm:pt>
    <dgm:pt modelId="{ADF9F199-6712-4FEB-A606-96FA0E4C2DC2}" type="pres">
      <dgm:prSet presAssocID="{4593B07D-DB54-4693-8B4E-9D8F84E67DFA}" presName="tx1" presStyleLbl="revTx" presStyleIdx="1" presStyleCnt="5"/>
      <dgm:spPr/>
    </dgm:pt>
    <dgm:pt modelId="{BB3141FE-7BBE-4D91-AFC5-3FBB27EFC66D}" type="pres">
      <dgm:prSet presAssocID="{4593B07D-DB54-4693-8B4E-9D8F84E67DFA}" presName="vert1" presStyleCnt="0"/>
      <dgm:spPr/>
    </dgm:pt>
    <dgm:pt modelId="{03459C63-3789-4246-803F-30E6A0C3C841}" type="pres">
      <dgm:prSet presAssocID="{3C34D919-A7B7-4166-817E-870BE3B3F365}" presName="thickLine" presStyleLbl="alignNode1" presStyleIdx="2" presStyleCnt="5"/>
      <dgm:spPr/>
    </dgm:pt>
    <dgm:pt modelId="{77B7FA84-6191-4432-8AA8-815053C982F7}" type="pres">
      <dgm:prSet presAssocID="{3C34D919-A7B7-4166-817E-870BE3B3F365}" presName="horz1" presStyleCnt="0"/>
      <dgm:spPr/>
    </dgm:pt>
    <dgm:pt modelId="{733CCE40-1CDC-4C22-B58B-875A610BDC84}" type="pres">
      <dgm:prSet presAssocID="{3C34D919-A7B7-4166-817E-870BE3B3F365}" presName="tx1" presStyleLbl="revTx" presStyleIdx="2" presStyleCnt="5"/>
      <dgm:spPr/>
    </dgm:pt>
    <dgm:pt modelId="{D14AFC8E-FC58-4486-AFBB-D5B179BA1962}" type="pres">
      <dgm:prSet presAssocID="{3C34D919-A7B7-4166-817E-870BE3B3F365}" presName="vert1" presStyleCnt="0"/>
      <dgm:spPr/>
    </dgm:pt>
    <dgm:pt modelId="{F41A2E8F-16B5-41FD-81FD-0E9A883B6587}" type="pres">
      <dgm:prSet presAssocID="{A9C208C9-FA6E-4FF4-A73E-54F5A0D6C0B7}" presName="thickLine" presStyleLbl="alignNode1" presStyleIdx="3" presStyleCnt="5"/>
      <dgm:spPr/>
    </dgm:pt>
    <dgm:pt modelId="{7EFFC12A-B27F-4519-A113-6CC8AD1EB4CF}" type="pres">
      <dgm:prSet presAssocID="{A9C208C9-FA6E-4FF4-A73E-54F5A0D6C0B7}" presName="horz1" presStyleCnt="0"/>
      <dgm:spPr/>
    </dgm:pt>
    <dgm:pt modelId="{10DD7737-C145-49BA-997A-04EA421CEA5F}" type="pres">
      <dgm:prSet presAssocID="{A9C208C9-FA6E-4FF4-A73E-54F5A0D6C0B7}" presName="tx1" presStyleLbl="revTx" presStyleIdx="3" presStyleCnt="5"/>
      <dgm:spPr/>
    </dgm:pt>
    <dgm:pt modelId="{6C0FA2CB-FCC9-445D-8EF8-902162024ADA}" type="pres">
      <dgm:prSet presAssocID="{A9C208C9-FA6E-4FF4-A73E-54F5A0D6C0B7}" presName="vert1" presStyleCnt="0"/>
      <dgm:spPr/>
    </dgm:pt>
    <dgm:pt modelId="{C41C96D5-6820-43E2-8FD7-72B2914119F9}" type="pres">
      <dgm:prSet presAssocID="{179A9987-C360-45DB-8FA3-971B62FB73FD}" presName="thickLine" presStyleLbl="alignNode1" presStyleIdx="4" presStyleCnt="5"/>
      <dgm:spPr/>
    </dgm:pt>
    <dgm:pt modelId="{C4405B19-0079-4190-90A5-2206FD38AD3E}" type="pres">
      <dgm:prSet presAssocID="{179A9987-C360-45DB-8FA3-971B62FB73FD}" presName="horz1" presStyleCnt="0"/>
      <dgm:spPr/>
    </dgm:pt>
    <dgm:pt modelId="{AAD825CF-D6D2-4280-A3A6-F76B6CB07848}" type="pres">
      <dgm:prSet presAssocID="{179A9987-C360-45DB-8FA3-971B62FB73FD}" presName="tx1" presStyleLbl="revTx" presStyleIdx="4" presStyleCnt="5"/>
      <dgm:spPr/>
    </dgm:pt>
    <dgm:pt modelId="{8403DC6C-3590-4A11-8806-70A2C1E263BC}" type="pres">
      <dgm:prSet presAssocID="{179A9987-C360-45DB-8FA3-971B62FB73FD}" presName="vert1" presStyleCnt="0"/>
      <dgm:spPr/>
    </dgm:pt>
  </dgm:ptLst>
  <dgm:cxnLst>
    <dgm:cxn modelId="{08A9BD0F-19F9-4202-9742-757683E0BA3D}" type="presOf" srcId="{33771297-46E0-45A0-B8CB-4F6C7C07BF9E}" destId="{E73C7368-5001-4C5D-96B7-03B8BF82BA71}" srcOrd="0" destOrd="0" presId="urn:microsoft.com/office/officeart/2008/layout/LinedList"/>
    <dgm:cxn modelId="{CE58822B-64F4-483C-9919-9915B5BABEA5}" type="presOf" srcId="{3C34D919-A7B7-4166-817E-870BE3B3F365}" destId="{733CCE40-1CDC-4C22-B58B-875A610BDC84}" srcOrd="0" destOrd="0" presId="urn:microsoft.com/office/officeart/2008/layout/LinedList"/>
    <dgm:cxn modelId="{8DDB9B49-5372-4076-A3CF-30851320C7D1}" srcId="{C6DA16D4-FAA0-4FE0-811E-79B122183D55}" destId="{179A9987-C360-45DB-8FA3-971B62FB73FD}" srcOrd="4" destOrd="0" parTransId="{46F90D47-62CE-483F-9F95-A98BB9BCBA52}" sibTransId="{B2C34B2F-6506-402A-A247-5BF4293AA748}"/>
    <dgm:cxn modelId="{45D2C94D-10B2-4881-AC32-4F07724B7B7F}" srcId="{C6DA16D4-FAA0-4FE0-811E-79B122183D55}" destId="{A9C208C9-FA6E-4FF4-A73E-54F5A0D6C0B7}" srcOrd="3" destOrd="0" parTransId="{581FC5DD-52FB-479B-9D20-5236059B309C}" sibTransId="{24F62FCD-47E5-4EE8-AB04-F16CE1457680}"/>
    <dgm:cxn modelId="{B91F1284-0312-42D7-B886-6322AAEFB982}" type="presOf" srcId="{4593B07D-DB54-4693-8B4E-9D8F84E67DFA}" destId="{ADF9F199-6712-4FEB-A606-96FA0E4C2DC2}" srcOrd="0" destOrd="0" presId="urn:microsoft.com/office/officeart/2008/layout/LinedList"/>
    <dgm:cxn modelId="{E349D987-2B56-45BB-88EB-2B500B18A1BE}" srcId="{C6DA16D4-FAA0-4FE0-811E-79B122183D55}" destId="{3C34D919-A7B7-4166-817E-870BE3B3F365}" srcOrd="2" destOrd="0" parTransId="{D417C2C5-5E47-464C-BC71-5221B6A86501}" sibTransId="{90073A16-8246-45B9-81AC-910CDAFEC269}"/>
    <dgm:cxn modelId="{D7E44D93-3F0C-4071-B835-8B82932F1F74}" type="presOf" srcId="{179A9987-C360-45DB-8FA3-971B62FB73FD}" destId="{AAD825CF-D6D2-4280-A3A6-F76B6CB07848}" srcOrd="0" destOrd="0" presId="urn:microsoft.com/office/officeart/2008/layout/LinedList"/>
    <dgm:cxn modelId="{3EBD6BAD-6573-4349-A977-F1F7EA0F5A8A}" type="presOf" srcId="{C6DA16D4-FAA0-4FE0-811E-79B122183D55}" destId="{A4570FDE-2B0B-4934-9711-7F9D5AF6453A}" srcOrd="0" destOrd="0" presId="urn:microsoft.com/office/officeart/2008/layout/LinedList"/>
    <dgm:cxn modelId="{A13570D4-E9F7-49D6-914F-56B38AE47B91}" srcId="{C6DA16D4-FAA0-4FE0-811E-79B122183D55}" destId="{4593B07D-DB54-4693-8B4E-9D8F84E67DFA}" srcOrd="1" destOrd="0" parTransId="{D5AD8088-2287-4484-A5F8-1381AB92EC15}" sibTransId="{8F15D161-8D19-4D4E-AC50-F82AE53771E2}"/>
    <dgm:cxn modelId="{4855EFD4-4554-456A-B497-C49D1D59A3A1}" type="presOf" srcId="{A9C208C9-FA6E-4FF4-A73E-54F5A0D6C0B7}" destId="{10DD7737-C145-49BA-997A-04EA421CEA5F}" srcOrd="0" destOrd="0" presId="urn:microsoft.com/office/officeart/2008/layout/LinedList"/>
    <dgm:cxn modelId="{F3423FEB-91D9-480E-9B93-52E2E4D883D3}" srcId="{C6DA16D4-FAA0-4FE0-811E-79B122183D55}" destId="{33771297-46E0-45A0-B8CB-4F6C7C07BF9E}" srcOrd="0" destOrd="0" parTransId="{5CDF237B-2F91-45F2-B5B0-EB025C236E09}" sibTransId="{1CC48460-9F6A-4985-A768-8B6175597FD6}"/>
    <dgm:cxn modelId="{B11FB63C-1F86-40BB-A026-3E77A6249D9B}" type="presParOf" srcId="{A4570FDE-2B0B-4934-9711-7F9D5AF6453A}" destId="{FFDD72BF-3054-4B26-893A-6B0B1CFB33D6}" srcOrd="0" destOrd="0" presId="urn:microsoft.com/office/officeart/2008/layout/LinedList"/>
    <dgm:cxn modelId="{1A68AF4F-39AE-4F73-B3CA-E0B6D3C589E8}" type="presParOf" srcId="{A4570FDE-2B0B-4934-9711-7F9D5AF6453A}" destId="{E9598C8B-89C7-4610-B974-8171AF287ECB}" srcOrd="1" destOrd="0" presId="urn:microsoft.com/office/officeart/2008/layout/LinedList"/>
    <dgm:cxn modelId="{F3BDD4B0-B2EB-408E-A389-70635F3F61C6}" type="presParOf" srcId="{E9598C8B-89C7-4610-B974-8171AF287ECB}" destId="{E73C7368-5001-4C5D-96B7-03B8BF82BA71}" srcOrd="0" destOrd="0" presId="urn:microsoft.com/office/officeart/2008/layout/LinedList"/>
    <dgm:cxn modelId="{35A0E077-089B-4289-9D82-CCCE2A0249C1}" type="presParOf" srcId="{E9598C8B-89C7-4610-B974-8171AF287ECB}" destId="{00B9017A-4FE7-41F3-AF1A-911818205569}" srcOrd="1" destOrd="0" presId="urn:microsoft.com/office/officeart/2008/layout/LinedList"/>
    <dgm:cxn modelId="{809BE463-397E-4104-B1AE-E5F0DEED5FDE}" type="presParOf" srcId="{A4570FDE-2B0B-4934-9711-7F9D5AF6453A}" destId="{E7027B86-CEE5-407F-97A5-10843E4CD77C}" srcOrd="2" destOrd="0" presId="urn:microsoft.com/office/officeart/2008/layout/LinedList"/>
    <dgm:cxn modelId="{0272FB93-B787-43C5-A5FF-E785902ACE88}" type="presParOf" srcId="{A4570FDE-2B0B-4934-9711-7F9D5AF6453A}" destId="{4759B854-DA4C-4241-BF9A-44841F3E448F}" srcOrd="3" destOrd="0" presId="urn:microsoft.com/office/officeart/2008/layout/LinedList"/>
    <dgm:cxn modelId="{CD2E1397-690C-429F-AEED-47BD64964FD8}" type="presParOf" srcId="{4759B854-DA4C-4241-BF9A-44841F3E448F}" destId="{ADF9F199-6712-4FEB-A606-96FA0E4C2DC2}" srcOrd="0" destOrd="0" presId="urn:microsoft.com/office/officeart/2008/layout/LinedList"/>
    <dgm:cxn modelId="{7E915517-95E9-4538-BDD2-1126D0B8E037}" type="presParOf" srcId="{4759B854-DA4C-4241-BF9A-44841F3E448F}" destId="{BB3141FE-7BBE-4D91-AFC5-3FBB27EFC66D}" srcOrd="1" destOrd="0" presId="urn:microsoft.com/office/officeart/2008/layout/LinedList"/>
    <dgm:cxn modelId="{13B49057-F7AF-4A17-8C5C-1263B82184DF}" type="presParOf" srcId="{A4570FDE-2B0B-4934-9711-7F9D5AF6453A}" destId="{03459C63-3789-4246-803F-30E6A0C3C841}" srcOrd="4" destOrd="0" presId="urn:microsoft.com/office/officeart/2008/layout/LinedList"/>
    <dgm:cxn modelId="{38A9061F-3AD5-4FCD-AEDD-32FD63D2CA8E}" type="presParOf" srcId="{A4570FDE-2B0B-4934-9711-7F9D5AF6453A}" destId="{77B7FA84-6191-4432-8AA8-815053C982F7}" srcOrd="5" destOrd="0" presId="urn:microsoft.com/office/officeart/2008/layout/LinedList"/>
    <dgm:cxn modelId="{9EECFCB4-B605-4402-84B8-2ADE72E0225E}" type="presParOf" srcId="{77B7FA84-6191-4432-8AA8-815053C982F7}" destId="{733CCE40-1CDC-4C22-B58B-875A610BDC84}" srcOrd="0" destOrd="0" presId="urn:microsoft.com/office/officeart/2008/layout/LinedList"/>
    <dgm:cxn modelId="{479F2545-2E26-4A81-9EBF-75C03AF76A9F}" type="presParOf" srcId="{77B7FA84-6191-4432-8AA8-815053C982F7}" destId="{D14AFC8E-FC58-4486-AFBB-D5B179BA1962}" srcOrd="1" destOrd="0" presId="urn:microsoft.com/office/officeart/2008/layout/LinedList"/>
    <dgm:cxn modelId="{DD339EC8-8F5D-4AF2-A29E-FC334880A494}" type="presParOf" srcId="{A4570FDE-2B0B-4934-9711-7F9D5AF6453A}" destId="{F41A2E8F-16B5-41FD-81FD-0E9A883B6587}" srcOrd="6" destOrd="0" presId="urn:microsoft.com/office/officeart/2008/layout/LinedList"/>
    <dgm:cxn modelId="{1DC58557-AA2A-4B35-A5DB-B0C7F5FD8A45}" type="presParOf" srcId="{A4570FDE-2B0B-4934-9711-7F9D5AF6453A}" destId="{7EFFC12A-B27F-4519-A113-6CC8AD1EB4CF}" srcOrd="7" destOrd="0" presId="urn:microsoft.com/office/officeart/2008/layout/LinedList"/>
    <dgm:cxn modelId="{55601F33-B7BF-4836-83CA-56FC8F0DD82B}" type="presParOf" srcId="{7EFFC12A-B27F-4519-A113-6CC8AD1EB4CF}" destId="{10DD7737-C145-49BA-997A-04EA421CEA5F}" srcOrd="0" destOrd="0" presId="urn:microsoft.com/office/officeart/2008/layout/LinedList"/>
    <dgm:cxn modelId="{383E0760-5D5E-48BA-A089-4538FF1F9E85}" type="presParOf" srcId="{7EFFC12A-B27F-4519-A113-6CC8AD1EB4CF}" destId="{6C0FA2CB-FCC9-445D-8EF8-902162024ADA}" srcOrd="1" destOrd="0" presId="urn:microsoft.com/office/officeart/2008/layout/LinedList"/>
    <dgm:cxn modelId="{E2E84E7B-5C2A-40E2-97AC-DA590C076A3E}" type="presParOf" srcId="{A4570FDE-2B0B-4934-9711-7F9D5AF6453A}" destId="{C41C96D5-6820-43E2-8FD7-72B2914119F9}" srcOrd="8" destOrd="0" presId="urn:microsoft.com/office/officeart/2008/layout/LinedList"/>
    <dgm:cxn modelId="{245DBB51-B23A-4662-BEC0-4B635C8EF0BD}" type="presParOf" srcId="{A4570FDE-2B0B-4934-9711-7F9D5AF6453A}" destId="{C4405B19-0079-4190-90A5-2206FD38AD3E}" srcOrd="9" destOrd="0" presId="urn:microsoft.com/office/officeart/2008/layout/LinedList"/>
    <dgm:cxn modelId="{3A832FAE-B2D2-409C-9621-D384E34C38EB}" type="presParOf" srcId="{C4405B19-0079-4190-90A5-2206FD38AD3E}" destId="{AAD825CF-D6D2-4280-A3A6-F76B6CB07848}" srcOrd="0" destOrd="0" presId="urn:microsoft.com/office/officeart/2008/layout/LinedList"/>
    <dgm:cxn modelId="{7257342F-A338-469C-9749-2A3F4A412453}" type="presParOf" srcId="{C4405B19-0079-4190-90A5-2206FD38AD3E}" destId="{8403DC6C-3590-4A11-8806-70A2C1E263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2ABCEF-60A2-43F9-97CC-D4AB4C34C8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4FB907C-FCA7-4CED-9924-73F83B9CBC2C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/>
            <a:t>Introduce teletrabajo transnacional. </a:t>
          </a:r>
        </a:p>
      </dgm:t>
    </dgm:pt>
    <dgm:pt modelId="{F5F10FD0-6CE2-4F22-8A6A-6C5603EDBAFF}" type="parTrans" cxnId="{0AEDB0BB-C534-46AB-8B8B-7DC369C7E35D}">
      <dgm:prSet/>
      <dgm:spPr/>
      <dgm:t>
        <a:bodyPr/>
        <a:lstStyle/>
        <a:p>
          <a:endParaRPr lang="es-CO" sz="1200"/>
        </a:p>
      </dgm:t>
    </dgm:pt>
    <dgm:pt modelId="{F2AB79D6-D0E8-48D0-B526-DFC542A0BAE4}" type="sibTrans" cxnId="{0AEDB0BB-C534-46AB-8B8B-7DC369C7E35D}">
      <dgm:prSet/>
      <dgm:spPr/>
      <dgm:t>
        <a:bodyPr/>
        <a:lstStyle/>
        <a:p>
          <a:endParaRPr lang="es-CO" sz="1200"/>
        </a:p>
      </dgm:t>
    </dgm:pt>
    <dgm:pt modelId="{F6233AE5-D1A5-4912-95E3-6C0A56B40EFC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/>
            <a:t>Incluye un Auxilio de Conectividad  y un Auxilio Compensatorio.</a:t>
          </a:r>
        </a:p>
      </dgm:t>
    </dgm:pt>
    <dgm:pt modelId="{24938207-61A6-41FE-8142-569725C87FFD}" type="parTrans" cxnId="{75CDA854-0474-4656-8D85-434036DA0D69}">
      <dgm:prSet/>
      <dgm:spPr/>
      <dgm:t>
        <a:bodyPr/>
        <a:lstStyle/>
        <a:p>
          <a:endParaRPr lang="es-CO" sz="1200"/>
        </a:p>
      </dgm:t>
    </dgm:pt>
    <dgm:pt modelId="{A8FBF980-7F48-4BD1-BEF6-738E06BF299D}" type="sibTrans" cxnId="{75CDA854-0474-4656-8D85-434036DA0D69}">
      <dgm:prSet/>
      <dgm:spPr/>
      <dgm:t>
        <a:bodyPr/>
        <a:lstStyle/>
        <a:p>
          <a:endParaRPr lang="es-CO" sz="1200"/>
        </a:p>
      </dgm:t>
    </dgm:pt>
    <dgm:pt modelId="{5BCA33F8-84D8-4E90-8148-E9CE13AE02DB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 dirty="0"/>
            <a:t>Crea la obligación de ocupar un porcentaje de puestos de trabajo en modalidades de trabajo a distancia, en proporción al número de trabajadores de la empresa.</a:t>
          </a:r>
        </a:p>
      </dgm:t>
    </dgm:pt>
    <dgm:pt modelId="{5CA13038-1A68-422F-8135-839BD9414F19}" type="parTrans" cxnId="{7A4D9C9E-3642-4B1F-A301-7ABF915AD7A9}">
      <dgm:prSet/>
      <dgm:spPr/>
      <dgm:t>
        <a:bodyPr/>
        <a:lstStyle/>
        <a:p>
          <a:endParaRPr lang="es-CO" sz="1200"/>
        </a:p>
      </dgm:t>
    </dgm:pt>
    <dgm:pt modelId="{0DE309E7-421B-4C3D-A881-6386B36BFA91}" type="sibTrans" cxnId="{7A4D9C9E-3642-4B1F-A301-7ABF915AD7A9}">
      <dgm:prSet/>
      <dgm:spPr/>
      <dgm:t>
        <a:bodyPr/>
        <a:lstStyle/>
        <a:p>
          <a:endParaRPr lang="es-CO" sz="1200"/>
        </a:p>
      </dgm:t>
    </dgm:pt>
    <dgm:pt modelId="{C63AD4FD-5F45-4537-916A-9428E5E688BE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/>
            <a:t>De 20 a 50 trabajadores:  5%</a:t>
          </a:r>
        </a:p>
      </dgm:t>
    </dgm:pt>
    <dgm:pt modelId="{69555541-A5CA-4EEF-904D-3E80EEF5A201}" type="parTrans" cxnId="{185F3AFD-3CCB-45FC-A467-357F38230E68}">
      <dgm:prSet/>
      <dgm:spPr/>
      <dgm:t>
        <a:bodyPr/>
        <a:lstStyle/>
        <a:p>
          <a:endParaRPr lang="es-CO" sz="1200"/>
        </a:p>
      </dgm:t>
    </dgm:pt>
    <dgm:pt modelId="{585A070F-89C0-4B1A-8195-1AEA1C61A469}" type="sibTrans" cxnId="{185F3AFD-3CCB-45FC-A467-357F38230E68}">
      <dgm:prSet/>
      <dgm:spPr/>
      <dgm:t>
        <a:bodyPr/>
        <a:lstStyle/>
        <a:p>
          <a:endParaRPr lang="es-CO" sz="1200"/>
        </a:p>
      </dgm:t>
    </dgm:pt>
    <dgm:pt modelId="{5B7A2F1C-60C0-49B1-9E9E-A9F79E3A41B3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 dirty="0"/>
            <a:t>De 50 a 200 trabajadores: 10%.</a:t>
          </a:r>
        </a:p>
      </dgm:t>
    </dgm:pt>
    <dgm:pt modelId="{523117A0-1931-4C34-86C3-5BD1107E00C7}" type="parTrans" cxnId="{493A1245-ACFF-4F1F-A9C8-F50BC4531464}">
      <dgm:prSet/>
      <dgm:spPr/>
      <dgm:t>
        <a:bodyPr/>
        <a:lstStyle/>
        <a:p>
          <a:endParaRPr lang="es-CO" sz="1200"/>
        </a:p>
      </dgm:t>
    </dgm:pt>
    <dgm:pt modelId="{18D90E8D-571B-48BD-8240-7877FAA3C322}" type="sibTrans" cxnId="{493A1245-ACFF-4F1F-A9C8-F50BC4531464}">
      <dgm:prSet/>
      <dgm:spPr/>
      <dgm:t>
        <a:bodyPr/>
        <a:lstStyle/>
        <a:p>
          <a:endParaRPr lang="es-CO" sz="1200"/>
        </a:p>
      </dgm:t>
    </dgm:pt>
    <dgm:pt modelId="{E9636D65-4B2C-413D-9E2B-7A090CFFA0C9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/>
            <a:t>De 201 en adelante: 15%</a:t>
          </a:r>
        </a:p>
      </dgm:t>
    </dgm:pt>
    <dgm:pt modelId="{B159A75C-DE4C-4F45-B0E2-7E5340E7D853}" type="parTrans" cxnId="{783B58BD-1789-4712-B5EE-8769832E2B88}">
      <dgm:prSet/>
      <dgm:spPr/>
      <dgm:t>
        <a:bodyPr/>
        <a:lstStyle/>
        <a:p>
          <a:endParaRPr lang="es-CO" sz="1200"/>
        </a:p>
      </dgm:t>
    </dgm:pt>
    <dgm:pt modelId="{2FAE9401-0BE2-4C82-8BDC-7C55CA1B26A9}" type="sibTrans" cxnId="{783B58BD-1789-4712-B5EE-8769832E2B88}">
      <dgm:prSet/>
      <dgm:spPr/>
      <dgm:t>
        <a:bodyPr/>
        <a:lstStyle/>
        <a:p>
          <a:endParaRPr lang="es-CO" sz="1200"/>
        </a:p>
      </dgm:t>
    </dgm:pt>
    <dgm:pt modelId="{AADE52C3-5FFD-4BAB-95E3-73F5C944EB89}">
      <dgm:prSet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es-CO" sz="1200"/>
            <a:t>Aplicación gradual dentro del primer semestre desde el momento de la expedición de la Ley, en el segundo semestre ya será obligatoria.</a:t>
          </a:r>
        </a:p>
      </dgm:t>
    </dgm:pt>
    <dgm:pt modelId="{D6E177A9-E423-4746-BEC7-F129F3B60219}" type="parTrans" cxnId="{03CCF1E1-7403-4ED2-B452-469DFB1EBA8B}">
      <dgm:prSet/>
      <dgm:spPr/>
      <dgm:t>
        <a:bodyPr/>
        <a:lstStyle/>
        <a:p>
          <a:endParaRPr lang="es-CO" sz="1200"/>
        </a:p>
      </dgm:t>
    </dgm:pt>
    <dgm:pt modelId="{1F49D16F-4AD4-4AD4-9708-723830FBF59A}" type="sibTrans" cxnId="{03CCF1E1-7403-4ED2-B452-469DFB1EBA8B}">
      <dgm:prSet/>
      <dgm:spPr/>
      <dgm:t>
        <a:bodyPr/>
        <a:lstStyle/>
        <a:p>
          <a:endParaRPr lang="es-CO" sz="1200"/>
        </a:p>
      </dgm:t>
    </dgm:pt>
    <dgm:pt modelId="{DE57F5EB-2A9C-49C0-811F-CF8307745B01}" type="pres">
      <dgm:prSet presAssocID="{A42ABCEF-60A2-43F9-97CC-D4AB4C34C8BC}" presName="diagram" presStyleCnt="0">
        <dgm:presLayoutVars>
          <dgm:dir/>
          <dgm:resizeHandles val="exact"/>
        </dgm:presLayoutVars>
      </dgm:prSet>
      <dgm:spPr/>
    </dgm:pt>
    <dgm:pt modelId="{CD6DCD3D-DA98-4252-AE22-87621B51593F}" type="pres">
      <dgm:prSet presAssocID="{A4FB907C-FCA7-4CED-9924-73F83B9CBC2C}" presName="node" presStyleLbl="node1" presStyleIdx="0" presStyleCnt="4">
        <dgm:presLayoutVars>
          <dgm:bulletEnabled val="1"/>
        </dgm:presLayoutVars>
      </dgm:prSet>
      <dgm:spPr/>
    </dgm:pt>
    <dgm:pt modelId="{2BB04082-F755-4151-84D7-13AEDB01C061}" type="pres">
      <dgm:prSet presAssocID="{F2AB79D6-D0E8-48D0-B526-DFC542A0BAE4}" presName="sibTrans" presStyleCnt="0"/>
      <dgm:spPr/>
    </dgm:pt>
    <dgm:pt modelId="{4F594819-0553-49A2-A040-E185409CE03B}" type="pres">
      <dgm:prSet presAssocID="{F6233AE5-D1A5-4912-95E3-6C0A56B40EFC}" presName="node" presStyleLbl="node1" presStyleIdx="1" presStyleCnt="4">
        <dgm:presLayoutVars>
          <dgm:bulletEnabled val="1"/>
        </dgm:presLayoutVars>
      </dgm:prSet>
      <dgm:spPr/>
    </dgm:pt>
    <dgm:pt modelId="{569977AE-80BF-467B-A3A1-A259BE8D4656}" type="pres">
      <dgm:prSet presAssocID="{A8FBF980-7F48-4BD1-BEF6-738E06BF299D}" presName="sibTrans" presStyleCnt="0"/>
      <dgm:spPr/>
    </dgm:pt>
    <dgm:pt modelId="{942E7DBE-0EAC-4AB7-9BA3-0CCDD8569390}" type="pres">
      <dgm:prSet presAssocID="{5BCA33F8-84D8-4E90-8148-E9CE13AE02DB}" presName="node" presStyleLbl="node1" presStyleIdx="2" presStyleCnt="4">
        <dgm:presLayoutVars>
          <dgm:bulletEnabled val="1"/>
        </dgm:presLayoutVars>
      </dgm:prSet>
      <dgm:spPr/>
    </dgm:pt>
    <dgm:pt modelId="{B9A67FDC-912E-4C24-9B5A-1ABFFA4BFA3E}" type="pres">
      <dgm:prSet presAssocID="{0DE309E7-421B-4C3D-A881-6386B36BFA91}" presName="sibTrans" presStyleCnt="0"/>
      <dgm:spPr/>
    </dgm:pt>
    <dgm:pt modelId="{6CE11298-83C3-49E2-B0AA-3756C54FEDB2}" type="pres">
      <dgm:prSet presAssocID="{AADE52C3-5FFD-4BAB-95E3-73F5C944EB89}" presName="node" presStyleLbl="node1" presStyleIdx="3" presStyleCnt="4">
        <dgm:presLayoutVars>
          <dgm:bulletEnabled val="1"/>
        </dgm:presLayoutVars>
      </dgm:prSet>
      <dgm:spPr/>
    </dgm:pt>
  </dgm:ptLst>
  <dgm:cxnLst>
    <dgm:cxn modelId="{4A328801-06D1-4BBC-8084-F77F833B6572}" type="presOf" srcId="{A4FB907C-FCA7-4CED-9924-73F83B9CBC2C}" destId="{CD6DCD3D-DA98-4252-AE22-87621B51593F}" srcOrd="0" destOrd="0" presId="urn:microsoft.com/office/officeart/2005/8/layout/default"/>
    <dgm:cxn modelId="{700AA817-5E44-4C2A-874F-2A04F0D96C01}" type="presOf" srcId="{E9636D65-4B2C-413D-9E2B-7A090CFFA0C9}" destId="{942E7DBE-0EAC-4AB7-9BA3-0CCDD8569390}" srcOrd="0" destOrd="3" presId="urn:microsoft.com/office/officeart/2005/8/layout/default"/>
    <dgm:cxn modelId="{2EF20138-B2E6-4B48-ACF9-65B58809E5A7}" type="presOf" srcId="{F6233AE5-D1A5-4912-95E3-6C0A56B40EFC}" destId="{4F594819-0553-49A2-A040-E185409CE03B}" srcOrd="0" destOrd="0" presId="urn:microsoft.com/office/officeart/2005/8/layout/default"/>
    <dgm:cxn modelId="{493A1245-ACFF-4F1F-A9C8-F50BC4531464}" srcId="{5BCA33F8-84D8-4E90-8148-E9CE13AE02DB}" destId="{5B7A2F1C-60C0-49B1-9E9E-A9F79E3A41B3}" srcOrd="1" destOrd="0" parTransId="{523117A0-1931-4C34-86C3-5BD1107E00C7}" sibTransId="{18D90E8D-571B-48BD-8240-7877FAA3C322}"/>
    <dgm:cxn modelId="{0E6D7C6F-E6AC-41D4-87CA-51320B4FC8FA}" type="presOf" srcId="{5BCA33F8-84D8-4E90-8148-E9CE13AE02DB}" destId="{942E7DBE-0EAC-4AB7-9BA3-0CCDD8569390}" srcOrd="0" destOrd="0" presId="urn:microsoft.com/office/officeart/2005/8/layout/default"/>
    <dgm:cxn modelId="{3C184051-1022-4F1C-BBF2-2E1D4A21259A}" type="presOf" srcId="{A42ABCEF-60A2-43F9-97CC-D4AB4C34C8BC}" destId="{DE57F5EB-2A9C-49C0-811F-CF8307745B01}" srcOrd="0" destOrd="0" presId="urn:microsoft.com/office/officeart/2005/8/layout/default"/>
    <dgm:cxn modelId="{75CDA854-0474-4656-8D85-434036DA0D69}" srcId="{A42ABCEF-60A2-43F9-97CC-D4AB4C34C8BC}" destId="{F6233AE5-D1A5-4912-95E3-6C0A56B40EFC}" srcOrd="1" destOrd="0" parTransId="{24938207-61A6-41FE-8142-569725C87FFD}" sibTransId="{A8FBF980-7F48-4BD1-BEF6-738E06BF299D}"/>
    <dgm:cxn modelId="{F9A84F75-3DB8-410B-B3E6-6A50C541C72C}" type="presOf" srcId="{5B7A2F1C-60C0-49B1-9E9E-A9F79E3A41B3}" destId="{942E7DBE-0EAC-4AB7-9BA3-0CCDD8569390}" srcOrd="0" destOrd="2" presId="urn:microsoft.com/office/officeart/2005/8/layout/default"/>
    <dgm:cxn modelId="{FEA91B87-3A18-4DEB-B1C5-7320909500F2}" type="presOf" srcId="{AADE52C3-5FFD-4BAB-95E3-73F5C944EB89}" destId="{6CE11298-83C3-49E2-B0AA-3756C54FEDB2}" srcOrd="0" destOrd="0" presId="urn:microsoft.com/office/officeart/2005/8/layout/default"/>
    <dgm:cxn modelId="{7A4D9C9E-3642-4B1F-A301-7ABF915AD7A9}" srcId="{A42ABCEF-60A2-43F9-97CC-D4AB4C34C8BC}" destId="{5BCA33F8-84D8-4E90-8148-E9CE13AE02DB}" srcOrd="2" destOrd="0" parTransId="{5CA13038-1A68-422F-8135-839BD9414F19}" sibTransId="{0DE309E7-421B-4C3D-A881-6386B36BFA91}"/>
    <dgm:cxn modelId="{0AEDB0BB-C534-46AB-8B8B-7DC369C7E35D}" srcId="{A42ABCEF-60A2-43F9-97CC-D4AB4C34C8BC}" destId="{A4FB907C-FCA7-4CED-9924-73F83B9CBC2C}" srcOrd="0" destOrd="0" parTransId="{F5F10FD0-6CE2-4F22-8A6A-6C5603EDBAFF}" sibTransId="{F2AB79D6-D0E8-48D0-B526-DFC542A0BAE4}"/>
    <dgm:cxn modelId="{783B58BD-1789-4712-B5EE-8769832E2B88}" srcId="{5BCA33F8-84D8-4E90-8148-E9CE13AE02DB}" destId="{E9636D65-4B2C-413D-9E2B-7A090CFFA0C9}" srcOrd="2" destOrd="0" parTransId="{B159A75C-DE4C-4F45-B0E2-7E5340E7D853}" sibTransId="{2FAE9401-0BE2-4C82-8BDC-7C55CA1B26A9}"/>
    <dgm:cxn modelId="{5B2EACD4-9D93-42A8-BEA4-AE70C1D8A883}" type="presOf" srcId="{C63AD4FD-5F45-4537-916A-9428E5E688BE}" destId="{942E7DBE-0EAC-4AB7-9BA3-0CCDD8569390}" srcOrd="0" destOrd="1" presId="urn:microsoft.com/office/officeart/2005/8/layout/default"/>
    <dgm:cxn modelId="{03CCF1E1-7403-4ED2-B452-469DFB1EBA8B}" srcId="{A42ABCEF-60A2-43F9-97CC-D4AB4C34C8BC}" destId="{AADE52C3-5FFD-4BAB-95E3-73F5C944EB89}" srcOrd="3" destOrd="0" parTransId="{D6E177A9-E423-4746-BEC7-F129F3B60219}" sibTransId="{1F49D16F-4AD4-4AD4-9708-723830FBF59A}"/>
    <dgm:cxn modelId="{185F3AFD-3CCB-45FC-A467-357F38230E68}" srcId="{5BCA33F8-84D8-4E90-8148-E9CE13AE02DB}" destId="{C63AD4FD-5F45-4537-916A-9428E5E688BE}" srcOrd="0" destOrd="0" parTransId="{69555541-A5CA-4EEF-904D-3E80EEF5A201}" sibTransId="{585A070F-89C0-4B1A-8195-1AEA1C61A469}"/>
    <dgm:cxn modelId="{FBE26CE0-33F1-4726-805D-9B38D4E45139}" type="presParOf" srcId="{DE57F5EB-2A9C-49C0-811F-CF8307745B01}" destId="{CD6DCD3D-DA98-4252-AE22-87621B51593F}" srcOrd="0" destOrd="0" presId="urn:microsoft.com/office/officeart/2005/8/layout/default"/>
    <dgm:cxn modelId="{9131E0E8-EEAF-4F7C-92F3-B1FA2BE376D7}" type="presParOf" srcId="{DE57F5EB-2A9C-49C0-811F-CF8307745B01}" destId="{2BB04082-F755-4151-84D7-13AEDB01C061}" srcOrd="1" destOrd="0" presId="urn:microsoft.com/office/officeart/2005/8/layout/default"/>
    <dgm:cxn modelId="{4BF26EDC-8CB6-4C44-B97F-CD78D6598874}" type="presParOf" srcId="{DE57F5EB-2A9C-49C0-811F-CF8307745B01}" destId="{4F594819-0553-49A2-A040-E185409CE03B}" srcOrd="2" destOrd="0" presId="urn:microsoft.com/office/officeart/2005/8/layout/default"/>
    <dgm:cxn modelId="{734846CC-959E-4824-9725-1A71503D0622}" type="presParOf" srcId="{DE57F5EB-2A9C-49C0-811F-CF8307745B01}" destId="{569977AE-80BF-467B-A3A1-A259BE8D4656}" srcOrd="3" destOrd="0" presId="urn:microsoft.com/office/officeart/2005/8/layout/default"/>
    <dgm:cxn modelId="{AEBDDD4F-0930-483C-A6EF-CA9ECE7FB656}" type="presParOf" srcId="{DE57F5EB-2A9C-49C0-811F-CF8307745B01}" destId="{942E7DBE-0EAC-4AB7-9BA3-0CCDD8569390}" srcOrd="4" destOrd="0" presId="urn:microsoft.com/office/officeart/2005/8/layout/default"/>
    <dgm:cxn modelId="{DEB3D8FC-8A34-409D-BF56-E65C0543B2A5}" type="presParOf" srcId="{DE57F5EB-2A9C-49C0-811F-CF8307745B01}" destId="{B9A67FDC-912E-4C24-9B5A-1ABFFA4BFA3E}" srcOrd="5" destOrd="0" presId="urn:microsoft.com/office/officeart/2005/8/layout/default"/>
    <dgm:cxn modelId="{B0DC66EB-9F15-44DB-81B4-A7C223AC70B7}" type="presParOf" srcId="{DE57F5EB-2A9C-49C0-811F-CF8307745B01}" destId="{6CE11298-83C3-49E2-B0AA-3756C54FEDB2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0294AE-AE3C-45C8-A623-F9467E646D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0402B5-A6EA-42ED-9142-614228122055}">
      <dgm:prSet custT="1"/>
      <dgm:spPr>
        <a:solidFill>
          <a:srgbClr val="00015B"/>
        </a:solidFill>
        <a:ln>
          <a:noFill/>
        </a:ln>
      </dgm:spPr>
      <dgm:t>
        <a:bodyPr/>
        <a:lstStyle/>
        <a:p>
          <a:r>
            <a:rPr lang="es-CO" sz="1200" dirty="0"/>
            <a:t>Revisión de política actual de teletrabajo, junto con análisis de los auxilios económicos a reconocer al personal y con esto, tener un presupuesto y análisis de costos en caso que a hoy no se esté reconociendo el auxilio.</a:t>
          </a:r>
        </a:p>
      </dgm:t>
    </dgm:pt>
    <dgm:pt modelId="{3292078A-9260-4579-AAE4-85DFA175EF4A}" type="parTrans" cxnId="{4DB4DDAB-13E7-4775-AE23-250B01EEF450}">
      <dgm:prSet/>
      <dgm:spPr/>
      <dgm:t>
        <a:bodyPr/>
        <a:lstStyle/>
        <a:p>
          <a:endParaRPr lang="es-CO" sz="1200"/>
        </a:p>
      </dgm:t>
    </dgm:pt>
    <dgm:pt modelId="{BE443562-4BEE-4375-9E03-30D8B744A203}" type="sibTrans" cxnId="{4DB4DDAB-13E7-4775-AE23-250B01EEF450}">
      <dgm:prSet/>
      <dgm:spPr/>
      <dgm:t>
        <a:bodyPr/>
        <a:lstStyle/>
        <a:p>
          <a:endParaRPr lang="es-CO" sz="1200"/>
        </a:p>
      </dgm:t>
    </dgm:pt>
    <dgm:pt modelId="{EEC54218-8461-42AE-9339-BFE08F474EF1}">
      <dgm:prSet custT="1"/>
      <dgm:spPr>
        <a:solidFill>
          <a:srgbClr val="00015B"/>
        </a:solidFill>
        <a:ln>
          <a:noFill/>
        </a:ln>
      </dgm:spPr>
      <dgm:t>
        <a:bodyPr/>
        <a:lstStyle/>
        <a:p>
          <a:r>
            <a:rPr lang="es-CO" sz="1200"/>
            <a:t>Revisión de las personas que se encuentran prestando servicios desde el exterior y bajo qué figura se encuentran.</a:t>
          </a:r>
        </a:p>
      </dgm:t>
    </dgm:pt>
    <dgm:pt modelId="{E533E05E-3F4B-41BE-AF16-FA169DFDD6DF}" type="parTrans" cxnId="{5AD12459-48F4-42ED-B30E-2C9057AC9619}">
      <dgm:prSet/>
      <dgm:spPr/>
      <dgm:t>
        <a:bodyPr/>
        <a:lstStyle/>
        <a:p>
          <a:endParaRPr lang="es-CO" sz="1200"/>
        </a:p>
      </dgm:t>
    </dgm:pt>
    <dgm:pt modelId="{B6DA850A-2E5A-4DDF-AE73-8DB98A057E23}" type="sibTrans" cxnId="{5AD12459-48F4-42ED-B30E-2C9057AC9619}">
      <dgm:prSet/>
      <dgm:spPr/>
      <dgm:t>
        <a:bodyPr/>
        <a:lstStyle/>
        <a:p>
          <a:endParaRPr lang="es-CO" sz="1200"/>
        </a:p>
      </dgm:t>
    </dgm:pt>
    <dgm:pt modelId="{12E4FD55-869E-4458-B60C-C3F1656D7BBB}">
      <dgm:prSet custT="1"/>
      <dgm:spPr>
        <a:solidFill>
          <a:srgbClr val="00015B"/>
        </a:solidFill>
        <a:ln>
          <a:noFill/>
        </a:ln>
      </dgm:spPr>
      <dgm:t>
        <a:bodyPr/>
        <a:lstStyle/>
        <a:p>
          <a:r>
            <a:rPr lang="es-CO" sz="1200" dirty="0"/>
            <a:t>Revisión en la estructura de cuántos trabajadores se encuentran en dicha figura para entender si actualmente ya se estaría cumpliendo con los porcentajes.</a:t>
          </a:r>
        </a:p>
      </dgm:t>
    </dgm:pt>
    <dgm:pt modelId="{2D809C36-F517-40D3-934E-9A57DB01A6B6}" type="parTrans" cxnId="{308C20A3-872A-4068-AF0D-53D11A524505}">
      <dgm:prSet/>
      <dgm:spPr/>
      <dgm:t>
        <a:bodyPr/>
        <a:lstStyle/>
        <a:p>
          <a:endParaRPr lang="es-CO" sz="1200"/>
        </a:p>
      </dgm:t>
    </dgm:pt>
    <dgm:pt modelId="{2A5281CA-E284-4BF5-A553-3534D49033BF}" type="sibTrans" cxnId="{308C20A3-872A-4068-AF0D-53D11A524505}">
      <dgm:prSet/>
      <dgm:spPr/>
      <dgm:t>
        <a:bodyPr/>
        <a:lstStyle/>
        <a:p>
          <a:endParaRPr lang="es-CO" sz="1200"/>
        </a:p>
      </dgm:t>
    </dgm:pt>
    <dgm:pt modelId="{5093511D-1D15-4E0E-A1EC-5DD422FC3F82}" type="pres">
      <dgm:prSet presAssocID="{7E0294AE-AE3C-45C8-A623-F9467E646D7D}" presName="diagram" presStyleCnt="0">
        <dgm:presLayoutVars>
          <dgm:dir/>
          <dgm:resizeHandles val="exact"/>
        </dgm:presLayoutVars>
      </dgm:prSet>
      <dgm:spPr/>
    </dgm:pt>
    <dgm:pt modelId="{BAABE1B2-0853-48C2-875D-403E55CA85C2}" type="pres">
      <dgm:prSet presAssocID="{330402B5-A6EA-42ED-9142-614228122055}" presName="node" presStyleLbl="node1" presStyleIdx="0" presStyleCnt="3">
        <dgm:presLayoutVars>
          <dgm:bulletEnabled val="1"/>
        </dgm:presLayoutVars>
      </dgm:prSet>
      <dgm:spPr/>
    </dgm:pt>
    <dgm:pt modelId="{D82F7D91-3A90-4CE9-B302-AB4ED4290898}" type="pres">
      <dgm:prSet presAssocID="{BE443562-4BEE-4375-9E03-30D8B744A203}" presName="sibTrans" presStyleCnt="0"/>
      <dgm:spPr/>
    </dgm:pt>
    <dgm:pt modelId="{4D461186-502B-4AB9-9AAD-39CE975E3AED}" type="pres">
      <dgm:prSet presAssocID="{EEC54218-8461-42AE-9339-BFE08F474EF1}" presName="node" presStyleLbl="node1" presStyleIdx="1" presStyleCnt="3">
        <dgm:presLayoutVars>
          <dgm:bulletEnabled val="1"/>
        </dgm:presLayoutVars>
      </dgm:prSet>
      <dgm:spPr/>
    </dgm:pt>
    <dgm:pt modelId="{03012061-8292-490C-92D6-79E000BCF03A}" type="pres">
      <dgm:prSet presAssocID="{B6DA850A-2E5A-4DDF-AE73-8DB98A057E23}" presName="sibTrans" presStyleCnt="0"/>
      <dgm:spPr/>
    </dgm:pt>
    <dgm:pt modelId="{B2D831B4-F80A-4DC5-9885-88BA63F4AE6B}" type="pres">
      <dgm:prSet presAssocID="{12E4FD55-869E-4458-B60C-C3F1656D7BBB}" presName="node" presStyleLbl="node1" presStyleIdx="2" presStyleCnt="3">
        <dgm:presLayoutVars>
          <dgm:bulletEnabled val="1"/>
        </dgm:presLayoutVars>
      </dgm:prSet>
      <dgm:spPr/>
    </dgm:pt>
  </dgm:ptLst>
  <dgm:cxnLst>
    <dgm:cxn modelId="{8CD4550E-7187-4842-9E50-2D65A0158E7D}" type="presOf" srcId="{EEC54218-8461-42AE-9339-BFE08F474EF1}" destId="{4D461186-502B-4AB9-9AAD-39CE975E3AED}" srcOrd="0" destOrd="0" presId="urn:microsoft.com/office/officeart/2005/8/layout/default"/>
    <dgm:cxn modelId="{E4C2813D-EA1C-43A1-9CCE-4B459AF289E6}" type="presOf" srcId="{12E4FD55-869E-4458-B60C-C3F1656D7BBB}" destId="{B2D831B4-F80A-4DC5-9885-88BA63F4AE6B}" srcOrd="0" destOrd="0" presId="urn:microsoft.com/office/officeart/2005/8/layout/default"/>
    <dgm:cxn modelId="{96D0F743-ACA5-47C0-A4FC-AFEA1BA786B1}" type="presOf" srcId="{330402B5-A6EA-42ED-9142-614228122055}" destId="{BAABE1B2-0853-48C2-875D-403E55CA85C2}" srcOrd="0" destOrd="0" presId="urn:microsoft.com/office/officeart/2005/8/layout/default"/>
    <dgm:cxn modelId="{5AD12459-48F4-42ED-B30E-2C9057AC9619}" srcId="{7E0294AE-AE3C-45C8-A623-F9467E646D7D}" destId="{EEC54218-8461-42AE-9339-BFE08F474EF1}" srcOrd="1" destOrd="0" parTransId="{E533E05E-3F4B-41BE-AF16-FA169DFDD6DF}" sibTransId="{B6DA850A-2E5A-4DDF-AE73-8DB98A057E23}"/>
    <dgm:cxn modelId="{308C20A3-872A-4068-AF0D-53D11A524505}" srcId="{7E0294AE-AE3C-45C8-A623-F9467E646D7D}" destId="{12E4FD55-869E-4458-B60C-C3F1656D7BBB}" srcOrd="2" destOrd="0" parTransId="{2D809C36-F517-40D3-934E-9A57DB01A6B6}" sibTransId="{2A5281CA-E284-4BF5-A553-3534D49033BF}"/>
    <dgm:cxn modelId="{4DB4DDAB-13E7-4775-AE23-250B01EEF450}" srcId="{7E0294AE-AE3C-45C8-A623-F9467E646D7D}" destId="{330402B5-A6EA-42ED-9142-614228122055}" srcOrd="0" destOrd="0" parTransId="{3292078A-9260-4579-AAE4-85DFA175EF4A}" sibTransId="{BE443562-4BEE-4375-9E03-30D8B744A203}"/>
    <dgm:cxn modelId="{234136D9-35A3-4186-856B-25AAB05CC383}" type="presOf" srcId="{7E0294AE-AE3C-45C8-A623-F9467E646D7D}" destId="{5093511D-1D15-4E0E-A1EC-5DD422FC3F82}" srcOrd="0" destOrd="0" presId="urn:microsoft.com/office/officeart/2005/8/layout/default"/>
    <dgm:cxn modelId="{751DE444-CFAD-4981-ACDC-05E97BA17A30}" type="presParOf" srcId="{5093511D-1D15-4E0E-A1EC-5DD422FC3F82}" destId="{BAABE1B2-0853-48C2-875D-403E55CA85C2}" srcOrd="0" destOrd="0" presId="urn:microsoft.com/office/officeart/2005/8/layout/default"/>
    <dgm:cxn modelId="{588B20BE-752D-408A-98EC-A60A6271AA72}" type="presParOf" srcId="{5093511D-1D15-4E0E-A1EC-5DD422FC3F82}" destId="{D82F7D91-3A90-4CE9-B302-AB4ED4290898}" srcOrd="1" destOrd="0" presId="urn:microsoft.com/office/officeart/2005/8/layout/default"/>
    <dgm:cxn modelId="{951926FB-0803-4B27-96D0-AC7BF1E188F9}" type="presParOf" srcId="{5093511D-1D15-4E0E-A1EC-5DD422FC3F82}" destId="{4D461186-502B-4AB9-9AAD-39CE975E3AED}" srcOrd="2" destOrd="0" presId="urn:microsoft.com/office/officeart/2005/8/layout/default"/>
    <dgm:cxn modelId="{6E2BECB6-16EF-49DD-8445-68A537B5EC9A}" type="presParOf" srcId="{5093511D-1D15-4E0E-A1EC-5DD422FC3F82}" destId="{03012061-8292-490C-92D6-79E000BCF03A}" srcOrd="3" destOrd="0" presId="urn:microsoft.com/office/officeart/2005/8/layout/default"/>
    <dgm:cxn modelId="{A763C505-E0BF-4A71-903F-0B3A81413E7C}" type="presParOf" srcId="{5093511D-1D15-4E0E-A1EC-5DD422FC3F82}" destId="{B2D831B4-F80A-4DC5-9885-88BA63F4AE6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0B9655-FF3F-4361-ACFD-E48EEAD0681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8AC53D2-E769-4A87-BD65-258E8AAF2FF4}">
      <dgm:prSet custT="1"/>
      <dgm:spPr/>
      <dgm:t>
        <a:bodyPr/>
        <a:lstStyle/>
        <a:p>
          <a:r>
            <a:rPr lang="es-ES" sz="1200" b="0" i="0" baseline="0" dirty="0">
              <a:latin typeface="Gilroy" panose="00000500000000000000" pitchFamily="50" charset="0"/>
            </a:rPr>
            <a:t>Solidaridad sin importar el objeto social frente a la prestación personal del servicio.</a:t>
          </a:r>
          <a:endParaRPr lang="es-CO" sz="1200" dirty="0">
            <a:latin typeface="Gilroy" panose="00000500000000000000" pitchFamily="50" charset="0"/>
          </a:endParaRPr>
        </a:p>
      </dgm:t>
    </dgm:pt>
    <dgm:pt modelId="{8E139CE6-00A3-4D3D-A75F-1A9FEC8343FE}" type="parTrans" cxnId="{9128FDD3-B764-451C-A55C-5789D7E9F981}">
      <dgm:prSet/>
      <dgm:spPr/>
      <dgm:t>
        <a:bodyPr/>
        <a:lstStyle/>
        <a:p>
          <a:endParaRPr lang="es-CO" sz="1400"/>
        </a:p>
      </dgm:t>
    </dgm:pt>
    <dgm:pt modelId="{BBF8767C-DF3B-4AF7-B653-BE795B9BD4D0}" type="sibTrans" cxnId="{9128FDD3-B764-451C-A55C-5789D7E9F981}">
      <dgm:prSet/>
      <dgm:spPr/>
      <dgm:t>
        <a:bodyPr/>
        <a:lstStyle/>
        <a:p>
          <a:endParaRPr lang="es-CO" sz="1400"/>
        </a:p>
      </dgm:t>
    </dgm:pt>
    <dgm:pt modelId="{87A0950B-8F35-4618-81FA-F2FC2E28CA6D}">
      <dgm:prSet custT="1"/>
      <dgm:spPr/>
      <dgm:t>
        <a:bodyPr/>
        <a:lstStyle/>
        <a:p>
          <a:r>
            <a:rPr lang="es-MX" sz="1200" dirty="0">
              <a:latin typeface="Gilroy" panose="00000500000000000000" pitchFamily="50" charset="0"/>
            </a:rPr>
            <a:t>Auditoría de los terceros que se tienen actualmente</a:t>
          </a:r>
          <a:r>
            <a:rPr lang="es-MX" sz="1200" b="0" i="0" baseline="0" dirty="0">
              <a:latin typeface="Gilroy" panose="00000500000000000000" pitchFamily="50" charset="0"/>
            </a:rPr>
            <a:t>.</a:t>
          </a:r>
          <a:endParaRPr lang="es-CO" sz="1200" dirty="0">
            <a:latin typeface="Gilroy" panose="00000500000000000000" pitchFamily="50" charset="0"/>
          </a:endParaRPr>
        </a:p>
      </dgm:t>
    </dgm:pt>
    <dgm:pt modelId="{7FBB879E-5DF2-4D10-B87F-2EFF4D50438E}" type="parTrans" cxnId="{09B1D771-61F8-4F0A-9309-FEF7A4C80FA8}">
      <dgm:prSet/>
      <dgm:spPr/>
      <dgm:t>
        <a:bodyPr/>
        <a:lstStyle/>
        <a:p>
          <a:endParaRPr lang="es-CO" sz="1400"/>
        </a:p>
      </dgm:t>
    </dgm:pt>
    <dgm:pt modelId="{EE418083-F997-47A1-BE29-20978F534555}" type="sibTrans" cxnId="{09B1D771-61F8-4F0A-9309-FEF7A4C80FA8}">
      <dgm:prSet/>
      <dgm:spPr/>
      <dgm:t>
        <a:bodyPr/>
        <a:lstStyle/>
        <a:p>
          <a:endParaRPr lang="es-CO" sz="1400"/>
        </a:p>
      </dgm:t>
    </dgm:pt>
    <dgm:pt modelId="{5F1C1869-D591-44CB-93E4-75CE016694AD}">
      <dgm:prSet custT="1"/>
      <dgm:spPr/>
      <dgm:t>
        <a:bodyPr/>
        <a:lstStyle/>
        <a:p>
          <a:r>
            <a:rPr lang="es-MX" sz="1200" b="0" i="0" baseline="0" dirty="0">
              <a:latin typeface="Gilroy" panose="00000500000000000000" pitchFamily="50" charset="0"/>
            </a:rPr>
            <a:t>Auditoría interna de los terceros como se encuentran manejando todos sus esquemas laborales, pagos, permisos y demás modificaciones de la reforma.</a:t>
          </a:r>
          <a:endParaRPr lang="es-CO" sz="1200" dirty="0">
            <a:latin typeface="Gilroy" panose="00000500000000000000" pitchFamily="50" charset="0"/>
          </a:endParaRPr>
        </a:p>
      </dgm:t>
    </dgm:pt>
    <dgm:pt modelId="{D483E3AB-3E57-42F0-8E8B-BB767B765312}" type="parTrans" cxnId="{7D315090-5A8A-4A78-8674-2FDCE27708C2}">
      <dgm:prSet/>
      <dgm:spPr/>
      <dgm:t>
        <a:bodyPr/>
        <a:lstStyle/>
        <a:p>
          <a:endParaRPr lang="es-CO" sz="1400"/>
        </a:p>
      </dgm:t>
    </dgm:pt>
    <dgm:pt modelId="{BDA826BC-2F8D-4DD2-A291-26C0DB175E93}" type="sibTrans" cxnId="{7D315090-5A8A-4A78-8674-2FDCE27708C2}">
      <dgm:prSet/>
      <dgm:spPr/>
      <dgm:t>
        <a:bodyPr/>
        <a:lstStyle/>
        <a:p>
          <a:endParaRPr lang="es-CO" sz="1400"/>
        </a:p>
      </dgm:t>
    </dgm:pt>
    <dgm:pt modelId="{2C862F2C-4B5B-4336-98A3-373FC8ACF9B1}">
      <dgm:prSet custT="1"/>
      <dgm:spPr/>
      <dgm:t>
        <a:bodyPr/>
        <a:lstStyle/>
        <a:p>
          <a:r>
            <a:rPr lang="es-MX" sz="1200" b="0" i="0" baseline="0" dirty="0">
              <a:latin typeface="Gilroy" panose="00000500000000000000" pitchFamily="50" charset="0"/>
            </a:rPr>
            <a:t>Posible validación de no suscribir contratos de prestación de servicios y eventual análisis de vinculación directa de las personas naturales, haciendo un análisis previo del costo y revisión de posibles planes de retiro de dichas personas.</a:t>
          </a:r>
          <a:endParaRPr lang="es-CO" sz="1200" dirty="0">
            <a:latin typeface="Gilroy" panose="00000500000000000000" pitchFamily="50" charset="0"/>
          </a:endParaRPr>
        </a:p>
      </dgm:t>
    </dgm:pt>
    <dgm:pt modelId="{18B885DC-3F53-4581-858C-7DB92FA44814}" type="parTrans" cxnId="{5CF6D9E3-DDD5-49CC-8141-BBC6BB0B5DDF}">
      <dgm:prSet/>
      <dgm:spPr/>
      <dgm:t>
        <a:bodyPr/>
        <a:lstStyle/>
        <a:p>
          <a:endParaRPr lang="es-CO" sz="1400"/>
        </a:p>
      </dgm:t>
    </dgm:pt>
    <dgm:pt modelId="{E2FC98CF-7FB3-4DC1-B64E-7A78E82F1F3F}" type="sibTrans" cxnId="{5CF6D9E3-DDD5-49CC-8141-BBC6BB0B5DDF}">
      <dgm:prSet/>
      <dgm:spPr/>
      <dgm:t>
        <a:bodyPr/>
        <a:lstStyle/>
        <a:p>
          <a:endParaRPr lang="es-CO" sz="1400"/>
        </a:p>
      </dgm:t>
    </dgm:pt>
    <dgm:pt modelId="{5EC9F690-BB40-41FB-ABD6-C63F0FA79D36}" type="pres">
      <dgm:prSet presAssocID="{940B9655-FF3F-4361-ACFD-E48EEAD06817}" presName="vert0" presStyleCnt="0">
        <dgm:presLayoutVars>
          <dgm:dir/>
          <dgm:animOne val="branch"/>
          <dgm:animLvl val="lvl"/>
        </dgm:presLayoutVars>
      </dgm:prSet>
      <dgm:spPr/>
    </dgm:pt>
    <dgm:pt modelId="{61FC91AF-DF82-4F38-8139-85E59BEEAD96}" type="pres">
      <dgm:prSet presAssocID="{38AC53D2-E769-4A87-BD65-258E8AAF2FF4}" presName="thickLine" presStyleLbl="alignNode1" presStyleIdx="0" presStyleCnt="4"/>
      <dgm:spPr/>
    </dgm:pt>
    <dgm:pt modelId="{1C53FE01-8C9E-47B3-AED4-2C4FF2D86CDE}" type="pres">
      <dgm:prSet presAssocID="{38AC53D2-E769-4A87-BD65-258E8AAF2FF4}" presName="horz1" presStyleCnt="0"/>
      <dgm:spPr/>
    </dgm:pt>
    <dgm:pt modelId="{6A84E856-61A4-4DAF-A354-F4862CFBE71D}" type="pres">
      <dgm:prSet presAssocID="{38AC53D2-E769-4A87-BD65-258E8AAF2FF4}" presName="tx1" presStyleLbl="revTx" presStyleIdx="0" presStyleCnt="4" custScaleY="26981"/>
      <dgm:spPr/>
    </dgm:pt>
    <dgm:pt modelId="{325E2EBC-B93D-4D28-8123-6BA91CA1DD35}" type="pres">
      <dgm:prSet presAssocID="{38AC53D2-E769-4A87-BD65-258E8AAF2FF4}" presName="vert1" presStyleCnt="0"/>
      <dgm:spPr/>
    </dgm:pt>
    <dgm:pt modelId="{56D64283-1FD4-434C-9DFD-3DEEB8990CA7}" type="pres">
      <dgm:prSet presAssocID="{87A0950B-8F35-4618-81FA-F2FC2E28CA6D}" presName="thickLine" presStyleLbl="alignNode1" presStyleIdx="1" presStyleCnt="4"/>
      <dgm:spPr/>
    </dgm:pt>
    <dgm:pt modelId="{FC4938D9-0324-4380-80A8-B44DED6E00FD}" type="pres">
      <dgm:prSet presAssocID="{87A0950B-8F35-4618-81FA-F2FC2E28CA6D}" presName="horz1" presStyleCnt="0"/>
      <dgm:spPr/>
    </dgm:pt>
    <dgm:pt modelId="{2C96E80A-A8DD-45A9-8FE0-E301361C72D9}" type="pres">
      <dgm:prSet presAssocID="{87A0950B-8F35-4618-81FA-F2FC2E28CA6D}" presName="tx1" presStyleLbl="revTx" presStyleIdx="1" presStyleCnt="4" custScaleY="28880"/>
      <dgm:spPr/>
    </dgm:pt>
    <dgm:pt modelId="{4CCCC8F2-1BB0-450B-B4CA-ABCFBDE5BFCC}" type="pres">
      <dgm:prSet presAssocID="{87A0950B-8F35-4618-81FA-F2FC2E28CA6D}" presName="vert1" presStyleCnt="0"/>
      <dgm:spPr/>
    </dgm:pt>
    <dgm:pt modelId="{E1C1AAC6-5FD0-4A73-816D-6DD027CC53C2}" type="pres">
      <dgm:prSet presAssocID="{5F1C1869-D591-44CB-93E4-75CE016694AD}" presName="thickLine" presStyleLbl="alignNode1" presStyleIdx="2" presStyleCnt="4"/>
      <dgm:spPr/>
    </dgm:pt>
    <dgm:pt modelId="{333E3F31-02CF-48A3-9F6A-0D7D0D7C64AC}" type="pres">
      <dgm:prSet presAssocID="{5F1C1869-D591-44CB-93E4-75CE016694AD}" presName="horz1" presStyleCnt="0"/>
      <dgm:spPr/>
    </dgm:pt>
    <dgm:pt modelId="{4C3FE720-EE41-4293-AC33-574980C4B30A}" type="pres">
      <dgm:prSet presAssocID="{5F1C1869-D591-44CB-93E4-75CE016694AD}" presName="tx1" presStyleLbl="revTx" presStyleIdx="2" presStyleCnt="4" custScaleY="54191"/>
      <dgm:spPr/>
    </dgm:pt>
    <dgm:pt modelId="{8D5CDA57-761A-4256-B877-A935FA88F681}" type="pres">
      <dgm:prSet presAssocID="{5F1C1869-D591-44CB-93E4-75CE016694AD}" presName="vert1" presStyleCnt="0"/>
      <dgm:spPr/>
    </dgm:pt>
    <dgm:pt modelId="{90C99717-3258-43D6-A6EA-76F5AF21C29B}" type="pres">
      <dgm:prSet presAssocID="{2C862F2C-4B5B-4336-98A3-373FC8ACF9B1}" presName="thickLine" presStyleLbl="alignNode1" presStyleIdx="3" presStyleCnt="4"/>
      <dgm:spPr/>
    </dgm:pt>
    <dgm:pt modelId="{0B916693-E258-4F1F-AF62-41064C074870}" type="pres">
      <dgm:prSet presAssocID="{2C862F2C-4B5B-4336-98A3-373FC8ACF9B1}" presName="horz1" presStyleCnt="0"/>
      <dgm:spPr/>
    </dgm:pt>
    <dgm:pt modelId="{58EF5734-32D9-4E7F-903E-C0DD2C909B09}" type="pres">
      <dgm:prSet presAssocID="{2C862F2C-4B5B-4336-98A3-373FC8ACF9B1}" presName="tx1" presStyleLbl="revTx" presStyleIdx="3" presStyleCnt="4"/>
      <dgm:spPr/>
    </dgm:pt>
    <dgm:pt modelId="{7F2FC4FB-5E1F-4D1C-A01A-F97C292D60BB}" type="pres">
      <dgm:prSet presAssocID="{2C862F2C-4B5B-4336-98A3-373FC8ACF9B1}" presName="vert1" presStyleCnt="0"/>
      <dgm:spPr/>
    </dgm:pt>
  </dgm:ptLst>
  <dgm:cxnLst>
    <dgm:cxn modelId="{D4A91E3F-D7C4-431C-BDDE-CC5B0C8D75F4}" type="presOf" srcId="{87A0950B-8F35-4618-81FA-F2FC2E28CA6D}" destId="{2C96E80A-A8DD-45A9-8FE0-E301361C72D9}" srcOrd="0" destOrd="0" presId="urn:microsoft.com/office/officeart/2008/layout/LinedList"/>
    <dgm:cxn modelId="{09B1D771-61F8-4F0A-9309-FEF7A4C80FA8}" srcId="{940B9655-FF3F-4361-ACFD-E48EEAD06817}" destId="{87A0950B-8F35-4618-81FA-F2FC2E28CA6D}" srcOrd="1" destOrd="0" parTransId="{7FBB879E-5DF2-4D10-B87F-2EFF4D50438E}" sibTransId="{EE418083-F997-47A1-BE29-20978F534555}"/>
    <dgm:cxn modelId="{BB49DB82-446D-4266-A5B9-15BAFBD8B0C7}" type="presOf" srcId="{940B9655-FF3F-4361-ACFD-E48EEAD06817}" destId="{5EC9F690-BB40-41FB-ABD6-C63F0FA79D36}" srcOrd="0" destOrd="0" presId="urn:microsoft.com/office/officeart/2008/layout/LinedList"/>
    <dgm:cxn modelId="{7D315090-5A8A-4A78-8674-2FDCE27708C2}" srcId="{940B9655-FF3F-4361-ACFD-E48EEAD06817}" destId="{5F1C1869-D591-44CB-93E4-75CE016694AD}" srcOrd="2" destOrd="0" parTransId="{D483E3AB-3E57-42F0-8E8B-BB767B765312}" sibTransId="{BDA826BC-2F8D-4DD2-A291-26C0DB175E93}"/>
    <dgm:cxn modelId="{9128FDD3-B764-451C-A55C-5789D7E9F981}" srcId="{940B9655-FF3F-4361-ACFD-E48EEAD06817}" destId="{38AC53D2-E769-4A87-BD65-258E8AAF2FF4}" srcOrd="0" destOrd="0" parTransId="{8E139CE6-00A3-4D3D-A75F-1A9FEC8343FE}" sibTransId="{BBF8767C-DF3B-4AF7-B653-BE795B9BD4D0}"/>
    <dgm:cxn modelId="{18E7D8E0-A55A-4F34-BAF7-C198D23B4854}" type="presOf" srcId="{38AC53D2-E769-4A87-BD65-258E8AAF2FF4}" destId="{6A84E856-61A4-4DAF-A354-F4862CFBE71D}" srcOrd="0" destOrd="0" presId="urn:microsoft.com/office/officeart/2008/layout/LinedList"/>
    <dgm:cxn modelId="{5CF6D9E3-DDD5-49CC-8141-BBC6BB0B5DDF}" srcId="{940B9655-FF3F-4361-ACFD-E48EEAD06817}" destId="{2C862F2C-4B5B-4336-98A3-373FC8ACF9B1}" srcOrd="3" destOrd="0" parTransId="{18B885DC-3F53-4581-858C-7DB92FA44814}" sibTransId="{E2FC98CF-7FB3-4DC1-B64E-7A78E82F1F3F}"/>
    <dgm:cxn modelId="{6E3FC0EC-57BF-45A8-9670-F0DF900737EB}" type="presOf" srcId="{2C862F2C-4B5B-4336-98A3-373FC8ACF9B1}" destId="{58EF5734-32D9-4E7F-903E-C0DD2C909B09}" srcOrd="0" destOrd="0" presId="urn:microsoft.com/office/officeart/2008/layout/LinedList"/>
    <dgm:cxn modelId="{AE6431FF-88FC-481F-85D2-0938C6650905}" type="presOf" srcId="{5F1C1869-D591-44CB-93E4-75CE016694AD}" destId="{4C3FE720-EE41-4293-AC33-574980C4B30A}" srcOrd="0" destOrd="0" presId="urn:microsoft.com/office/officeart/2008/layout/LinedList"/>
    <dgm:cxn modelId="{0E08A3DB-359E-4559-8160-8CB1B8B12733}" type="presParOf" srcId="{5EC9F690-BB40-41FB-ABD6-C63F0FA79D36}" destId="{61FC91AF-DF82-4F38-8139-85E59BEEAD96}" srcOrd="0" destOrd="0" presId="urn:microsoft.com/office/officeart/2008/layout/LinedList"/>
    <dgm:cxn modelId="{FA12CA6B-ECAB-45E9-AFEA-C3F75F0E44F2}" type="presParOf" srcId="{5EC9F690-BB40-41FB-ABD6-C63F0FA79D36}" destId="{1C53FE01-8C9E-47B3-AED4-2C4FF2D86CDE}" srcOrd="1" destOrd="0" presId="urn:microsoft.com/office/officeart/2008/layout/LinedList"/>
    <dgm:cxn modelId="{480EC8C5-6B0F-4430-8BC6-C1749CCF0712}" type="presParOf" srcId="{1C53FE01-8C9E-47B3-AED4-2C4FF2D86CDE}" destId="{6A84E856-61A4-4DAF-A354-F4862CFBE71D}" srcOrd="0" destOrd="0" presId="urn:microsoft.com/office/officeart/2008/layout/LinedList"/>
    <dgm:cxn modelId="{3361369F-EB7B-47DD-979A-81EAA10F1A20}" type="presParOf" srcId="{1C53FE01-8C9E-47B3-AED4-2C4FF2D86CDE}" destId="{325E2EBC-B93D-4D28-8123-6BA91CA1DD35}" srcOrd="1" destOrd="0" presId="urn:microsoft.com/office/officeart/2008/layout/LinedList"/>
    <dgm:cxn modelId="{4F1E96E4-545F-4FF2-8EE1-4B935DC6B71B}" type="presParOf" srcId="{5EC9F690-BB40-41FB-ABD6-C63F0FA79D36}" destId="{56D64283-1FD4-434C-9DFD-3DEEB8990CA7}" srcOrd="2" destOrd="0" presId="urn:microsoft.com/office/officeart/2008/layout/LinedList"/>
    <dgm:cxn modelId="{349DF31D-2816-427A-9D22-8FCBD4A23553}" type="presParOf" srcId="{5EC9F690-BB40-41FB-ABD6-C63F0FA79D36}" destId="{FC4938D9-0324-4380-80A8-B44DED6E00FD}" srcOrd="3" destOrd="0" presId="urn:microsoft.com/office/officeart/2008/layout/LinedList"/>
    <dgm:cxn modelId="{D97DE5C3-F603-4FCA-A5B4-5E4E195418CC}" type="presParOf" srcId="{FC4938D9-0324-4380-80A8-B44DED6E00FD}" destId="{2C96E80A-A8DD-45A9-8FE0-E301361C72D9}" srcOrd="0" destOrd="0" presId="urn:microsoft.com/office/officeart/2008/layout/LinedList"/>
    <dgm:cxn modelId="{7930DA7A-83D5-4D1F-ACCE-8B74D9711441}" type="presParOf" srcId="{FC4938D9-0324-4380-80A8-B44DED6E00FD}" destId="{4CCCC8F2-1BB0-450B-B4CA-ABCFBDE5BFCC}" srcOrd="1" destOrd="0" presId="urn:microsoft.com/office/officeart/2008/layout/LinedList"/>
    <dgm:cxn modelId="{8F9AC036-F111-417D-A861-3017B1D870BE}" type="presParOf" srcId="{5EC9F690-BB40-41FB-ABD6-C63F0FA79D36}" destId="{E1C1AAC6-5FD0-4A73-816D-6DD027CC53C2}" srcOrd="4" destOrd="0" presId="urn:microsoft.com/office/officeart/2008/layout/LinedList"/>
    <dgm:cxn modelId="{A544A807-3BA2-4CF9-8D7F-6EE982498175}" type="presParOf" srcId="{5EC9F690-BB40-41FB-ABD6-C63F0FA79D36}" destId="{333E3F31-02CF-48A3-9F6A-0D7D0D7C64AC}" srcOrd="5" destOrd="0" presId="urn:microsoft.com/office/officeart/2008/layout/LinedList"/>
    <dgm:cxn modelId="{3334453F-A3EF-4902-9CFE-821667B16159}" type="presParOf" srcId="{333E3F31-02CF-48A3-9F6A-0D7D0D7C64AC}" destId="{4C3FE720-EE41-4293-AC33-574980C4B30A}" srcOrd="0" destOrd="0" presId="urn:microsoft.com/office/officeart/2008/layout/LinedList"/>
    <dgm:cxn modelId="{9283978B-2A89-4969-957A-51B4219B7D45}" type="presParOf" srcId="{333E3F31-02CF-48A3-9F6A-0D7D0D7C64AC}" destId="{8D5CDA57-761A-4256-B877-A935FA88F681}" srcOrd="1" destOrd="0" presId="urn:microsoft.com/office/officeart/2008/layout/LinedList"/>
    <dgm:cxn modelId="{40B8C24B-9E7F-4A5A-A390-B4B40A656928}" type="presParOf" srcId="{5EC9F690-BB40-41FB-ABD6-C63F0FA79D36}" destId="{90C99717-3258-43D6-A6EA-76F5AF21C29B}" srcOrd="6" destOrd="0" presId="urn:microsoft.com/office/officeart/2008/layout/LinedList"/>
    <dgm:cxn modelId="{3FC75DEC-F812-4A4C-A9BC-EAC1CB5728C3}" type="presParOf" srcId="{5EC9F690-BB40-41FB-ABD6-C63F0FA79D36}" destId="{0B916693-E258-4F1F-AF62-41064C074870}" srcOrd="7" destOrd="0" presId="urn:microsoft.com/office/officeart/2008/layout/LinedList"/>
    <dgm:cxn modelId="{4E8F2551-FEB2-469D-9FCF-8908CC09BCF3}" type="presParOf" srcId="{0B916693-E258-4F1F-AF62-41064C074870}" destId="{58EF5734-32D9-4E7F-903E-C0DD2C909B09}" srcOrd="0" destOrd="0" presId="urn:microsoft.com/office/officeart/2008/layout/LinedList"/>
    <dgm:cxn modelId="{AC1397AA-C68B-4DF8-B247-15B77F771DEB}" type="presParOf" srcId="{0B916693-E258-4F1F-AF62-41064C074870}" destId="{7F2FC4FB-5E1F-4D1C-A01A-F97C292D60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9985D3-7B22-48E2-9B91-94C3965DC2E5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E1367D9-6D1D-4E56-9120-AF12BD74D7EB}">
      <dgm:prSet phldrT="[Texto]"/>
      <dgm:spPr>
        <a:solidFill>
          <a:srgbClr val="00015B"/>
        </a:solidFill>
        <a:ln>
          <a:noFill/>
        </a:ln>
      </dgm:spPr>
      <dgm:t>
        <a:bodyPr/>
        <a:lstStyle/>
        <a:p>
          <a:pPr algn="ctr"/>
          <a:r>
            <a:rPr lang="es-ES" b="1" dirty="0">
              <a:solidFill>
                <a:schemeClr val="bg1"/>
              </a:solidFill>
              <a:latin typeface="Gilroy" panose="00000500000000000000" pitchFamily="50" charset="0"/>
              <a:cs typeface="Arial" panose="020B0604020202020204" pitchFamily="34" charset="0"/>
            </a:rPr>
            <a:t>MODIFICACIONES</a:t>
          </a:r>
          <a:endParaRPr lang="es-CO" b="1" dirty="0">
            <a:solidFill>
              <a:schemeClr val="bg1"/>
            </a:solidFill>
            <a:latin typeface="Gilroy" panose="00000500000000000000" pitchFamily="50" charset="0"/>
            <a:cs typeface="Arial" panose="020B0604020202020204" pitchFamily="34" charset="0"/>
          </a:endParaRPr>
        </a:p>
      </dgm:t>
    </dgm:pt>
    <dgm:pt modelId="{EE39A3B7-BAB1-4BD0-AB4F-9520F5B39D86}" type="parTrans" cxnId="{A82BE8C2-E7B7-4524-BFE6-FF9B1EF7755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D2D45-3CF0-4798-BB54-AA9884E25B6E}" type="sibTrans" cxnId="{A82BE8C2-E7B7-4524-BFE6-FF9B1EF7755B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1A4DC-F566-4519-A193-1706574B8ACC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kumimoji="0" lang="es-CO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Prohibición de Intermediación Laboral en Actividades Permanentes.</a:t>
          </a:r>
          <a:endParaRPr lang="es-CO" sz="1600" dirty="0">
            <a:latin typeface="Gilroy" panose="00000500000000000000" pitchFamily="50" charset="0"/>
            <a:cs typeface="Arial" panose="020B0604020202020204" pitchFamily="34" charset="0"/>
          </a:endParaRPr>
        </a:p>
      </dgm:t>
    </dgm:pt>
    <dgm:pt modelId="{6F7FA72C-9DC0-43FE-8597-1610C8FCF4F2}" type="parTrans" cxnId="{8328EE78-566A-4A4B-8923-2345083CFB9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F9ED6-299E-4A17-BB6C-83164411B77D}" type="sibTrans" cxnId="{8328EE78-566A-4A4B-8923-2345083CFB9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61950-714B-49A5-9E32-FC7E7C75D441}">
      <dgm:prSet phldrT="[Texto]"/>
      <dgm:spPr>
        <a:solidFill>
          <a:srgbClr val="70AD47"/>
        </a:solidFill>
        <a:ln>
          <a:noFill/>
        </a:ln>
      </dgm:spPr>
      <dgm:t>
        <a:bodyPr/>
        <a:lstStyle/>
        <a:p>
          <a:pPr algn="ctr"/>
          <a:r>
            <a:rPr lang="es-ES" b="1" dirty="0">
              <a:solidFill>
                <a:schemeClr val="bg1"/>
              </a:solidFill>
              <a:latin typeface="Gilroy" panose="00000500000000000000" pitchFamily="50" charset="0"/>
              <a:cs typeface="Arial" panose="020B0604020202020204" pitchFamily="34" charset="0"/>
            </a:rPr>
            <a:t>EFECTOS</a:t>
          </a:r>
          <a:endParaRPr lang="es-CO" b="1" dirty="0">
            <a:solidFill>
              <a:schemeClr val="bg1"/>
            </a:solidFill>
            <a:latin typeface="Gilroy" panose="00000500000000000000" pitchFamily="50" charset="0"/>
            <a:cs typeface="Arial" panose="020B0604020202020204" pitchFamily="34" charset="0"/>
          </a:endParaRPr>
        </a:p>
      </dgm:t>
    </dgm:pt>
    <dgm:pt modelId="{0E0B0196-2D8A-4230-A6F9-22B0EE998696}" type="parTrans" cxnId="{D952D58B-C7E7-4971-AF7D-70BD7B2D976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AA31B-7671-41E3-8BE4-88E77BC66A08}" type="sibTrans" cxnId="{D952D58B-C7E7-4971-AF7D-70BD7B2D9769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00403-DA35-4D46-AD30-A166AF75B528}">
      <dgm:prSet phldrT="[Texto]" custT="1"/>
      <dgm:spPr/>
      <dgm:t>
        <a:bodyPr/>
        <a:lstStyle/>
        <a:p>
          <a:pPr algn="l"/>
          <a:r>
            <a:rPr kumimoji="0" lang="es-MX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</a:t>
          </a:r>
          <a:r>
            <a:rPr lang="es-MX" sz="1500" dirty="0">
              <a:solidFill>
                <a:srgbClr val="000000"/>
              </a:solidFill>
              <a:latin typeface="Gilroy" panose="00000500000000000000" pitchFamily="50" charset="0"/>
              <a:cs typeface="Arial" panose="020B0604020202020204" pitchFamily="34" charset="0"/>
            </a:rPr>
            <a:t>del </a:t>
          </a:r>
          <a:r>
            <a:rPr kumimoji="0" lang="es-MX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contrato comercial EST.</a:t>
          </a:r>
          <a:endParaRPr lang="es-CO" sz="1500" dirty="0">
            <a:latin typeface="Gilroy" panose="00000500000000000000" pitchFamily="50" charset="0"/>
            <a:cs typeface="Arial" panose="020B0604020202020204" pitchFamily="34" charset="0"/>
          </a:endParaRPr>
        </a:p>
      </dgm:t>
    </dgm:pt>
    <dgm:pt modelId="{736E0DB4-FDE6-478F-A728-409C3F3B2805}" type="parTrans" cxnId="{53B64525-B59B-435C-8D8A-E706AD871AF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83D2E-E9B0-4981-ADE7-4D71ADD6E508}" type="sibTrans" cxnId="{53B64525-B59B-435C-8D8A-E706AD871AFD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1B029-3587-4FB8-961F-F643C543F7C8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s-CO" sz="1600" dirty="0">
              <a:solidFill>
                <a:prstClr val="black"/>
              </a:solidFill>
              <a:latin typeface="Gilroy" panose="00000500000000000000" pitchFamily="50" charset="0"/>
              <a:cs typeface="Arial" panose="020B0604020202020204" pitchFamily="34" charset="0"/>
            </a:rPr>
            <a:t>Presunción de laboralidad cuando son actividades misionales o se exceden los términos.</a:t>
          </a:r>
        </a:p>
      </dgm:t>
    </dgm:pt>
    <dgm:pt modelId="{1BAB7811-C324-47C1-8942-3B1268D1AC50}" type="parTrans" cxnId="{4482088D-9D90-488E-B5A9-630096DD9E7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F3495-B52D-432E-8A2B-05B2D5F6B79E}" type="sibTrans" cxnId="{4482088D-9D90-488E-B5A9-630096DD9E7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E86A6-0FA8-4583-AADD-B97B18236609}">
      <dgm:prSet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kumimoji="0" lang="es-CO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Sanción especial para </a:t>
          </a:r>
          <a:r>
            <a:rPr kumimoji="0" lang="es-CO" sz="1600" b="0" i="0" u="none" strike="noStrike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ESTs</a:t>
          </a:r>
          <a:r>
            <a:rPr kumimoji="0" lang="es-CO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 a cargo del Ministerio de Trabajo – Revocatoria de licencia</a:t>
          </a:r>
          <a:endParaRPr kumimoji="0" lang="es-CO" sz="1600" b="0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Gilroy" panose="00000500000000000000" pitchFamily="50" charset="0"/>
            <a:ea typeface="+mn-ea"/>
            <a:cs typeface="Arial" panose="020B0604020202020204" pitchFamily="34" charset="0"/>
          </a:endParaRPr>
        </a:p>
      </dgm:t>
    </dgm:pt>
    <dgm:pt modelId="{A1573CDA-A3BF-4E97-84A1-4CB4260F066E}" type="parTrans" cxnId="{81EEC0FF-26EE-44DE-9ADF-A810FCB4384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82CF4-7A59-439F-AC50-C4F92345CE9B}" type="sibTrans" cxnId="{81EEC0FF-26EE-44DE-9ADF-A810FCB4384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781F3-74D2-4D5A-B80A-6208573A56A8}">
      <dgm:prSet custT="1"/>
      <dgm:spPr/>
      <dgm:t>
        <a:bodyPr/>
        <a:lstStyle/>
        <a:p>
          <a:pPr algn="l"/>
          <a:r>
            <a:rPr kumimoji="0" lang="es-MX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de personal de la EST que lleve más de 1 año en prestación de servicio.</a:t>
          </a:r>
        </a:p>
      </dgm:t>
    </dgm:pt>
    <dgm:pt modelId="{E57678AD-99BB-45E6-9BDC-B011F6A1C75C}" type="parTrans" cxnId="{ADC35FFD-B861-42D3-9834-B61BA0C275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17EAA0-1B1D-4ADE-BE97-73F2F769A81B}" type="sibTrans" cxnId="{ADC35FFD-B861-42D3-9834-B61BA0C2759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8AE78-9A49-4B18-A775-A9BC1C4504C2}">
      <dgm:prSet custT="1"/>
      <dgm:spPr/>
      <dgm:t>
        <a:bodyPr/>
        <a:lstStyle/>
        <a:p>
          <a:pPr algn="l"/>
          <a:r>
            <a:rPr kumimoji="0" lang="es-MX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Análisis de costos respecto de posibilidad de terminación de los contratos de personal que supere el tiempo.</a:t>
          </a:r>
        </a:p>
      </dgm:t>
    </dgm:pt>
    <dgm:pt modelId="{B1114FB4-6D6F-4DD8-838A-DC34F1920081}" type="parTrans" cxnId="{6BEDE8AF-3769-43F2-8551-D27F2990DF4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F0907-0C55-4A01-8684-4989868AD02B}" type="sibTrans" cxnId="{6BEDE8AF-3769-43F2-8551-D27F2990DF46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4A41A-58B5-4000-BA57-A47B7A52F6A6}">
      <dgm:prSet custT="1"/>
      <dgm:spPr/>
      <dgm:t>
        <a:bodyPr/>
        <a:lstStyle/>
        <a:p>
          <a:pPr algn="l"/>
          <a:r>
            <a:rPr kumimoji="0" lang="es-MX" sz="15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de causales de contratación con EST y verificación de cumplimiento de las mismas.</a:t>
          </a:r>
        </a:p>
      </dgm:t>
    </dgm:pt>
    <dgm:pt modelId="{90C75570-62B2-4089-AD13-0170741BE3D3}" type="parTrans" cxnId="{6C260D37-DA43-4040-A090-6A2538953D2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EEA4-0D5C-43AA-8033-DBD61DF98E6A}" type="sibTrans" cxnId="{6C260D37-DA43-4040-A090-6A2538953D2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6F0CD-B883-48C1-A470-296FD677A610}" type="pres">
      <dgm:prSet presAssocID="{FB9985D3-7B22-48E2-9B91-94C3965DC2E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7987EEC-F271-41D2-A53D-D47D2E210735}" type="pres">
      <dgm:prSet presAssocID="{FB9985D3-7B22-48E2-9B91-94C3965DC2E5}" presName="Background" presStyleLbl="node1" presStyleIdx="0" presStyleCnt="1" custScaleX="146085" custScaleY="126477" custLinFactNeighborX="0" custLinFactNeighborY="4406"/>
      <dgm:spPr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0843568-0315-4023-84BC-9EEB82418E61}" type="pres">
      <dgm:prSet presAssocID="{FB9985D3-7B22-48E2-9B91-94C3965DC2E5}" presName="Divider" presStyleLbl="callout" presStyleIdx="0" presStyleCnt="1"/>
      <dgm:spPr/>
    </dgm:pt>
    <dgm:pt modelId="{86A7B00F-92A1-428F-82B5-5C72DB477067}" type="pres">
      <dgm:prSet presAssocID="{FB9985D3-7B22-48E2-9B91-94C3965DC2E5}" presName="ChildText1" presStyleLbl="revTx" presStyleIdx="0" presStyleCnt="0" custScaleX="140660" custScaleY="101925" custLinFactNeighborX="-20417" custLinFactNeighborY="3838">
        <dgm:presLayoutVars>
          <dgm:chMax val="0"/>
          <dgm:chPref val="0"/>
          <dgm:bulletEnabled val="1"/>
        </dgm:presLayoutVars>
      </dgm:prSet>
      <dgm:spPr/>
    </dgm:pt>
    <dgm:pt modelId="{5947D429-71B2-4F5B-9616-2844E93E6F11}" type="pres">
      <dgm:prSet presAssocID="{FB9985D3-7B22-48E2-9B91-94C3965DC2E5}" presName="ChildText2" presStyleLbl="revTx" presStyleIdx="0" presStyleCnt="0" custScaleX="143127" custLinFactNeighborX="28742" custLinFactNeighborY="1669">
        <dgm:presLayoutVars>
          <dgm:chMax val="0"/>
          <dgm:chPref val="0"/>
          <dgm:bulletEnabled val="1"/>
        </dgm:presLayoutVars>
      </dgm:prSet>
      <dgm:spPr/>
    </dgm:pt>
    <dgm:pt modelId="{AA5A5012-84D3-43FC-9352-0B7B1D1634E0}" type="pres">
      <dgm:prSet presAssocID="{FB9985D3-7B22-48E2-9B91-94C3965DC2E5}" presName="ParentText1" presStyleLbl="revTx" presStyleIdx="0" presStyleCnt="0">
        <dgm:presLayoutVars>
          <dgm:chMax val="1"/>
          <dgm:chPref val="1"/>
        </dgm:presLayoutVars>
      </dgm:prSet>
      <dgm:spPr/>
    </dgm:pt>
    <dgm:pt modelId="{E25EB494-F7D3-4DD3-8CAB-5E1E0C42ED14}" type="pres">
      <dgm:prSet presAssocID="{FB9985D3-7B22-48E2-9B91-94C3965DC2E5}" presName="ParentShape1" presStyleLbl="alignImgPlace1" presStyleIdx="0" presStyleCnt="2" custLinFactX="-47429" custLinFactNeighborX="-100000" custLinFactNeighborY="10598">
        <dgm:presLayoutVars/>
      </dgm:prSet>
      <dgm:spPr/>
    </dgm:pt>
    <dgm:pt modelId="{CEB17ADF-4896-4516-861E-4F4576C47DCF}" type="pres">
      <dgm:prSet presAssocID="{FB9985D3-7B22-48E2-9B91-94C3965DC2E5}" presName="ParentText2" presStyleLbl="revTx" presStyleIdx="0" presStyleCnt="0">
        <dgm:presLayoutVars>
          <dgm:chMax val="1"/>
          <dgm:chPref val="1"/>
        </dgm:presLayoutVars>
      </dgm:prSet>
      <dgm:spPr/>
    </dgm:pt>
    <dgm:pt modelId="{EB8FE94E-BB69-4391-AA9F-A895D19C823E}" type="pres">
      <dgm:prSet presAssocID="{FB9985D3-7B22-48E2-9B91-94C3965DC2E5}" presName="ParentShape2" presStyleLbl="alignImgPlace1" presStyleIdx="1" presStyleCnt="2" custLinFactX="54754" custLinFactNeighborX="100000" custLinFactNeighborY="-12929">
        <dgm:presLayoutVars/>
      </dgm:prSet>
      <dgm:spPr/>
    </dgm:pt>
  </dgm:ptLst>
  <dgm:cxnLst>
    <dgm:cxn modelId="{32CF0401-9B15-49B1-9DB2-3471B17FBDE9}" type="presOf" srcId="{FE1367D9-6D1D-4E56-9120-AF12BD74D7EB}" destId="{AA5A5012-84D3-43FC-9352-0B7B1D1634E0}" srcOrd="0" destOrd="0" presId="urn:microsoft.com/office/officeart/2009/3/layout/OpposingIdeas"/>
    <dgm:cxn modelId="{81F1990F-1297-4F09-8F57-78EF8B19C6BA}" type="presOf" srcId="{01E61950-714B-49A5-9E32-FC7E7C75D441}" destId="{EB8FE94E-BB69-4391-AA9F-A895D19C823E}" srcOrd="1" destOrd="0" presId="urn:microsoft.com/office/officeart/2009/3/layout/OpposingIdeas"/>
    <dgm:cxn modelId="{E611B919-2AA2-4F47-A0BC-FC3578F6B127}" type="presOf" srcId="{6248AE78-9A49-4B18-A775-A9BC1C4504C2}" destId="{5947D429-71B2-4F5B-9616-2844E93E6F11}" srcOrd="0" destOrd="2" presId="urn:microsoft.com/office/officeart/2009/3/layout/OpposingIdeas"/>
    <dgm:cxn modelId="{53B64525-B59B-435C-8D8A-E706AD871AFD}" srcId="{01E61950-714B-49A5-9E32-FC7E7C75D441}" destId="{10000403-DA35-4D46-AD30-A166AF75B528}" srcOrd="0" destOrd="0" parTransId="{736E0DB4-FDE6-478F-A728-409C3F3B2805}" sibTransId="{91083D2E-E9B0-4981-ADE7-4D71ADD6E508}"/>
    <dgm:cxn modelId="{6C260D37-DA43-4040-A090-6A2538953D22}" srcId="{01E61950-714B-49A5-9E32-FC7E7C75D441}" destId="{7774A41A-58B5-4000-BA57-A47B7A52F6A6}" srcOrd="3" destOrd="0" parTransId="{90C75570-62B2-4089-AD13-0170741BE3D3}" sibTransId="{A911EEA4-0D5C-43AA-8033-DBD61DF98E6A}"/>
    <dgm:cxn modelId="{9D0D5C42-0A8D-490A-8AD8-9959FA5BD9DC}" type="presOf" srcId="{7774A41A-58B5-4000-BA57-A47B7A52F6A6}" destId="{5947D429-71B2-4F5B-9616-2844E93E6F11}" srcOrd="0" destOrd="3" presId="urn:microsoft.com/office/officeart/2009/3/layout/OpposingIdeas"/>
    <dgm:cxn modelId="{C1A67772-37E2-466F-AD61-EEF7F15EFEE5}" type="presOf" srcId="{278781F3-74D2-4D5A-B80A-6208573A56A8}" destId="{5947D429-71B2-4F5B-9616-2844E93E6F11}" srcOrd="0" destOrd="1" presId="urn:microsoft.com/office/officeart/2009/3/layout/OpposingIdeas"/>
    <dgm:cxn modelId="{60E89854-3107-44FE-803C-24EC320A9C20}" type="presOf" srcId="{01E61950-714B-49A5-9E32-FC7E7C75D441}" destId="{CEB17ADF-4896-4516-861E-4F4576C47DCF}" srcOrd="0" destOrd="0" presId="urn:microsoft.com/office/officeart/2009/3/layout/OpposingIdeas"/>
    <dgm:cxn modelId="{8328EE78-566A-4A4B-8923-2345083CFB99}" srcId="{FE1367D9-6D1D-4E56-9120-AF12BD74D7EB}" destId="{90C1A4DC-F566-4519-A193-1706574B8ACC}" srcOrd="0" destOrd="0" parTransId="{6F7FA72C-9DC0-43FE-8597-1610C8FCF4F2}" sibTransId="{0EBF9ED6-299E-4A17-BB6C-83164411B77D}"/>
    <dgm:cxn modelId="{06DE2D7E-853A-4B48-AF1C-EB67881C2D60}" type="presOf" srcId="{3051B029-3587-4FB8-961F-F643C543F7C8}" destId="{86A7B00F-92A1-428F-82B5-5C72DB477067}" srcOrd="0" destOrd="1" presId="urn:microsoft.com/office/officeart/2009/3/layout/OpposingIdeas"/>
    <dgm:cxn modelId="{2B898489-2D6B-4D4D-9FB6-5134925E2451}" type="presOf" srcId="{90C1A4DC-F566-4519-A193-1706574B8ACC}" destId="{86A7B00F-92A1-428F-82B5-5C72DB477067}" srcOrd="0" destOrd="0" presId="urn:microsoft.com/office/officeart/2009/3/layout/OpposingIdeas"/>
    <dgm:cxn modelId="{D952D58B-C7E7-4971-AF7D-70BD7B2D9769}" srcId="{FB9985D3-7B22-48E2-9B91-94C3965DC2E5}" destId="{01E61950-714B-49A5-9E32-FC7E7C75D441}" srcOrd="1" destOrd="0" parTransId="{0E0B0196-2D8A-4230-A6F9-22B0EE998696}" sibTransId="{4D2AA31B-7671-41E3-8BE4-88E77BC66A08}"/>
    <dgm:cxn modelId="{9181E38C-F1DB-4B55-9993-FB6264D7A7A0}" type="presOf" srcId="{FE1367D9-6D1D-4E56-9120-AF12BD74D7EB}" destId="{E25EB494-F7D3-4DD3-8CAB-5E1E0C42ED14}" srcOrd="1" destOrd="0" presId="urn:microsoft.com/office/officeart/2009/3/layout/OpposingIdeas"/>
    <dgm:cxn modelId="{4482088D-9D90-488E-B5A9-630096DD9E7A}" srcId="{FE1367D9-6D1D-4E56-9120-AF12BD74D7EB}" destId="{3051B029-3587-4FB8-961F-F643C543F7C8}" srcOrd="1" destOrd="0" parTransId="{1BAB7811-C324-47C1-8942-3B1268D1AC50}" sibTransId="{675F3495-B52D-432E-8A2B-05B2D5F6B79E}"/>
    <dgm:cxn modelId="{6BEDE8AF-3769-43F2-8551-D27F2990DF46}" srcId="{01E61950-714B-49A5-9E32-FC7E7C75D441}" destId="{6248AE78-9A49-4B18-A775-A9BC1C4504C2}" srcOrd="2" destOrd="0" parTransId="{B1114FB4-6D6F-4DD8-838A-DC34F1920081}" sibTransId="{3F1F0907-0C55-4A01-8684-4989868AD02B}"/>
    <dgm:cxn modelId="{CD5C74B8-5FD0-4A2A-A2A1-90C4C8F0E896}" type="presOf" srcId="{FB9985D3-7B22-48E2-9B91-94C3965DC2E5}" destId="{BFF6F0CD-B883-48C1-A470-296FD677A610}" srcOrd="0" destOrd="0" presId="urn:microsoft.com/office/officeart/2009/3/layout/OpposingIdeas"/>
    <dgm:cxn modelId="{B96C25BC-8B61-428C-A70B-75D628BCC96B}" type="presOf" srcId="{10000403-DA35-4D46-AD30-A166AF75B528}" destId="{5947D429-71B2-4F5B-9616-2844E93E6F11}" srcOrd="0" destOrd="0" presId="urn:microsoft.com/office/officeart/2009/3/layout/OpposingIdeas"/>
    <dgm:cxn modelId="{A82BE8C2-E7B7-4524-BFE6-FF9B1EF7755B}" srcId="{FB9985D3-7B22-48E2-9B91-94C3965DC2E5}" destId="{FE1367D9-6D1D-4E56-9120-AF12BD74D7EB}" srcOrd="0" destOrd="0" parTransId="{EE39A3B7-BAB1-4BD0-AB4F-9520F5B39D86}" sibTransId="{109D2D45-3CF0-4798-BB54-AA9884E25B6E}"/>
    <dgm:cxn modelId="{AE2689D0-7C76-431C-9E18-4BF3A17DECA2}" type="presOf" srcId="{6CFE86A6-0FA8-4583-AADD-B97B18236609}" destId="{86A7B00F-92A1-428F-82B5-5C72DB477067}" srcOrd="0" destOrd="2" presId="urn:microsoft.com/office/officeart/2009/3/layout/OpposingIdeas"/>
    <dgm:cxn modelId="{ADC35FFD-B861-42D3-9834-B61BA0C27596}" srcId="{01E61950-714B-49A5-9E32-FC7E7C75D441}" destId="{278781F3-74D2-4D5A-B80A-6208573A56A8}" srcOrd="1" destOrd="0" parTransId="{E57678AD-99BB-45E6-9BDC-B011F6A1C75C}" sibTransId="{2217EAA0-1B1D-4ADE-BE97-73F2F769A81B}"/>
    <dgm:cxn modelId="{81EEC0FF-26EE-44DE-9ADF-A810FCB43846}" srcId="{FE1367D9-6D1D-4E56-9120-AF12BD74D7EB}" destId="{6CFE86A6-0FA8-4583-AADD-B97B18236609}" srcOrd="2" destOrd="0" parTransId="{A1573CDA-A3BF-4E97-84A1-4CB4260F066E}" sibTransId="{ED882CF4-7A59-439F-AC50-C4F92345CE9B}"/>
    <dgm:cxn modelId="{6D8ABD46-8FB3-457E-996C-2B2A23D7E0F5}" type="presParOf" srcId="{BFF6F0CD-B883-48C1-A470-296FD677A610}" destId="{A7987EEC-F271-41D2-A53D-D47D2E210735}" srcOrd="0" destOrd="0" presId="urn:microsoft.com/office/officeart/2009/3/layout/OpposingIdeas"/>
    <dgm:cxn modelId="{CD56D364-D8FB-4216-B060-058CAD3D3E5E}" type="presParOf" srcId="{BFF6F0CD-B883-48C1-A470-296FD677A610}" destId="{B0843568-0315-4023-84BC-9EEB82418E61}" srcOrd="1" destOrd="0" presId="urn:microsoft.com/office/officeart/2009/3/layout/OpposingIdeas"/>
    <dgm:cxn modelId="{9707EF25-B695-47FB-AED0-115889C35810}" type="presParOf" srcId="{BFF6F0CD-B883-48C1-A470-296FD677A610}" destId="{86A7B00F-92A1-428F-82B5-5C72DB477067}" srcOrd="2" destOrd="0" presId="urn:microsoft.com/office/officeart/2009/3/layout/OpposingIdeas"/>
    <dgm:cxn modelId="{DD2AE02B-126C-48EB-BA42-6C1E172A3B19}" type="presParOf" srcId="{BFF6F0CD-B883-48C1-A470-296FD677A610}" destId="{5947D429-71B2-4F5B-9616-2844E93E6F11}" srcOrd="3" destOrd="0" presId="urn:microsoft.com/office/officeart/2009/3/layout/OpposingIdeas"/>
    <dgm:cxn modelId="{59264C01-284A-4E2B-9B2E-832047487FEF}" type="presParOf" srcId="{BFF6F0CD-B883-48C1-A470-296FD677A610}" destId="{AA5A5012-84D3-43FC-9352-0B7B1D1634E0}" srcOrd="4" destOrd="0" presId="urn:microsoft.com/office/officeart/2009/3/layout/OpposingIdeas"/>
    <dgm:cxn modelId="{61FDA089-2ED5-40A7-9309-FE8F3E40E5D6}" type="presParOf" srcId="{BFF6F0CD-B883-48C1-A470-296FD677A610}" destId="{E25EB494-F7D3-4DD3-8CAB-5E1E0C42ED14}" srcOrd="5" destOrd="0" presId="urn:microsoft.com/office/officeart/2009/3/layout/OpposingIdeas"/>
    <dgm:cxn modelId="{CFE0F803-A9F1-46F7-9D00-37B03B719EEB}" type="presParOf" srcId="{BFF6F0CD-B883-48C1-A470-296FD677A610}" destId="{CEB17ADF-4896-4516-861E-4F4576C47DCF}" srcOrd="6" destOrd="0" presId="urn:microsoft.com/office/officeart/2009/3/layout/OpposingIdeas"/>
    <dgm:cxn modelId="{5456775D-C0F8-4231-AB87-6B610FD224F2}" type="presParOf" srcId="{BFF6F0CD-B883-48C1-A470-296FD677A610}" destId="{EB8FE94E-BB69-4391-AA9F-A895D19C823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35CE11-ED39-4E97-9882-0D92E3725C8B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97992B56-86EE-4B45-ABA8-D7375CAE06D6}">
      <dgm:prSet custT="1"/>
      <dgm:spPr>
        <a:solidFill>
          <a:srgbClr val="15719F"/>
        </a:solidFill>
      </dgm:spPr>
      <dgm:t>
        <a:bodyPr/>
        <a:lstStyle/>
        <a:p>
          <a:r>
            <a:rPr lang="es-CO" sz="1400" b="1">
              <a:latin typeface="Gilroy" panose="00000500000000000000" pitchFamily="50" charset="0"/>
            </a:rPr>
            <a:t>PRESCRIPCIÓN</a:t>
          </a:r>
          <a:endParaRPr lang="es-CO" sz="1400">
            <a:latin typeface="Gilroy" panose="00000500000000000000" pitchFamily="50" charset="0"/>
          </a:endParaRPr>
        </a:p>
      </dgm:t>
    </dgm:pt>
    <dgm:pt modelId="{33707E4B-FCC3-48B1-98C6-BB7D9395D738}" type="parTrans" cxnId="{FBDFE350-E356-488A-A8A4-A2BC7125E742}">
      <dgm:prSet/>
      <dgm:spPr/>
      <dgm:t>
        <a:bodyPr/>
        <a:lstStyle/>
        <a:p>
          <a:endParaRPr lang="es-CO" sz="1400"/>
        </a:p>
      </dgm:t>
    </dgm:pt>
    <dgm:pt modelId="{AFE298F4-0D60-411C-9D95-C73589CBE8F7}" type="sibTrans" cxnId="{FBDFE350-E356-488A-A8A4-A2BC7125E742}">
      <dgm:prSet/>
      <dgm:spPr/>
      <dgm:t>
        <a:bodyPr/>
        <a:lstStyle/>
        <a:p>
          <a:endParaRPr lang="es-CO" sz="1400"/>
        </a:p>
      </dgm:t>
    </dgm:pt>
    <dgm:pt modelId="{4435EB6D-26E2-4C6B-9863-49B3301AED9A}">
      <dgm:prSet custT="1"/>
      <dgm:spPr/>
      <dgm:t>
        <a:bodyPr/>
        <a:lstStyle/>
        <a:p>
          <a:r>
            <a:rPr lang="es-CO" sz="1400" dirty="0">
              <a:latin typeface="Gilroy" panose="00000500000000000000" pitchFamily="50" charset="0"/>
            </a:rPr>
            <a:t>3 años con posibilidad de interrupción.</a:t>
          </a:r>
        </a:p>
      </dgm:t>
    </dgm:pt>
    <dgm:pt modelId="{0651D680-38C9-4D19-92B0-3F6B8B2AA539}" type="parTrans" cxnId="{1F02B63E-70BC-476B-A531-EDBC861FA24C}">
      <dgm:prSet/>
      <dgm:spPr/>
      <dgm:t>
        <a:bodyPr/>
        <a:lstStyle/>
        <a:p>
          <a:endParaRPr lang="es-CO" sz="1400"/>
        </a:p>
      </dgm:t>
    </dgm:pt>
    <dgm:pt modelId="{F3C7BC71-415D-4769-8AFA-C5C1F89169F5}" type="sibTrans" cxnId="{1F02B63E-70BC-476B-A531-EDBC861FA24C}">
      <dgm:prSet/>
      <dgm:spPr/>
      <dgm:t>
        <a:bodyPr/>
        <a:lstStyle/>
        <a:p>
          <a:endParaRPr lang="es-CO" sz="1400"/>
        </a:p>
      </dgm:t>
    </dgm:pt>
    <dgm:pt modelId="{388C0927-E5E9-45BC-94AC-EC91C1708E96}">
      <dgm:prSet custT="1"/>
      <dgm:spPr/>
      <dgm:t>
        <a:bodyPr/>
        <a:lstStyle/>
        <a:p>
          <a:r>
            <a:rPr lang="es-CO" sz="1400" dirty="0">
              <a:latin typeface="Gilroy" panose="00000500000000000000" pitchFamily="50" charset="0"/>
            </a:rPr>
            <a:t>Término contado desde terminación del contrato.</a:t>
          </a:r>
        </a:p>
      </dgm:t>
    </dgm:pt>
    <dgm:pt modelId="{392DBCD9-D77B-47C0-A475-27BEA0747D5C}" type="parTrans" cxnId="{1498A0D7-D60C-4DAD-8392-800E14A25AA3}">
      <dgm:prSet/>
      <dgm:spPr/>
      <dgm:t>
        <a:bodyPr/>
        <a:lstStyle/>
        <a:p>
          <a:endParaRPr lang="es-CO" sz="1400"/>
        </a:p>
      </dgm:t>
    </dgm:pt>
    <dgm:pt modelId="{159BC903-D0DA-4C2B-97B3-18BE39F29A95}" type="sibTrans" cxnId="{1498A0D7-D60C-4DAD-8392-800E14A25AA3}">
      <dgm:prSet/>
      <dgm:spPr/>
      <dgm:t>
        <a:bodyPr/>
        <a:lstStyle/>
        <a:p>
          <a:endParaRPr lang="es-CO" sz="1400"/>
        </a:p>
      </dgm:t>
    </dgm:pt>
    <dgm:pt modelId="{073D3691-822A-4B95-BBB5-190715CACEB3}">
      <dgm:prSet custT="1"/>
      <dgm:spPr/>
      <dgm:t>
        <a:bodyPr/>
        <a:lstStyle/>
        <a:p>
          <a:r>
            <a:rPr lang="es-CO" sz="1400" b="0" i="0" baseline="0" dirty="0">
              <a:latin typeface="Gilroy" panose="00000500000000000000" pitchFamily="50" charset="0"/>
            </a:rPr>
            <a:t>Imprescriptibilidad de cotizaciones y prestaciones de seguridad social.</a:t>
          </a:r>
          <a:endParaRPr lang="es-CO" sz="1400" dirty="0">
            <a:latin typeface="Gilroy" panose="00000500000000000000" pitchFamily="50" charset="0"/>
          </a:endParaRPr>
        </a:p>
      </dgm:t>
    </dgm:pt>
    <dgm:pt modelId="{9740A2A4-983D-4715-826B-585E460AD398}" type="parTrans" cxnId="{E9BDE8A5-290A-46A3-AB8E-897CDEE81031}">
      <dgm:prSet/>
      <dgm:spPr/>
      <dgm:t>
        <a:bodyPr/>
        <a:lstStyle/>
        <a:p>
          <a:endParaRPr lang="es-CO" sz="1400"/>
        </a:p>
      </dgm:t>
    </dgm:pt>
    <dgm:pt modelId="{C98E4154-D325-40A2-8191-BD9A5C5811DB}" type="sibTrans" cxnId="{E9BDE8A5-290A-46A3-AB8E-897CDEE81031}">
      <dgm:prSet/>
      <dgm:spPr/>
      <dgm:t>
        <a:bodyPr/>
        <a:lstStyle/>
        <a:p>
          <a:endParaRPr lang="es-CO" sz="1400"/>
        </a:p>
      </dgm:t>
    </dgm:pt>
    <dgm:pt modelId="{A99BE4E9-9FEB-49C2-BD82-1AB391AEE04F}">
      <dgm:prSet custT="1"/>
      <dgm:spPr>
        <a:solidFill>
          <a:srgbClr val="15719F"/>
        </a:solidFill>
      </dgm:spPr>
      <dgm:t>
        <a:bodyPr/>
        <a:lstStyle/>
        <a:p>
          <a:r>
            <a:rPr lang="es-CO" sz="1400" dirty="0">
              <a:solidFill>
                <a:schemeClr val="bg1"/>
              </a:solidFill>
              <a:latin typeface="Gilroy" panose="00000500000000000000" pitchFamily="50" charset="0"/>
            </a:rPr>
            <a:t>Se incluye para indemnizaciones y prestaciones convencionales.</a:t>
          </a:r>
        </a:p>
      </dgm:t>
    </dgm:pt>
    <dgm:pt modelId="{9816C5B4-2998-4826-91F0-023616C385A7}" type="parTrans" cxnId="{946C3966-F1B1-44AC-92B4-3DD0E88A41B1}">
      <dgm:prSet/>
      <dgm:spPr/>
      <dgm:t>
        <a:bodyPr/>
        <a:lstStyle/>
        <a:p>
          <a:endParaRPr lang="es-CO" sz="1400"/>
        </a:p>
      </dgm:t>
    </dgm:pt>
    <dgm:pt modelId="{4EF2D4A5-DC6E-48AE-A1DA-7D6E8191497C}" type="sibTrans" cxnId="{946C3966-F1B1-44AC-92B4-3DD0E88A41B1}">
      <dgm:prSet/>
      <dgm:spPr/>
      <dgm:t>
        <a:bodyPr/>
        <a:lstStyle/>
        <a:p>
          <a:endParaRPr lang="es-CO" sz="1400"/>
        </a:p>
      </dgm:t>
    </dgm:pt>
    <dgm:pt modelId="{05DDC444-AA1D-4B8D-B736-EE409AC91843}" type="pres">
      <dgm:prSet presAssocID="{C535CE11-ED39-4E97-9882-0D92E3725C8B}" presName="linear" presStyleCnt="0">
        <dgm:presLayoutVars>
          <dgm:dir/>
          <dgm:animLvl val="lvl"/>
          <dgm:resizeHandles val="exact"/>
        </dgm:presLayoutVars>
      </dgm:prSet>
      <dgm:spPr/>
    </dgm:pt>
    <dgm:pt modelId="{C90E6B9A-13D0-439E-A086-38B97F85AFCF}" type="pres">
      <dgm:prSet presAssocID="{97992B56-86EE-4B45-ABA8-D7375CAE06D6}" presName="parentLin" presStyleCnt="0"/>
      <dgm:spPr/>
    </dgm:pt>
    <dgm:pt modelId="{D04AE74A-0911-48CE-8912-33710A115211}" type="pres">
      <dgm:prSet presAssocID="{97992B56-86EE-4B45-ABA8-D7375CAE06D6}" presName="parentLeftMargin" presStyleLbl="node1" presStyleIdx="0" presStyleCnt="2"/>
      <dgm:spPr/>
    </dgm:pt>
    <dgm:pt modelId="{58B859B5-A299-46AA-8684-499470ABE4BC}" type="pres">
      <dgm:prSet presAssocID="{97992B56-86EE-4B45-ABA8-D7375CAE06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DEEAD8-E533-4360-B7CF-E15C78C08A90}" type="pres">
      <dgm:prSet presAssocID="{97992B56-86EE-4B45-ABA8-D7375CAE06D6}" presName="negativeSpace" presStyleCnt="0"/>
      <dgm:spPr/>
    </dgm:pt>
    <dgm:pt modelId="{86DC3D1F-8379-4D57-962B-317CBE031383}" type="pres">
      <dgm:prSet presAssocID="{97992B56-86EE-4B45-ABA8-D7375CAE06D6}" presName="childText" presStyleLbl="conFgAcc1" presStyleIdx="0" presStyleCnt="2">
        <dgm:presLayoutVars>
          <dgm:bulletEnabled val="1"/>
        </dgm:presLayoutVars>
      </dgm:prSet>
      <dgm:spPr/>
    </dgm:pt>
    <dgm:pt modelId="{96A93180-9933-4A93-8ABF-B711E62ACAA3}" type="pres">
      <dgm:prSet presAssocID="{AFE298F4-0D60-411C-9D95-C73589CBE8F7}" presName="spaceBetweenRectangles" presStyleCnt="0"/>
      <dgm:spPr/>
    </dgm:pt>
    <dgm:pt modelId="{956DDB35-F9C0-43D2-8DAB-89C8612B4CA0}" type="pres">
      <dgm:prSet presAssocID="{A99BE4E9-9FEB-49C2-BD82-1AB391AEE04F}" presName="parentLin" presStyleCnt="0"/>
      <dgm:spPr/>
    </dgm:pt>
    <dgm:pt modelId="{36A8C371-840E-411D-AC34-1A71210369C0}" type="pres">
      <dgm:prSet presAssocID="{A99BE4E9-9FEB-49C2-BD82-1AB391AEE04F}" presName="parentLeftMargin" presStyleLbl="node1" presStyleIdx="0" presStyleCnt="2"/>
      <dgm:spPr/>
    </dgm:pt>
    <dgm:pt modelId="{2A947C28-F44F-422C-B3FC-644E9C5442B8}" type="pres">
      <dgm:prSet presAssocID="{A99BE4E9-9FEB-49C2-BD82-1AB391AEE0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DC0C92-ED59-4E1B-A5F9-DBDE7FB9BD94}" type="pres">
      <dgm:prSet presAssocID="{A99BE4E9-9FEB-49C2-BD82-1AB391AEE04F}" presName="negativeSpace" presStyleCnt="0"/>
      <dgm:spPr/>
    </dgm:pt>
    <dgm:pt modelId="{94DAB550-D636-4E9E-B2EC-91EFC87EA451}" type="pres">
      <dgm:prSet presAssocID="{A99BE4E9-9FEB-49C2-BD82-1AB391AEE0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6BABC26-8C1A-4DD2-810D-C1978BD93F2C}" type="presOf" srcId="{073D3691-822A-4B95-BBB5-190715CACEB3}" destId="{86DC3D1F-8379-4D57-962B-317CBE031383}" srcOrd="0" destOrd="2" presId="urn:microsoft.com/office/officeart/2005/8/layout/list1"/>
    <dgm:cxn modelId="{1F02B63E-70BC-476B-A531-EDBC861FA24C}" srcId="{97992B56-86EE-4B45-ABA8-D7375CAE06D6}" destId="{4435EB6D-26E2-4C6B-9863-49B3301AED9A}" srcOrd="0" destOrd="0" parTransId="{0651D680-38C9-4D19-92B0-3F6B8B2AA539}" sibTransId="{F3C7BC71-415D-4769-8AFA-C5C1F89169F5}"/>
    <dgm:cxn modelId="{946C3966-F1B1-44AC-92B4-3DD0E88A41B1}" srcId="{C535CE11-ED39-4E97-9882-0D92E3725C8B}" destId="{A99BE4E9-9FEB-49C2-BD82-1AB391AEE04F}" srcOrd="1" destOrd="0" parTransId="{9816C5B4-2998-4826-91F0-023616C385A7}" sibTransId="{4EF2D4A5-DC6E-48AE-A1DA-7D6E8191497C}"/>
    <dgm:cxn modelId="{FBDFE350-E356-488A-A8A4-A2BC7125E742}" srcId="{C535CE11-ED39-4E97-9882-0D92E3725C8B}" destId="{97992B56-86EE-4B45-ABA8-D7375CAE06D6}" srcOrd="0" destOrd="0" parTransId="{33707E4B-FCC3-48B1-98C6-BB7D9395D738}" sibTransId="{AFE298F4-0D60-411C-9D95-C73589CBE8F7}"/>
    <dgm:cxn modelId="{E9BDE8A5-290A-46A3-AB8E-897CDEE81031}" srcId="{97992B56-86EE-4B45-ABA8-D7375CAE06D6}" destId="{073D3691-822A-4B95-BBB5-190715CACEB3}" srcOrd="2" destOrd="0" parTransId="{9740A2A4-983D-4715-826B-585E460AD398}" sibTransId="{C98E4154-D325-40A2-8191-BD9A5C5811DB}"/>
    <dgm:cxn modelId="{8FAA83AE-0AA5-4A43-86F2-60374671FCCB}" type="presOf" srcId="{A99BE4E9-9FEB-49C2-BD82-1AB391AEE04F}" destId="{2A947C28-F44F-422C-B3FC-644E9C5442B8}" srcOrd="1" destOrd="0" presId="urn:microsoft.com/office/officeart/2005/8/layout/list1"/>
    <dgm:cxn modelId="{48C4ADAF-80E6-49BF-96BD-898431B64A42}" type="presOf" srcId="{97992B56-86EE-4B45-ABA8-D7375CAE06D6}" destId="{D04AE74A-0911-48CE-8912-33710A115211}" srcOrd="0" destOrd="0" presId="urn:microsoft.com/office/officeart/2005/8/layout/list1"/>
    <dgm:cxn modelId="{6F07D0B6-D516-4768-8614-0982E34C72C1}" type="presOf" srcId="{388C0927-E5E9-45BC-94AC-EC91C1708E96}" destId="{86DC3D1F-8379-4D57-962B-317CBE031383}" srcOrd="0" destOrd="1" presId="urn:microsoft.com/office/officeart/2005/8/layout/list1"/>
    <dgm:cxn modelId="{B4EB9ECE-6B67-4215-9491-C9838ED53295}" type="presOf" srcId="{4435EB6D-26E2-4C6B-9863-49B3301AED9A}" destId="{86DC3D1F-8379-4D57-962B-317CBE031383}" srcOrd="0" destOrd="0" presId="urn:microsoft.com/office/officeart/2005/8/layout/list1"/>
    <dgm:cxn modelId="{FA727BD6-43AC-46BA-A12E-9460593F79BC}" type="presOf" srcId="{C535CE11-ED39-4E97-9882-0D92E3725C8B}" destId="{05DDC444-AA1D-4B8D-B736-EE409AC91843}" srcOrd="0" destOrd="0" presId="urn:microsoft.com/office/officeart/2005/8/layout/list1"/>
    <dgm:cxn modelId="{1498A0D7-D60C-4DAD-8392-800E14A25AA3}" srcId="{97992B56-86EE-4B45-ABA8-D7375CAE06D6}" destId="{388C0927-E5E9-45BC-94AC-EC91C1708E96}" srcOrd="1" destOrd="0" parTransId="{392DBCD9-D77B-47C0-A475-27BEA0747D5C}" sibTransId="{159BC903-D0DA-4C2B-97B3-18BE39F29A95}"/>
    <dgm:cxn modelId="{A4B0E1E4-F0D4-45B0-AD66-8D4BA40D99AD}" type="presOf" srcId="{97992B56-86EE-4B45-ABA8-D7375CAE06D6}" destId="{58B859B5-A299-46AA-8684-499470ABE4BC}" srcOrd="1" destOrd="0" presId="urn:microsoft.com/office/officeart/2005/8/layout/list1"/>
    <dgm:cxn modelId="{6686EFEA-46AC-4718-B724-644E029FA5FC}" type="presOf" srcId="{A99BE4E9-9FEB-49C2-BD82-1AB391AEE04F}" destId="{36A8C371-840E-411D-AC34-1A71210369C0}" srcOrd="0" destOrd="0" presId="urn:microsoft.com/office/officeart/2005/8/layout/list1"/>
    <dgm:cxn modelId="{9B10CA7A-70C3-4184-BCC5-4AF6E4D2A8C3}" type="presParOf" srcId="{05DDC444-AA1D-4B8D-B736-EE409AC91843}" destId="{C90E6B9A-13D0-439E-A086-38B97F85AFCF}" srcOrd="0" destOrd="0" presId="urn:microsoft.com/office/officeart/2005/8/layout/list1"/>
    <dgm:cxn modelId="{913DBFDF-4ED8-48DB-BA1F-84D5D5B5FB07}" type="presParOf" srcId="{C90E6B9A-13D0-439E-A086-38B97F85AFCF}" destId="{D04AE74A-0911-48CE-8912-33710A115211}" srcOrd="0" destOrd="0" presId="urn:microsoft.com/office/officeart/2005/8/layout/list1"/>
    <dgm:cxn modelId="{790C3D5E-EDD5-4869-8711-32352CF6E970}" type="presParOf" srcId="{C90E6B9A-13D0-439E-A086-38B97F85AFCF}" destId="{58B859B5-A299-46AA-8684-499470ABE4BC}" srcOrd="1" destOrd="0" presId="urn:microsoft.com/office/officeart/2005/8/layout/list1"/>
    <dgm:cxn modelId="{C13EE5D5-097C-4FAF-87AF-42C3E167D0EE}" type="presParOf" srcId="{05DDC444-AA1D-4B8D-B736-EE409AC91843}" destId="{54DEEAD8-E533-4360-B7CF-E15C78C08A90}" srcOrd="1" destOrd="0" presId="urn:microsoft.com/office/officeart/2005/8/layout/list1"/>
    <dgm:cxn modelId="{6ECEC551-5E64-4683-A420-C78026CC1FF2}" type="presParOf" srcId="{05DDC444-AA1D-4B8D-B736-EE409AC91843}" destId="{86DC3D1F-8379-4D57-962B-317CBE031383}" srcOrd="2" destOrd="0" presId="urn:microsoft.com/office/officeart/2005/8/layout/list1"/>
    <dgm:cxn modelId="{12FA2023-E167-4616-8338-DD7CB65C605D}" type="presParOf" srcId="{05DDC444-AA1D-4B8D-B736-EE409AC91843}" destId="{96A93180-9933-4A93-8ABF-B711E62ACAA3}" srcOrd="3" destOrd="0" presId="urn:microsoft.com/office/officeart/2005/8/layout/list1"/>
    <dgm:cxn modelId="{4CBEBABB-F259-4215-A57C-E05CD4434739}" type="presParOf" srcId="{05DDC444-AA1D-4B8D-B736-EE409AC91843}" destId="{956DDB35-F9C0-43D2-8DAB-89C8612B4CA0}" srcOrd="4" destOrd="0" presId="urn:microsoft.com/office/officeart/2005/8/layout/list1"/>
    <dgm:cxn modelId="{3BDBEE93-BB99-473D-A2DB-2A2AA1A33BCB}" type="presParOf" srcId="{956DDB35-F9C0-43D2-8DAB-89C8612B4CA0}" destId="{36A8C371-840E-411D-AC34-1A71210369C0}" srcOrd="0" destOrd="0" presId="urn:microsoft.com/office/officeart/2005/8/layout/list1"/>
    <dgm:cxn modelId="{EB2E54B3-1740-433D-8E25-7B80C34B33F4}" type="presParOf" srcId="{956DDB35-F9C0-43D2-8DAB-89C8612B4CA0}" destId="{2A947C28-F44F-422C-B3FC-644E9C5442B8}" srcOrd="1" destOrd="0" presId="urn:microsoft.com/office/officeart/2005/8/layout/list1"/>
    <dgm:cxn modelId="{5CC48E11-07CB-4367-9296-091AEC1509D6}" type="presParOf" srcId="{05DDC444-AA1D-4B8D-B736-EE409AC91843}" destId="{63DC0C92-ED59-4E1B-A5F9-DBDE7FB9BD94}" srcOrd="5" destOrd="0" presId="urn:microsoft.com/office/officeart/2005/8/layout/list1"/>
    <dgm:cxn modelId="{D56BC144-F816-4D08-801E-2A8233E301C6}" type="presParOf" srcId="{05DDC444-AA1D-4B8D-B736-EE409AC91843}" destId="{94DAB550-D636-4E9E-B2EC-91EFC87EA45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9290AB-BA82-4C12-B1E7-7CA3487BA5CB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F54CBDAE-105E-427C-8032-D96BDFE241A8}">
      <dgm:prSet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s-CO" sz="1600" b="1" dirty="0">
              <a:latin typeface="Gilroy" panose="00000500000000000000" pitchFamily="50" charset="0"/>
            </a:rPr>
            <a:t>Revisión de terminaciones con posibles riesgos de los últimos 3 años.</a:t>
          </a:r>
        </a:p>
      </dgm:t>
    </dgm:pt>
    <dgm:pt modelId="{5BF53E88-DC8B-467C-9354-BEBD5F02C047}" type="parTrans" cxnId="{5F65B547-78DC-4175-BB37-E22D6A744BB2}">
      <dgm:prSet/>
      <dgm:spPr/>
      <dgm:t>
        <a:bodyPr/>
        <a:lstStyle/>
        <a:p>
          <a:endParaRPr lang="es-CO" sz="1200"/>
        </a:p>
      </dgm:t>
    </dgm:pt>
    <dgm:pt modelId="{D350A6DB-6E12-46AD-AC81-6524B332F2C3}" type="sibTrans" cxnId="{5F65B547-78DC-4175-BB37-E22D6A744BB2}">
      <dgm:prSet/>
      <dgm:spPr/>
      <dgm:t>
        <a:bodyPr/>
        <a:lstStyle/>
        <a:p>
          <a:endParaRPr lang="es-CO" sz="1200"/>
        </a:p>
      </dgm:t>
    </dgm:pt>
    <dgm:pt modelId="{4FE96D63-9CA4-41E7-9424-DA0A0E71E25A}">
      <dgm:prSet custT="1"/>
      <dgm:spPr/>
      <dgm:t>
        <a:bodyPr/>
        <a:lstStyle/>
        <a:p>
          <a:r>
            <a:rPr lang="es-CO" sz="1400" dirty="0">
              <a:latin typeface="Gilroy" panose="00000500000000000000" pitchFamily="50" charset="0"/>
            </a:rPr>
            <a:t>Revisión de pagos dejados de realizar eventualmente o contingencias.</a:t>
          </a:r>
        </a:p>
      </dgm:t>
    </dgm:pt>
    <dgm:pt modelId="{CA9F505D-A5AD-46F4-ABC8-1AF12006870C}" type="parTrans" cxnId="{668C6B2E-DB43-4736-A1F4-13709F6CE4F7}">
      <dgm:prSet/>
      <dgm:spPr/>
      <dgm:t>
        <a:bodyPr/>
        <a:lstStyle/>
        <a:p>
          <a:endParaRPr lang="es-CO" sz="1200"/>
        </a:p>
      </dgm:t>
    </dgm:pt>
    <dgm:pt modelId="{0D1050A6-20AB-4775-8B13-0A7470BD93BE}" type="sibTrans" cxnId="{668C6B2E-DB43-4736-A1F4-13709F6CE4F7}">
      <dgm:prSet/>
      <dgm:spPr/>
      <dgm:t>
        <a:bodyPr/>
        <a:lstStyle/>
        <a:p>
          <a:endParaRPr lang="es-CO" sz="1200"/>
        </a:p>
      </dgm:t>
    </dgm:pt>
    <dgm:pt modelId="{545400E6-5597-4127-8E9C-77A094379F3C}" type="pres">
      <dgm:prSet presAssocID="{BE9290AB-BA82-4C12-B1E7-7CA3487BA5CB}" presName="linear" presStyleCnt="0">
        <dgm:presLayoutVars>
          <dgm:dir/>
          <dgm:animLvl val="lvl"/>
          <dgm:resizeHandles val="exact"/>
        </dgm:presLayoutVars>
      </dgm:prSet>
      <dgm:spPr/>
    </dgm:pt>
    <dgm:pt modelId="{646B4232-4DB7-4CB5-AD00-B04BA032270F}" type="pres">
      <dgm:prSet presAssocID="{F54CBDAE-105E-427C-8032-D96BDFE241A8}" presName="parentLin" presStyleCnt="0"/>
      <dgm:spPr/>
    </dgm:pt>
    <dgm:pt modelId="{C81CCD65-DDCC-415F-B11A-FDE5B8020F78}" type="pres">
      <dgm:prSet presAssocID="{F54CBDAE-105E-427C-8032-D96BDFE241A8}" presName="parentLeftMargin" presStyleLbl="node1" presStyleIdx="0" presStyleCnt="1"/>
      <dgm:spPr/>
    </dgm:pt>
    <dgm:pt modelId="{8AD4052C-240F-4A7B-BCC6-1560A05DF725}" type="pres">
      <dgm:prSet presAssocID="{F54CBDAE-105E-427C-8032-D96BDFE241A8}" presName="parentText" presStyleLbl="node1" presStyleIdx="0" presStyleCnt="1" custScaleX="120002">
        <dgm:presLayoutVars>
          <dgm:chMax val="0"/>
          <dgm:bulletEnabled val="1"/>
        </dgm:presLayoutVars>
      </dgm:prSet>
      <dgm:spPr/>
    </dgm:pt>
    <dgm:pt modelId="{DDDFD812-2ABB-4182-9E5E-03FFB549BAFC}" type="pres">
      <dgm:prSet presAssocID="{F54CBDAE-105E-427C-8032-D96BDFE241A8}" presName="negativeSpace" presStyleCnt="0"/>
      <dgm:spPr/>
    </dgm:pt>
    <dgm:pt modelId="{BF844C8D-2DB9-4D68-932E-6C56B1862771}" type="pres">
      <dgm:prSet presAssocID="{F54CBDAE-105E-427C-8032-D96BDFE241A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0147807-F9D8-40FC-A6C4-094A37FFC4C9}" type="presOf" srcId="{BE9290AB-BA82-4C12-B1E7-7CA3487BA5CB}" destId="{545400E6-5597-4127-8E9C-77A094379F3C}" srcOrd="0" destOrd="0" presId="urn:microsoft.com/office/officeart/2005/8/layout/list1"/>
    <dgm:cxn modelId="{2260EF26-8FC5-427E-A127-FE99AA6132B0}" type="presOf" srcId="{F54CBDAE-105E-427C-8032-D96BDFE241A8}" destId="{C81CCD65-DDCC-415F-B11A-FDE5B8020F78}" srcOrd="0" destOrd="0" presId="urn:microsoft.com/office/officeart/2005/8/layout/list1"/>
    <dgm:cxn modelId="{668C6B2E-DB43-4736-A1F4-13709F6CE4F7}" srcId="{F54CBDAE-105E-427C-8032-D96BDFE241A8}" destId="{4FE96D63-9CA4-41E7-9424-DA0A0E71E25A}" srcOrd="0" destOrd="0" parTransId="{CA9F505D-A5AD-46F4-ABC8-1AF12006870C}" sibTransId="{0D1050A6-20AB-4775-8B13-0A7470BD93BE}"/>
    <dgm:cxn modelId="{5F65B547-78DC-4175-BB37-E22D6A744BB2}" srcId="{BE9290AB-BA82-4C12-B1E7-7CA3487BA5CB}" destId="{F54CBDAE-105E-427C-8032-D96BDFE241A8}" srcOrd="0" destOrd="0" parTransId="{5BF53E88-DC8B-467C-9354-BEBD5F02C047}" sibTransId="{D350A6DB-6E12-46AD-AC81-6524B332F2C3}"/>
    <dgm:cxn modelId="{46B4D390-CECC-4724-A18C-EB2A4B182682}" type="presOf" srcId="{4FE96D63-9CA4-41E7-9424-DA0A0E71E25A}" destId="{BF844C8D-2DB9-4D68-932E-6C56B1862771}" srcOrd="0" destOrd="0" presId="urn:microsoft.com/office/officeart/2005/8/layout/list1"/>
    <dgm:cxn modelId="{E4BC5698-AC0A-45B5-8285-1403C9BCB375}" type="presOf" srcId="{F54CBDAE-105E-427C-8032-D96BDFE241A8}" destId="{8AD4052C-240F-4A7B-BCC6-1560A05DF725}" srcOrd="1" destOrd="0" presId="urn:microsoft.com/office/officeart/2005/8/layout/list1"/>
    <dgm:cxn modelId="{56E413A8-03BC-4337-BFDB-A9EA961D6CB8}" type="presParOf" srcId="{545400E6-5597-4127-8E9C-77A094379F3C}" destId="{646B4232-4DB7-4CB5-AD00-B04BA032270F}" srcOrd="0" destOrd="0" presId="urn:microsoft.com/office/officeart/2005/8/layout/list1"/>
    <dgm:cxn modelId="{3FEF60F6-1F73-45B5-813B-3184AC4064CC}" type="presParOf" srcId="{646B4232-4DB7-4CB5-AD00-B04BA032270F}" destId="{C81CCD65-DDCC-415F-B11A-FDE5B8020F78}" srcOrd="0" destOrd="0" presId="urn:microsoft.com/office/officeart/2005/8/layout/list1"/>
    <dgm:cxn modelId="{03E346C4-D3BC-4A43-947B-DDF1B59DF923}" type="presParOf" srcId="{646B4232-4DB7-4CB5-AD00-B04BA032270F}" destId="{8AD4052C-240F-4A7B-BCC6-1560A05DF725}" srcOrd="1" destOrd="0" presId="urn:microsoft.com/office/officeart/2005/8/layout/list1"/>
    <dgm:cxn modelId="{1C12BB54-8276-4DE1-9FD3-B6DE29E26C94}" type="presParOf" srcId="{545400E6-5597-4127-8E9C-77A094379F3C}" destId="{DDDFD812-2ABB-4182-9E5E-03FFB549BAFC}" srcOrd="1" destOrd="0" presId="urn:microsoft.com/office/officeart/2005/8/layout/list1"/>
    <dgm:cxn modelId="{FEBFAA66-F42B-4DAD-8D6E-3C98AE9E86D8}" type="presParOf" srcId="{545400E6-5597-4127-8E9C-77A094379F3C}" destId="{BF844C8D-2DB9-4D68-932E-6C56B18627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E4E28-8850-44AD-BC4A-C4E8EFE2F2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8D93FD88-974B-4E0F-A22E-D38A316BB0BD}">
      <dgm:prSet custT="1"/>
      <dgm:spPr/>
      <dgm:t>
        <a:bodyPr/>
        <a:lstStyle/>
        <a:p>
          <a:r>
            <a:rPr lang="es-CO" sz="1200" b="0" i="0" baseline="0"/>
            <a:t>Reducción Jornada laboral.* flexibilidad cuidadores.</a:t>
          </a:r>
          <a:endParaRPr lang="es-CO" sz="1200"/>
        </a:p>
      </dgm:t>
    </dgm:pt>
    <dgm:pt modelId="{1B9A194C-AC50-40EF-94B4-20A80015ACD1}" type="parTrans" cxnId="{1C4EA3C3-DA13-423C-816B-B034E7FC359B}">
      <dgm:prSet/>
      <dgm:spPr/>
      <dgm:t>
        <a:bodyPr/>
        <a:lstStyle/>
        <a:p>
          <a:endParaRPr lang="es-CO" sz="1200"/>
        </a:p>
      </dgm:t>
    </dgm:pt>
    <dgm:pt modelId="{FFCA2FAB-233F-430D-80C1-64DEA74BC767}" type="sibTrans" cxnId="{1C4EA3C3-DA13-423C-816B-B034E7FC359B}">
      <dgm:prSet/>
      <dgm:spPr/>
      <dgm:t>
        <a:bodyPr/>
        <a:lstStyle/>
        <a:p>
          <a:endParaRPr lang="es-CO" sz="1200"/>
        </a:p>
      </dgm:t>
    </dgm:pt>
    <dgm:pt modelId="{01CE3E75-F283-4C4F-940B-1FC05DE4066A}">
      <dgm:prSet custT="1"/>
      <dgm:spPr/>
      <dgm:t>
        <a:bodyPr/>
        <a:lstStyle/>
        <a:p>
          <a:r>
            <a:rPr lang="es-CO" sz="1200" b="0" i="0" baseline="0"/>
            <a:t>Recargos</a:t>
          </a:r>
          <a:r>
            <a:rPr lang="es-CO" sz="1200"/>
            <a:t> nocturnos a partir de las 7:00 pm</a:t>
          </a:r>
        </a:p>
      </dgm:t>
    </dgm:pt>
    <dgm:pt modelId="{3515BB55-A0E1-4BE6-BA98-E1E2E8DEF2F2}" type="parTrans" cxnId="{DEB61685-31F8-4BC3-84D6-530E7DBE8CB1}">
      <dgm:prSet/>
      <dgm:spPr/>
      <dgm:t>
        <a:bodyPr/>
        <a:lstStyle/>
        <a:p>
          <a:endParaRPr lang="es-CO" sz="1200"/>
        </a:p>
      </dgm:t>
    </dgm:pt>
    <dgm:pt modelId="{F6CF770D-3933-4CE5-B57C-89C2B00A5839}" type="sibTrans" cxnId="{DEB61685-31F8-4BC3-84D6-530E7DBE8CB1}">
      <dgm:prSet/>
      <dgm:spPr/>
      <dgm:t>
        <a:bodyPr/>
        <a:lstStyle/>
        <a:p>
          <a:endParaRPr lang="es-CO" sz="1200"/>
        </a:p>
      </dgm:t>
    </dgm:pt>
    <dgm:pt modelId="{694C2700-1CFF-4928-B138-5C7E938DFD24}">
      <dgm:prSet custT="1"/>
      <dgm:spPr/>
      <dgm:t>
        <a:bodyPr/>
        <a:lstStyle/>
        <a:p>
          <a:r>
            <a:rPr lang="es-CO" sz="1200"/>
            <a:t>Recargos dominicales al 100%</a:t>
          </a:r>
        </a:p>
      </dgm:t>
    </dgm:pt>
    <dgm:pt modelId="{008DEAF0-8693-425D-B97E-43987D9A8D80}" type="parTrans" cxnId="{BFF72BED-F687-4F4B-8724-8D5CFB082366}">
      <dgm:prSet/>
      <dgm:spPr/>
      <dgm:t>
        <a:bodyPr/>
        <a:lstStyle/>
        <a:p>
          <a:endParaRPr lang="es-CO" sz="1200"/>
        </a:p>
      </dgm:t>
    </dgm:pt>
    <dgm:pt modelId="{CA9BC802-EF50-4FF1-9B6F-F4D41FC1335F}" type="sibTrans" cxnId="{BFF72BED-F687-4F4B-8724-8D5CFB082366}">
      <dgm:prSet/>
      <dgm:spPr/>
      <dgm:t>
        <a:bodyPr/>
        <a:lstStyle/>
        <a:p>
          <a:endParaRPr lang="es-CO" sz="1200"/>
        </a:p>
      </dgm:t>
    </dgm:pt>
    <dgm:pt modelId="{6A0CA630-0578-4E93-82EC-8FAE17EBEFA8}">
      <dgm:prSet custT="1"/>
      <dgm:spPr/>
      <dgm:t>
        <a:bodyPr/>
        <a:lstStyle/>
        <a:p>
          <a:r>
            <a:rPr lang="es-CO" sz="1200" b="0" i="0" baseline="0"/>
            <a:t>Indemnización por despido incremento.</a:t>
          </a:r>
          <a:endParaRPr lang="es-CO" sz="1200"/>
        </a:p>
      </dgm:t>
    </dgm:pt>
    <dgm:pt modelId="{B4EE44A1-5AFF-4F5A-A32D-A8BECA3F72A3}" type="parTrans" cxnId="{1DD9ACC9-9303-462B-8233-8C0FC5234872}">
      <dgm:prSet/>
      <dgm:spPr/>
      <dgm:t>
        <a:bodyPr/>
        <a:lstStyle/>
        <a:p>
          <a:endParaRPr lang="es-CO" sz="1200"/>
        </a:p>
      </dgm:t>
    </dgm:pt>
    <dgm:pt modelId="{56E62C70-9828-4A44-9660-25F4CCBD66F9}" type="sibTrans" cxnId="{1DD9ACC9-9303-462B-8233-8C0FC5234872}">
      <dgm:prSet/>
      <dgm:spPr/>
      <dgm:t>
        <a:bodyPr/>
        <a:lstStyle/>
        <a:p>
          <a:endParaRPr lang="es-CO" sz="1200"/>
        </a:p>
      </dgm:t>
    </dgm:pt>
    <dgm:pt modelId="{36EDDA67-A9B9-41C7-9E73-8978AC202339}">
      <dgm:prSet custT="1"/>
      <dgm:spPr/>
      <dgm:t>
        <a:bodyPr/>
        <a:lstStyle/>
        <a:p>
          <a:r>
            <a:rPr lang="es-CO" sz="1200" b="0" i="0" baseline="0" dirty="0"/>
            <a:t>Inclusión nuevamente de las 2 horas exclusivas para recreación y capacitación.</a:t>
          </a:r>
          <a:endParaRPr lang="es-CO" sz="1200" dirty="0"/>
        </a:p>
      </dgm:t>
    </dgm:pt>
    <dgm:pt modelId="{D5814CA0-5F1C-478C-A6D8-DCE9837802CA}" type="parTrans" cxnId="{5FF5B6B5-534A-4092-855D-C0129B7B0288}">
      <dgm:prSet/>
      <dgm:spPr/>
      <dgm:t>
        <a:bodyPr/>
        <a:lstStyle/>
        <a:p>
          <a:endParaRPr lang="es-CO" sz="1200"/>
        </a:p>
      </dgm:t>
    </dgm:pt>
    <dgm:pt modelId="{87BFDDC7-E833-4DB5-821F-969BFC513ED8}" type="sibTrans" cxnId="{5FF5B6B5-534A-4092-855D-C0129B7B0288}">
      <dgm:prSet/>
      <dgm:spPr/>
      <dgm:t>
        <a:bodyPr/>
        <a:lstStyle/>
        <a:p>
          <a:endParaRPr lang="es-CO" sz="1200"/>
        </a:p>
      </dgm:t>
    </dgm:pt>
    <dgm:pt modelId="{E8EB8641-EA04-40F4-AA42-216E18CB1A9A}">
      <dgm:prSet custT="1"/>
      <dgm:spPr/>
      <dgm:t>
        <a:bodyPr/>
        <a:lstStyle/>
        <a:p>
          <a:r>
            <a:rPr lang="es-CO" sz="1200"/>
            <a:t>Inclusión nuevamente jornada familiar </a:t>
          </a:r>
          <a:r>
            <a:rPr lang="es-CO" sz="1200" b="0" i="0" baseline="0"/>
            <a:t>.</a:t>
          </a:r>
          <a:endParaRPr lang="es-CO" sz="1200"/>
        </a:p>
      </dgm:t>
    </dgm:pt>
    <dgm:pt modelId="{70117583-FB25-4772-B37A-611ED572EB72}" type="parTrans" cxnId="{3C30446F-29BE-4EE1-9D09-55FCD81C69D0}">
      <dgm:prSet/>
      <dgm:spPr/>
      <dgm:t>
        <a:bodyPr/>
        <a:lstStyle/>
        <a:p>
          <a:endParaRPr lang="es-CO" sz="1200"/>
        </a:p>
      </dgm:t>
    </dgm:pt>
    <dgm:pt modelId="{85262B90-3D1B-4440-989C-CF5FF14C9842}" type="sibTrans" cxnId="{3C30446F-29BE-4EE1-9D09-55FCD81C69D0}">
      <dgm:prSet/>
      <dgm:spPr/>
      <dgm:t>
        <a:bodyPr/>
        <a:lstStyle/>
        <a:p>
          <a:endParaRPr lang="es-CO" sz="1200"/>
        </a:p>
      </dgm:t>
    </dgm:pt>
    <dgm:pt modelId="{9761BFE1-2224-41B8-9528-79677FF5D931}" type="pres">
      <dgm:prSet presAssocID="{7FFE4E28-8850-44AD-BC4A-C4E8EFE2F244}" presName="vert0" presStyleCnt="0">
        <dgm:presLayoutVars>
          <dgm:dir/>
          <dgm:animOne val="branch"/>
          <dgm:animLvl val="lvl"/>
        </dgm:presLayoutVars>
      </dgm:prSet>
      <dgm:spPr/>
    </dgm:pt>
    <dgm:pt modelId="{3BBEEBAA-9492-4D37-B0D2-153570444D91}" type="pres">
      <dgm:prSet presAssocID="{8D93FD88-974B-4E0F-A22E-D38A316BB0BD}" presName="thickLine" presStyleLbl="alignNode1" presStyleIdx="0" presStyleCnt="6"/>
      <dgm:spPr/>
    </dgm:pt>
    <dgm:pt modelId="{55350A08-8526-40CB-BEC3-9F8AE1646EAE}" type="pres">
      <dgm:prSet presAssocID="{8D93FD88-974B-4E0F-A22E-D38A316BB0BD}" presName="horz1" presStyleCnt="0"/>
      <dgm:spPr/>
    </dgm:pt>
    <dgm:pt modelId="{C5194EBF-6207-4D68-8B6B-04391EA8A696}" type="pres">
      <dgm:prSet presAssocID="{8D93FD88-974B-4E0F-A22E-D38A316BB0BD}" presName="tx1" presStyleLbl="revTx" presStyleIdx="0" presStyleCnt="6"/>
      <dgm:spPr/>
    </dgm:pt>
    <dgm:pt modelId="{0EF024D6-CD92-4830-8A95-41ACDFD22959}" type="pres">
      <dgm:prSet presAssocID="{8D93FD88-974B-4E0F-A22E-D38A316BB0BD}" presName="vert1" presStyleCnt="0"/>
      <dgm:spPr/>
    </dgm:pt>
    <dgm:pt modelId="{57128C1C-CDA8-4383-9ED2-9C21D415421B}" type="pres">
      <dgm:prSet presAssocID="{01CE3E75-F283-4C4F-940B-1FC05DE4066A}" presName="thickLine" presStyleLbl="alignNode1" presStyleIdx="1" presStyleCnt="6"/>
      <dgm:spPr/>
    </dgm:pt>
    <dgm:pt modelId="{28EAC537-63C7-4303-8E5C-11CFC16E8572}" type="pres">
      <dgm:prSet presAssocID="{01CE3E75-F283-4C4F-940B-1FC05DE4066A}" presName="horz1" presStyleCnt="0"/>
      <dgm:spPr/>
    </dgm:pt>
    <dgm:pt modelId="{32C3F747-D0CF-4D2B-A3E5-BF8912E3A560}" type="pres">
      <dgm:prSet presAssocID="{01CE3E75-F283-4C4F-940B-1FC05DE4066A}" presName="tx1" presStyleLbl="revTx" presStyleIdx="1" presStyleCnt="6"/>
      <dgm:spPr/>
    </dgm:pt>
    <dgm:pt modelId="{1192F497-D73A-40FB-9A14-C68C5F25346E}" type="pres">
      <dgm:prSet presAssocID="{01CE3E75-F283-4C4F-940B-1FC05DE4066A}" presName="vert1" presStyleCnt="0"/>
      <dgm:spPr/>
    </dgm:pt>
    <dgm:pt modelId="{2B158253-C7CA-465C-B5EC-F8722EDA2F9F}" type="pres">
      <dgm:prSet presAssocID="{694C2700-1CFF-4928-B138-5C7E938DFD24}" presName="thickLine" presStyleLbl="alignNode1" presStyleIdx="2" presStyleCnt="6"/>
      <dgm:spPr/>
    </dgm:pt>
    <dgm:pt modelId="{040BAD48-22DF-4581-B672-9A5D6C1AB400}" type="pres">
      <dgm:prSet presAssocID="{694C2700-1CFF-4928-B138-5C7E938DFD24}" presName="horz1" presStyleCnt="0"/>
      <dgm:spPr/>
    </dgm:pt>
    <dgm:pt modelId="{B70C4763-B23A-4F62-AC5A-19DB2754B03C}" type="pres">
      <dgm:prSet presAssocID="{694C2700-1CFF-4928-B138-5C7E938DFD24}" presName="tx1" presStyleLbl="revTx" presStyleIdx="2" presStyleCnt="6"/>
      <dgm:spPr/>
    </dgm:pt>
    <dgm:pt modelId="{5C5F26B7-7458-4AEA-8832-E696033776BB}" type="pres">
      <dgm:prSet presAssocID="{694C2700-1CFF-4928-B138-5C7E938DFD24}" presName="vert1" presStyleCnt="0"/>
      <dgm:spPr/>
    </dgm:pt>
    <dgm:pt modelId="{AD0034EC-7C2C-4A26-9AD8-02F89BF2C06F}" type="pres">
      <dgm:prSet presAssocID="{6A0CA630-0578-4E93-82EC-8FAE17EBEFA8}" presName="thickLine" presStyleLbl="alignNode1" presStyleIdx="3" presStyleCnt="6"/>
      <dgm:spPr/>
    </dgm:pt>
    <dgm:pt modelId="{3312CA9C-D1D7-4B12-ACB3-F7A544FE6099}" type="pres">
      <dgm:prSet presAssocID="{6A0CA630-0578-4E93-82EC-8FAE17EBEFA8}" presName="horz1" presStyleCnt="0"/>
      <dgm:spPr/>
    </dgm:pt>
    <dgm:pt modelId="{4C47855B-F5DA-4A82-A6B2-2050A5CA539A}" type="pres">
      <dgm:prSet presAssocID="{6A0CA630-0578-4E93-82EC-8FAE17EBEFA8}" presName="tx1" presStyleLbl="revTx" presStyleIdx="3" presStyleCnt="6"/>
      <dgm:spPr/>
    </dgm:pt>
    <dgm:pt modelId="{5B95B117-BDAC-4022-86A4-6844F80C7DCB}" type="pres">
      <dgm:prSet presAssocID="{6A0CA630-0578-4E93-82EC-8FAE17EBEFA8}" presName="vert1" presStyleCnt="0"/>
      <dgm:spPr/>
    </dgm:pt>
    <dgm:pt modelId="{CF899A5F-98A6-483E-B80A-79BB3C85FB03}" type="pres">
      <dgm:prSet presAssocID="{36EDDA67-A9B9-41C7-9E73-8978AC202339}" presName="thickLine" presStyleLbl="alignNode1" presStyleIdx="4" presStyleCnt="6"/>
      <dgm:spPr/>
    </dgm:pt>
    <dgm:pt modelId="{C1C2B400-9F74-4914-B862-0BDE8278D9C4}" type="pres">
      <dgm:prSet presAssocID="{36EDDA67-A9B9-41C7-9E73-8978AC202339}" presName="horz1" presStyleCnt="0"/>
      <dgm:spPr/>
    </dgm:pt>
    <dgm:pt modelId="{A5A40C7A-B2FD-4456-A4E0-FA475AD1B653}" type="pres">
      <dgm:prSet presAssocID="{36EDDA67-A9B9-41C7-9E73-8978AC202339}" presName="tx1" presStyleLbl="revTx" presStyleIdx="4" presStyleCnt="6"/>
      <dgm:spPr/>
    </dgm:pt>
    <dgm:pt modelId="{BD4C692A-84D8-4B12-9269-E769ADC9B24D}" type="pres">
      <dgm:prSet presAssocID="{36EDDA67-A9B9-41C7-9E73-8978AC202339}" presName="vert1" presStyleCnt="0"/>
      <dgm:spPr/>
    </dgm:pt>
    <dgm:pt modelId="{CA669B40-2014-4F5C-A7CD-0156AA4E5C58}" type="pres">
      <dgm:prSet presAssocID="{E8EB8641-EA04-40F4-AA42-216E18CB1A9A}" presName="thickLine" presStyleLbl="alignNode1" presStyleIdx="5" presStyleCnt="6"/>
      <dgm:spPr/>
    </dgm:pt>
    <dgm:pt modelId="{228558C2-C51D-4903-B955-CDB1E99E17BA}" type="pres">
      <dgm:prSet presAssocID="{E8EB8641-EA04-40F4-AA42-216E18CB1A9A}" presName="horz1" presStyleCnt="0"/>
      <dgm:spPr/>
    </dgm:pt>
    <dgm:pt modelId="{5353B6E3-82EE-4E95-B383-53A5DCE1420F}" type="pres">
      <dgm:prSet presAssocID="{E8EB8641-EA04-40F4-AA42-216E18CB1A9A}" presName="tx1" presStyleLbl="revTx" presStyleIdx="5" presStyleCnt="6"/>
      <dgm:spPr/>
    </dgm:pt>
    <dgm:pt modelId="{2415800B-6586-4E11-A72A-01E4AEBEDFEE}" type="pres">
      <dgm:prSet presAssocID="{E8EB8641-EA04-40F4-AA42-216E18CB1A9A}" presName="vert1" presStyleCnt="0"/>
      <dgm:spPr/>
    </dgm:pt>
  </dgm:ptLst>
  <dgm:cxnLst>
    <dgm:cxn modelId="{890E2005-406C-46AC-B3CC-A715490B3E5F}" type="presOf" srcId="{E8EB8641-EA04-40F4-AA42-216E18CB1A9A}" destId="{5353B6E3-82EE-4E95-B383-53A5DCE1420F}" srcOrd="0" destOrd="0" presId="urn:microsoft.com/office/officeart/2008/layout/LinedList"/>
    <dgm:cxn modelId="{248A6A30-C157-4D9B-986B-19D48B6FEE31}" type="presOf" srcId="{36EDDA67-A9B9-41C7-9E73-8978AC202339}" destId="{A5A40C7A-B2FD-4456-A4E0-FA475AD1B653}" srcOrd="0" destOrd="0" presId="urn:microsoft.com/office/officeart/2008/layout/LinedList"/>
    <dgm:cxn modelId="{741CE53C-53EF-4D9C-83FB-C3F42F1D3E4F}" type="presOf" srcId="{01CE3E75-F283-4C4F-940B-1FC05DE4066A}" destId="{32C3F747-D0CF-4D2B-A3E5-BF8912E3A560}" srcOrd="0" destOrd="0" presId="urn:microsoft.com/office/officeart/2008/layout/LinedList"/>
    <dgm:cxn modelId="{BB061241-266C-4875-AD8C-95FF42CBC66E}" type="presOf" srcId="{694C2700-1CFF-4928-B138-5C7E938DFD24}" destId="{B70C4763-B23A-4F62-AC5A-19DB2754B03C}" srcOrd="0" destOrd="0" presId="urn:microsoft.com/office/officeart/2008/layout/LinedList"/>
    <dgm:cxn modelId="{58CBCC61-F5EA-4934-9127-C342B46C5D95}" type="presOf" srcId="{8D93FD88-974B-4E0F-A22E-D38A316BB0BD}" destId="{C5194EBF-6207-4D68-8B6B-04391EA8A696}" srcOrd="0" destOrd="0" presId="urn:microsoft.com/office/officeart/2008/layout/LinedList"/>
    <dgm:cxn modelId="{3C30446F-29BE-4EE1-9D09-55FCD81C69D0}" srcId="{7FFE4E28-8850-44AD-BC4A-C4E8EFE2F244}" destId="{E8EB8641-EA04-40F4-AA42-216E18CB1A9A}" srcOrd="5" destOrd="0" parTransId="{70117583-FB25-4772-B37A-611ED572EB72}" sibTransId="{85262B90-3D1B-4440-989C-CF5FF14C9842}"/>
    <dgm:cxn modelId="{DEB61685-31F8-4BC3-84D6-530E7DBE8CB1}" srcId="{7FFE4E28-8850-44AD-BC4A-C4E8EFE2F244}" destId="{01CE3E75-F283-4C4F-940B-1FC05DE4066A}" srcOrd="1" destOrd="0" parTransId="{3515BB55-A0E1-4BE6-BA98-E1E2E8DEF2F2}" sibTransId="{F6CF770D-3933-4CE5-B57C-89C2B00A5839}"/>
    <dgm:cxn modelId="{6468C38F-A05A-4773-9526-CCC90A6F13C9}" type="presOf" srcId="{7FFE4E28-8850-44AD-BC4A-C4E8EFE2F244}" destId="{9761BFE1-2224-41B8-9528-79677FF5D931}" srcOrd="0" destOrd="0" presId="urn:microsoft.com/office/officeart/2008/layout/LinedList"/>
    <dgm:cxn modelId="{5FF5B6B5-534A-4092-855D-C0129B7B0288}" srcId="{7FFE4E28-8850-44AD-BC4A-C4E8EFE2F244}" destId="{36EDDA67-A9B9-41C7-9E73-8978AC202339}" srcOrd="4" destOrd="0" parTransId="{D5814CA0-5F1C-478C-A6D8-DCE9837802CA}" sibTransId="{87BFDDC7-E833-4DB5-821F-969BFC513ED8}"/>
    <dgm:cxn modelId="{1C4EA3C3-DA13-423C-816B-B034E7FC359B}" srcId="{7FFE4E28-8850-44AD-BC4A-C4E8EFE2F244}" destId="{8D93FD88-974B-4E0F-A22E-D38A316BB0BD}" srcOrd="0" destOrd="0" parTransId="{1B9A194C-AC50-40EF-94B4-20A80015ACD1}" sibTransId="{FFCA2FAB-233F-430D-80C1-64DEA74BC767}"/>
    <dgm:cxn modelId="{1DD9ACC9-9303-462B-8233-8C0FC5234872}" srcId="{7FFE4E28-8850-44AD-BC4A-C4E8EFE2F244}" destId="{6A0CA630-0578-4E93-82EC-8FAE17EBEFA8}" srcOrd="3" destOrd="0" parTransId="{B4EE44A1-5AFF-4F5A-A32D-A8BECA3F72A3}" sibTransId="{56E62C70-9828-4A44-9660-25F4CCBD66F9}"/>
    <dgm:cxn modelId="{BFF72BED-F687-4F4B-8724-8D5CFB082366}" srcId="{7FFE4E28-8850-44AD-BC4A-C4E8EFE2F244}" destId="{694C2700-1CFF-4928-B138-5C7E938DFD24}" srcOrd="2" destOrd="0" parTransId="{008DEAF0-8693-425D-B97E-43987D9A8D80}" sibTransId="{CA9BC802-EF50-4FF1-9B6F-F4D41FC1335F}"/>
    <dgm:cxn modelId="{AC01F1FA-CF08-4FF4-AD8F-1A739153FB30}" type="presOf" srcId="{6A0CA630-0578-4E93-82EC-8FAE17EBEFA8}" destId="{4C47855B-F5DA-4A82-A6B2-2050A5CA539A}" srcOrd="0" destOrd="0" presId="urn:microsoft.com/office/officeart/2008/layout/LinedList"/>
    <dgm:cxn modelId="{E32C21CF-77B3-4EB0-B3AF-D37B33F50EEF}" type="presParOf" srcId="{9761BFE1-2224-41B8-9528-79677FF5D931}" destId="{3BBEEBAA-9492-4D37-B0D2-153570444D91}" srcOrd="0" destOrd="0" presId="urn:microsoft.com/office/officeart/2008/layout/LinedList"/>
    <dgm:cxn modelId="{D553F316-B059-4FF1-8825-EDBC6012ED57}" type="presParOf" srcId="{9761BFE1-2224-41B8-9528-79677FF5D931}" destId="{55350A08-8526-40CB-BEC3-9F8AE1646EAE}" srcOrd="1" destOrd="0" presId="urn:microsoft.com/office/officeart/2008/layout/LinedList"/>
    <dgm:cxn modelId="{F88F164D-9C45-4CCB-8D45-F8C7679450F6}" type="presParOf" srcId="{55350A08-8526-40CB-BEC3-9F8AE1646EAE}" destId="{C5194EBF-6207-4D68-8B6B-04391EA8A696}" srcOrd="0" destOrd="0" presId="urn:microsoft.com/office/officeart/2008/layout/LinedList"/>
    <dgm:cxn modelId="{55273C73-C0ED-41BF-81E9-A2CCE0F9CE76}" type="presParOf" srcId="{55350A08-8526-40CB-BEC3-9F8AE1646EAE}" destId="{0EF024D6-CD92-4830-8A95-41ACDFD22959}" srcOrd="1" destOrd="0" presId="urn:microsoft.com/office/officeart/2008/layout/LinedList"/>
    <dgm:cxn modelId="{6B0C9291-9443-494B-92AC-9EF3732033B2}" type="presParOf" srcId="{9761BFE1-2224-41B8-9528-79677FF5D931}" destId="{57128C1C-CDA8-4383-9ED2-9C21D415421B}" srcOrd="2" destOrd="0" presId="urn:microsoft.com/office/officeart/2008/layout/LinedList"/>
    <dgm:cxn modelId="{54467589-0E9F-4137-B95D-414BA4AD23F5}" type="presParOf" srcId="{9761BFE1-2224-41B8-9528-79677FF5D931}" destId="{28EAC537-63C7-4303-8E5C-11CFC16E8572}" srcOrd="3" destOrd="0" presId="urn:microsoft.com/office/officeart/2008/layout/LinedList"/>
    <dgm:cxn modelId="{449B81F5-BEF8-4068-BAC1-E434C906C71D}" type="presParOf" srcId="{28EAC537-63C7-4303-8E5C-11CFC16E8572}" destId="{32C3F747-D0CF-4D2B-A3E5-BF8912E3A560}" srcOrd="0" destOrd="0" presId="urn:microsoft.com/office/officeart/2008/layout/LinedList"/>
    <dgm:cxn modelId="{8E266EBA-0891-44EB-9B08-94EE5F29DBBD}" type="presParOf" srcId="{28EAC537-63C7-4303-8E5C-11CFC16E8572}" destId="{1192F497-D73A-40FB-9A14-C68C5F25346E}" srcOrd="1" destOrd="0" presId="urn:microsoft.com/office/officeart/2008/layout/LinedList"/>
    <dgm:cxn modelId="{27545552-5DE2-4079-AAF1-4E6A5A5C9FF3}" type="presParOf" srcId="{9761BFE1-2224-41B8-9528-79677FF5D931}" destId="{2B158253-C7CA-465C-B5EC-F8722EDA2F9F}" srcOrd="4" destOrd="0" presId="urn:microsoft.com/office/officeart/2008/layout/LinedList"/>
    <dgm:cxn modelId="{DE6F5F2A-9801-4D06-9C5F-24ED95BD5A7A}" type="presParOf" srcId="{9761BFE1-2224-41B8-9528-79677FF5D931}" destId="{040BAD48-22DF-4581-B672-9A5D6C1AB400}" srcOrd="5" destOrd="0" presId="urn:microsoft.com/office/officeart/2008/layout/LinedList"/>
    <dgm:cxn modelId="{7EA4F3C2-7360-4643-ABBE-645A3D2D239E}" type="presParOf" srcId="{040BAD48-22DF-4581-B672-9A5D6C1AB400}" destId="{B70C4763-B23A-4F62-AC5A-19DB2754B03C}" srcOrd="0" destOrd="0" presId="urn:microsoft.com/office/officeart/2008/layout/LinedList"/>
    <dgm:cxn modelId="{71F943C6-EE2E-4D8B-ABD2-864C57755F05}" type="presParOf" srcId="{040BAD48-22DF-4581-B672-9A5D6C1AB400}" destId="{5C5F26B7-7458-4AEA-8832-E696033776BB}" srcOrd="1" destOrd="0" presId="urn:microsoft.com/office/officeart/2008/layout/LinedList"/>
    <dgm:cxn modelId="{3271C8A7-8838-4218-9D0D-4E0581454D05}" type="presParOf" srcId="{9761BFE1-2224-41B8-9528-79677FF5D931}" destId="{AD0034EC-7C2C-4A26-9AD8-02F89BF2C06F}" srcOrd="6" destOrd="0" presId="urn:microsoft.com/office/officeart/2008/layout/LinedList"/>
    <dgm:cxn modelId="{1C417BB1-124F-4122-BF4A-609F691527E9}" type="presParOf" srcId="{9761BFE1-2224-41B8-9528-79677FF5D931}" destId="{3312CA9C-D1D7-4B12-ACB3-F7A544FE6099}" srcOrd="7" destOrd="0" presId="urn:microsoft.com/office/officeart/2008/layout/LinedList"/>
    <dgm:cxn modelId="{511B076F-B1DE-4B84-AC57-69AB35989AA4}" type="presParOf" srcId="{3312CA9C-D1D7-4B12-ACB3-F7A544FE6099}" destId="{4C47855B-F5DA-4A82-A6B2-2050A5CA539A}" srcOrd="0" destOrd="0" presId="urn:microsoft.com/office/officeart/2008/layout/LinedList"/>
    <dgm:cxn modelId="{D325FE46-6B43-47D7-A3D3-5065AD914A0C}" type="presParOf" srcId="{3312CA9C-D1D7-4B12-ACB3-F7A544FE6099}" destId="{5B95B117-BDAC-4022-86A4-6844F80C7DCB}" srcOrd="1" destOrd="0" presId="urn:microsoft.com/office/officeart/2008/layout/LinedList"/>
    <dgm:cxn modelId="{8FE30C5A-D0BB-4E20-92B8-CE92F6D3695F}" type="presParOf" srcId="{9761BFE1-2224-41B8-9528-79677FF5D931}" destId="{CF899A5F-98A6-483E-B80A-79BB3C85FB03}" srcOrd="8" destOrd="0" presId="urn:microsoft.com/office/officeart/2008/layout/LinedList"/>
    <dgm:cxn modelId="{3EFCF39C-DA6D-462C-B7D5-442B51E5BC9C}" type="presParOf" srcId="{9761BFE1-2224-41B8-9528-79677FF5D931}" destId="{C1C2B400-9F74-4914-B862-0BDE8278D9C4}" srcOrd="9" destOrd="0" presId="urn:microsoft.com/office/officeart/2008/layout/LinedList"/>
    <dgm:cxn modelId="{B4E14231-6375-4C10-8831-F6FB07AD08B5}" type="presParOf" srcId="{C1C2B400-9F74-4914-B862-0BDE8278D9C4}" destId="{A5A40C7A-B2FD-4456-A4E0-FA475AD1B653}" srcOrd="0" destOrd="0" presId="urn:microsoft.com/office/officeart/2008/layout/LinedList"/>
    <dgm:cxn modelId="{3DBA2C30-8A35-410E-BD78-6F5FDEE9014A}" type="presParOf" srcId="{C1C2B400-9F74-4914-B862-0BDE8278D9C4}" destId="{BD4C692A-84D8-4B12-9269-E769ADC9B24D}" srcOrd="1" destOrd="0" presId="urn:microsoft.com/office/officeart/2008/layout/LinedList"/>
    <dgm:cxn modelId="{26384890-DF2D-42A7-8586-A5CFC594B81F}" type="presParOf" srcId="{9761BFE1-2224-41B8-9528-79677FF5D931}" destId="{CA669B40-2014-4F5C-A7CD-0156AA4E5C58}" srcOrd="10" destOrd="0" presId="urn:microsoft.com/office/officeart/2008/layout/LinedList"/>
    <dgm:cxn modelId="{537A9932-1E8B-4272-9BD4-AAD250D1F4D5}" type="presParOf" srcId="{9761BFE1-2224-41B8-9528-79677FF5D931}" destId="{228558C2-C51D-4903-B955-CDB1E99E17BA}" srcOrd="11" destOrd="0" presId="urn:microsoft.com/office/officeart/2008/layout/LinedList"/>
    <dgm:cxn modelId="{F52189AA-670D-43D8-AEFF-A418F8669F12}" type="presParOf" srcId="{228558C2-C51D-4903-B955-CDB1E99E17BA}" destId="{5353B6E3-82EE-4E95-B383-53A5DCE1420F}" srcOrd="0" destOrd="0" presId="urn:microsoft.com/office/officeart/2008/layout/LinedList"/>
    <dgm:cxn modelId="{56566C17-00D8-4082-9824-5A447843B8E4}" type="presParOf" srcId="{228558C2-C51D-4903-B955-CDB1E99E17BA}" destId="{2415800B-6586-4E11-A72A-01E4AEBED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80914-86D7-4152-BC5D-6B145BFCF0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3CD9D086-7125-4D6D-B590-CAE3087D3508}">
      <dgm:prSet custT="1"/>
      <dgm:spPr/>
      <dgm:t>
        <a:bodyPr/>
        <a:lstStyle/>
        <a:p>
          <a:r>
            <a:rPr lang="es-CO" sz="1200" dirty="0"/>
            <a:t>Análisis del incremento en costos de personas que trabajen después de las 7:00 pm.</a:t>
          </a:r>
        </a:p>
      </dgm:t>
    </dgm:pt>
    <dgm:pt modelId="{50ADBDA2-59AA-4C6B-8A45-7F6756F03150}" type="parTrans" cxnId="{D3CC163F-5D11-4B4A-96D6-7AFB3EA02DBA}">
      <dgm:prSet/>
      <dgm:spPr/>
      <dgm:t>
        <a:bodyPr/>
        <a:lstStyle/>
        <a:p>
          <a:endParaRPr lang="es-CO" sz="1200"/>
        </a:p>
      </dgm:t>
    </dgm:pt>
    <dgm:pt modelId="{8046A3E5-F47D-4750-A44A-7D80CB931144}" type="sibTrans" cxnId="{D3CC163F-5D11-4B4A-96D6-7AFB3EA02DBA}">
      <dgm:prSet/>
      <dgm:spPr/>
      <dgm:t>
        <a:bodyPr/>
        <a:lstStyle/>
        <a:p>
          <a:endParaRPr lang="es-CO" sz="1200"/>
        </a:p>
      </dgm:t>
    </dgm:pt>
    <dgm:pt modelId="{A0F1E894-F735-4D39-AC61-BF95F8782EB5}">
      <dgm:prSet custT="1"/>
      <dgm:spPr/>
      <dgm:t>
        <a:bodyPr/>
        <a:lstStyle/>
        <a:p>
          <a:r>
            <a:rPr lang="es-CO" sz="1200" b="0" i="0" baseline="0" dirty="0"/>
            <a:t>Política clara respecto del reconocimiento de los recargos nocturnos únicamente a personal autorizado.</a:t>
          </a:r>
          <a:endParaRPr lang="es-CO" sz="1200" dirty="0"/>
        </a:p>
      </dgm:t>
    </dgm:pt>
    <dgm:pt modelId="{8A683672-4C09-4F40-99E0-D144ECA9A19F}" type="parTrans" cxnId="{B02D1F43-7D40-43BA-B608-C3BEB19923A0}">
      <dgm:prSet/>
      <dgm:spPr/>
      <dgm:t>
        <a:bodyPr/>
        <a:lstStyle/>
        <a:p>
          <a:endParaRPr lang="es-CO" sz="1200"/>
        </a:p>
      </dgm:t>
    </dgm:pt>
    <dgm:pt modelId="{77FBDA06-576A-4215-A0D6-7DAAF050A5F3}" type="sibTrans" cxnId="{B02D1F43-7D40-43BA-B608-C3BEB19923A0}">
      <dgm:prSet/>
      <dgm:spPr/>
      <dgm:t>
        <a:bodyPr/>
        <a:lstStyle/>
        <a:p>
          <a:endParaRPr lang="es-CO" sz="1200"/>
        </a:p>
      </dgm:t>
    </dgm:pt>
    <dgm:pt modelId="{B6F43DDE-B167-4964-BBF4-581C7A3CCEB9}">
      <dgm:prSet custT="1"/>
      <dgm:spPr/>
      <dgm:t>
        <a:bodyPr/>
        <a:lstStyle/>
        <a:p>
          <a:r>
            <a:rPr lang="es-CO" sz="1200" b="0" i="0" baseline="0" dirty="0"/>
            <a:t>Análisis del incremento en costos de personas que trabajen en días domingos y festivos (gradual).</a:t>
          </a:r>
          <a:endParaRPr lang="es-CO" sz="1200" dirty="0"/>
        </a:p>
      </dgm:t>
    </dgm:pt>
    <dgm:pt modelId="{C1491C34-A22C-418C-8ABA-EAD97D31258D}" type="parTrans" cxnId="{9543EC07-AC1F-478D-8003-99D92E48E60F}">
      <dgm:prSet/>
      <dgm:spPr/>
      <dgm:t>
        <a:bodyPr/>
        <a:lstStyle/>
        <a:p>
          <a:endParaRPr lang="es-CO" sz="1200"/>
        </a:p>
      </dgm:t>
    </dgm:pt>
    <dgm:pt modelId="{A2E3120B-F3E2-4105-8AED-3AB711E35461}" type="sibTrans" cxnId="{9543EC07-AC1F-478D-8003-99D92E48E60F}">
      <dgm:prSet/>
      <dgm:spPr/>
      <dgm:t>
        <a:bodyPr/>
        <a:lstStyle/>
        <a:p>
          <a:endParaRPr lang="es-CO" sz="1200"/>
        </a:p>
      </dgm:t>
    </dgm:pt>
    <dgm:pt modelId="{B3AD43D2-4B0A-4893-94BB-B7D25B5389FC}">
      <dgm:prSet custT="1"/>
      <dgm:spPr/>
      <dgm:t>
        <a:bodyPr/>
        <a:lstStyle/>
        <a:p>
          <a:r>
            <a:rPr lang="es-CO" sz="1200" b="0" i="0" baseline="0"/>
            <a:t>Incrementos en costos de posibles indemnizaciones.</a:t>
          </a:r>
          <a:endParaRPr lang="es-CO" sz="1200"/>
        </a:p>
      </dgm:t>
    </dgm:pt>
    <dgm:pt modelId="{53A5568E-AE74-4BCC-A77B-29B3E2D528C9}" type="parTrans" cxnId="{A95E6DE6-0101-4721-8D04-58D8D3212B3B}">
      <dgm:prSet/>
      <dgm:spPr/>
      <dgm:t>
        <a:bodyPr/>
        <a:lstStyle/>
        <a:p>
          <a:endParaRPr lang="es-CO" sz="1200"/>
        </a:p>
      </dgm:t>
    </dgm:pt>
    <dgm:pt modelId="{6CE75634-7407-4769-87E8-2C48C3451123}" type="sibTrans" cxnId="{A95E6DE6-0101-4721-8D04-58D8D3212B3B}">
      <dgm:prSet/>
      <dgm:spPr/>
      <dgm:t>
        <a:bodyPr/>
        <a:lstStyle/>
        <a:p>
          <a:endParaRPr lang="es-CO" sz="1200"/>
        </a:p>
      </dgm:t>
    </dgm:pt>
    <dgm:pt modelId="{279321BC-C5D2-4694-A2F2-2D5D4F13A944}">
      <dgm:prSet custT="1"/>
      <dgm:spPr/>
      <dgm:t>
        <a:bodyPr/>
        <a:lstStyle/>
        <a:p>
          <a:r>
            <a:rPr lang="es-CO" sz="1200"/>
            <a:t>Revisión de horas dedicadas a capacitación y recreación en caso de haberlas disminuido por la reducción de la jornada.</a:t>
          </a:r>
        </a:p>
      </dgm:t>
    </dgm:pt>
    <dgm:pt modelId="{11B4AC06-2ED0-4D69-8364-255BE68D7F9A}" type="parTrans" cxnId="{D914D70E-116A-489D-BEFD-B4A99E14F8E7}">
      <dgm:prSet/>
      <dgm:spPr/>
      <dgm:t>
        <a:bodyPr/>
        <a:lstStyle/>
        <a:p>
          <a:endParaRPr lang="es-CO" sz="1200"/>
        </a:p>
      </dgm:t>
    </dgm:pt>
    <dgm:pt modelId="{4FAAAD34-FCA7-41D8-91AB-36A087A49070}" type="sibTrans" cxnId="{D914D70E-116A-489D-BEFD-B4A99E14F8E7}">
      <dgm:prSet/>
      <dgm:spPr/>
      <dgm:t>
        <a:bodyPr/>
        <a:lstStyle/>
        <a:p>
          <a:endParaRPr lang="es-CO" sz="1200"/>
        </a:p>
      </dgm:t>
    </dgm:pt>
    <dgm:pt modelId="{75DA85AC-E8DE-46AD-94CD-6ED6AE584299}" type="pres">
      <dgm:prSet presAssocID="{2D580914-86D7-4152-BC5D-6B145BFCF0A4}" presName="vert0" presStyleCnt="0">
        <dgm:presLayoutVars>
          <dgm:dir/>
          <dgm:animOne val="branch"/>
          <dgm:animLvl val="lvl"/>
        </dgm:presLayoutVars>
      </dgm:prSet>
      <dgm:spPr/>
    </dgm:pt>
    <dgm:pt modelId="{2EE4F2BA-87F4-4762-BB25-D8BA00814044}" type="pres">
      <dgm:prSet presAssocID="{3CD9D086-7125-4D6D-B590-CAE3087D3508}" presName="thickLine" presStyleLbl="alignNode1" presStyleIdx="0" presStyleCnt="5"/>
      <dgm:spPr/>
    </dgm:pt>
    <dgm:pt modelId="{3EF248A1-7FEF-45E9-A288-539FF703353D}" type="pres">
      <dgm:prSet presAssocID="{3CD9D086-7125-4D6D-B590-CAE3087D3508}" presName="horz1" presStyleCnt="0"/>
      <dgm:spPr/>
    </dgm:pt>
    <dgm:pt modelId="{61F355DA-3193-43E8-9785-120486929BC5}" type="pres">
      <dgm:prSet presAssocID="{3CD9D086-7125-4D6D-B590-CAE3087D3508}" presName="tx1" presStyleLbl="revTx" presStyleIdx="0" presStyleCnt="5"/>
      <dgm:spPr/>
    </dgm:pt>
    <dgm:pt modelId="{AEDEFEDD-E186-4B29-9A41-118F737F66CD}" type="pres">
      <dgm:prSet presAssocID="{3CD9D086-7125-4D6D-B590-CAE3087D3508}" presName="vert1" presStyleCnt="0"/>
      <dgm:spPr/>
    </dgm:pt>
    <dgm:pt modelId="{CD2EAE52-2242-4DB2-8006-79ACB88B8A96}" type="pres">
      <dgm:prSet presAssocID="{A0F1E894-F735-4D39-AC61-BF95F8782EB5}" presName="thickLine" presStyleLbl="alignNode1" presStyleIdx="1" presStyleCnt="5"/>
      <dgm:spPr/>
    </dgm:pt>
    <dgm:pt modelId="{536FD3ED-CCDB-40ED-A305-A95DD9D22AD5}" type="pres">
      <dgm:prSet presAssocID="{A0F1E894-F735-4D39-AC61-BF95F8782EB5}" presName="horz1" presStyleCnt="0"/>
      <dgm:spPr/>
    </dgm:pt>
    <dgm:pt modelId="{403203C6-C97B-4593-9F4D-8ED4BF98992F}" type="pres">
      <dgm:prSet presAssocID="{A0F1E894-F735-4D39-AC61-BF95F8782EB5}" presName="tx1" presStyleLbl="revTx" presStyleIdx="1" presStyleCnt="5"/>
      <dgm:spPr/>
    </dgm:pt>
    <dgm:pt modelId="{8862163A-4EF9-4210-89E2-087B6296F99A}" type="pres">
      <dgm:prSet presAssocID="{A0F1E894-F735-4D39-AC61-BF95F8782EB5}" presName="vert1" presStyleCnt="0"/>
      <dgm:spPr/>
    </dgm:pt>
    <dgm:pt modelId="{31CE732C-332D-47BC-8E4C-4AA93CDAA11A}" type="pres">
      <dgm:prSet presAssocID="{B6F43DDE-B167-4964-BBF4-581C7A3CCEB9}" presName="thickLine" presStyleLbl="alignNode1" presStyleIdx="2" presStyleCnt="5"/>
      <dgm:spPr/>
    </dgm:pt>
    <dgm:pt modelId="{337D9C1F-5FAA-46A5-9566-C7A153A5D8A7}" type="pres">
      <dgm:prSet presAssocID="{B6F43DDE-B167-4964-BBF4-581C7A3CCEB9}" presName="horz1" presStyleCnt="0"/>
      <dgm:spPr/>
    </dgm:pt>
    <dgm:pt modelId="{66B47B0B-0E3D-432F-A82D-8E64586D03FC}" type="pres">
      <dgm:prSet presAssocID="{B6F43DDE-B167-4964-BBF4-581C7A3CCEB9}" presName="tx1" presStyleLbl="revTx" presStyleIdx="2" presStyleCnt="5"/>
      <dgm:spPr/>
    </dgm:pt>
    <dgm:pt modelId="{DCA04CE6-19C2-430C-915D-27DA5D2523D4}" type="pres">
      <dgm:prSet presAssocID="{B6F43DDE-B167-4964-BBF4-581C7A3CCEB9}" presName="vert1" presStyleCnt="0"/>
      <dgm:spPr/>
    </dgm:pt>
    <dgm:pt modelId="{B353EC1C-D2EA-457A-9C8E-8E99F2BEDDFE}" type="pres">
      <dgm:prSet presAssocID="{B3AD43D2-4B0A-4893-94BB-B7D25B5389FC}" presName="thickLine" presStyleLbl="alignNode1" presStyleIdx="3" presStyleCnt="5"/>
      <dgm:spPr/>
    </dgm:pt>
    <dgm:pt modelId="{F8165B10-7B8A-4DF2-8D24-37199B8E2938}" type="pres">
      <dgm:prSet presAssocID="{B3AD43D2-4B0A-4893-94BB-B7D25B5389FC}" presName="horz1" presStyleCnt="0"/>
      <dgm:spPr/>
    </dgm:pt>
    <dgm:pt modelId="{D152BCC2-E488-4173-93CC-E23A01B7336B}" type="pres">
      <dgm:prSet presAssocID="{B3AD43D2-4B0A-4893-94BB-B7D25B5389FC}" presName="tx1" presStyleLbl="revTx" presStyleIdx="3" presStyleCnt="5"/>
      <dgm:spPr/>
    </dgm:pt>
    <dgm:pt modelId="{8260A223-271A-45CC-AAE2-F38634C42C57}" type="pres">
      <dgm:prSet presAssocID="{B3AD43D2-4B0A-4893-94BB-B7D25B5389FC}" presName="vert1" presStyleCnt="0"/>
      <dgm:spPr/>
    </dgm:pt>
    <dgm:pt modelId="{DA65700F-2189-40D2-9B38-E710EBA4B061}" type="pres">
      <dgm:prSet presAssocID="{279321BC-C5D2-4694-A2F2-2D5D4F13A944}" presName="thickLine" presStyleLbl="alignNode1" presStyleIdx="4" presStyleCnt="5"/>
      <dgm:spPr/>
    </dgm:pt>
    <dgm:pt modelId="{A7ACB2A7-E3E7-43CA-BF67-213808748925}" type="pres">
      <dgm:prSet presAssocID="{279321BC-C5D2-4694-A2F2-2D5D4F13A944}" presName="horz1" presStyleCnt="0"/>
      <dgm:spPr/>
    </dgm:pt>
    <dgm:pt modelId="{68F5390B-688B-4271-A4EC-BEB81AE59071}" type="pres">
      <dgm:prSet presAssocID="{279321BC-C5D2-4694-A2F2-2D5D4F13A944}" presName="tx1" presStyleLbl="revTx" presStyleIdx="4" presStyleCnt="5"/>
      <dgm:spPr/>
    </dgm:pt>
    <dgm:pt modelId="{49667494-B11A-4DB3-A9D3-06DD11F530ED}" type="pres">
      <dgm:prSet presAssocID="{279321BC-C5D2-4694-A2F2-2D5D4F13A944}" presName="vert1" presStyleCnt="0"/>
      <dgm:spPr/>
    </dgm:pt>
  </dgm:ptLst>
  <dgm:cxnLst>
    <dgm:cxn modelId="{9543EC07-AC1F-478D-8003-99D92E48E60F}" srcId="{2D580914-86D7-4152-BC5D-6B145BFCF0A4}" destId="{B6F43DDE-B167-4964-BBF4-581C7A3CCEB9}" srcOrd="2" destOrd="0" parTransId="{C1491C34-A22C-418C-8ABA-EAD97D31258D}" sibTransId="{A2E3120B-F3E2-4105-8AED-3AB711E35461}"/>
    <dgm:cxn modelId="{D914D70E-116A-489D-BEFD-B4A99E14F8E7}" srcId="{2D580914-86D7-4152-BC5D-6B145BFCF0A4}" destId="{279321BC-C5D2-4694-A2F2-2D5D4F13A944}" srcOrd="4" destOrd="0" parTransId="{11B4AC06-2ED0-4D69-8364-255BE68D7F9A}" sibTransId="{4FAAAD34-FCA7-41D8-91AB-36A087A49070}"/>
    <dgm:cxn modelId="{13627D18-81CF-4396-A121-97321CA576AE}" type="presOf" srcId="{A0F1E894-F735-4D39-AC61-BF95F8782EB5}" destId="{403203C6-C97B-4593-9F4D-8ED4BF98992F}" srcOrd="0" destOrd="0" presId="urn:microsoft.com/office/officeart/2008/layout/LinedList"/>
    <dgm:cxn modelId="{D3CC163F-5D11-4B4A-96D6-7AFB3EA02DBA}" srcId="{2D580914-86D7-4152-BC5D-6B145BFCF0A4}" destId="{3CD9D086-7125-4D6D-B590-CAE3087D3508}" srcOrd="0" destOrd="0" parTransId="{50ADBDA2-59AA-4C6B-8A45-7F6756F03150}" sibTransId="{8046A3E5-F47D-4750-A44A-7D80CB931144}"/>
    <dgm:cxn modelId="{9BB8565F-023A-4468-9A78-DD543C6AE6EB}" type="presOf" srcId="{279321BC-C5D2-4694-A2F2-2D5D4F13A944}" destId="{68F5390B-688B-4271-A4EC-BEB81AE59071}" srcOrd="0" destOrd="0" presId="urn:microsoft.com/office/officeart/2008/layout/LinedList"/>
    <dgm:cxn modelId="{B02D1F43-7D40-43BA-B608-C3BEB19923A0}" srcId="{2D580914-86D7-4152-BC5D-6B145BFCF0A4}" destId="{A0F1E894-F735-4D39-AC61-BF95F8782EB5}" srcOrd="1" destOrd="0" parTransId="{8A683672-4C09-4F40-99E0-D144ECA9A19F}" sibTransId="{77FBDA06-576A-4215-A0D6-7DAAF050A5F3}"/>
    <dgm:cxn modelId="{A0374D63-BB4D-4E6F-B4C5-7EEEB8A6D314}" type="presOf" srcId="{B6F43DDE-B167-4964-BBF4-581C7A3CCEB9}" destId="{66B47B0B-0E3D-432F-A82D-8E64586D03FC}" srcOrd="0" destOrd="0" presId="urn:microsoft.com/office/officeart/2008/layout/LinedList"/>
    <dgm:cxn modelId="{B443EE76-7D5B-4A13-B68D-539D19D2B9C9}" type="presOf" srcId="{B3AD43D2-4B0A-4893-94BB-B7D25B5389FC}" destId="{D152BCC2-E488-4173-93CC-E23A01B7336B}" srcOrd="0" destOrd="0" presId="urn:microsoft.com/office/officeart/2008/layout/LinedList"/>
    <dgm:cxn modelId="{96BDA1BC-9366-40FF-982F-C392A0EA1241}" type="presOf" srcId="{3CD9D086-7125-4D6D-B590-CAE3087D3508}" destId="{61F355DA-3193-43E8-9785-120486929BC5}" srcOrd="0" destOrd="0" presId="urn:microsoft.com/office/officeart/2008/layout/LinedList"/>
    <dgm:cxn modelId="{A95E6DE6-0101-4721-8D04-58D8D3212B3B}" srcId="{2D580914-86D7-4152-BC5D-6B145BFCF0A4}" destId="{B3AD43D2-4B0A-4893-94BB-B7D25B5389FC}" srcOrd="3" destOrd="0" parTransId="{53A5568E-AE74-4BCC-A77B-29B3E2D528C9}" sibTransId="{6CE75634-7407-4769-87E8-2C48C3451123}"/>
    <dgm:cxn modelId="{FC4B6DFE-E351-4E9C-A097-C3F8AB39FBEF}" type="presOf" srcId="{2D580914-86D7-4152-BC5D-6B145BFCF0A4}" destId="{75DA85AC-E8DE-46AD-94CD-6ED6AE584299}" srcOrd="0" destOrd="0" presId="urn:microsoft.com/office/officeart/2008/layout/LinedList"/>
    <dgm:cxn modelId="{2CFECFF9-B76E-4C07-A28A-87DDA216F312}" type="presParOf" srcId="{75DA85AC-E8DE-46AD-94CD-6ED6AE584299}" destId="{2EE4F2BA-87F4-4762-BB25-D8BA00814044}" srcOrd="0" destOrd="0" presId="urn:microsoft.com/office/officeart/2008/layout/LinedList"/>
    <dgm:cxn modelId="{F379F8E3-813B-4B73-A8D6-C9675A8076DF}" type="presParOf" srcId="{75DA85AC-E8DE-46AD-94CD-6ED6AE584299}" destId="{3EF248A1-7FEF-45E9-A288-539FF703353D}" srcOrd="1" destOrd="0" presId="urn:microsoft.com/office/officeart/2008/layout/LinedList"/>
    <dgm:cxn modelId="{5C02A080-5C6D-4C2D-A914-9587A2DC632E}" type="presParOf" srcId="{3EF248A1-7FEF-45E9-A288-539FF703353D}" destId="{61F355DA-3193-43E8-9785-120486929BC5}" srcOrd="0" destOrd="0" presId="urn:microsoft.com/office/officeart/2008/layout/LinedList"/>
    <dgm:cxn modelId="{A8CA4DF2-798D-4E44-963E-CE9E56D71052}" type="presParOf" srcId="{3EF248A1-7FEF-45E9-A288-539FF703353D}" destId="{AEDEFEDD-E186-4B29-9A41-118F737F66CD}" srcOrd="1" destOrd="0" presId="urn:microsoft.com/office/officeart/2008/layout/LinedList"/>
    <dgm:cxn modelId="{5D6DBC0B-402C-4ECE-A6DD-9BBC8DEC9BB5}" type="presParOf" srcId="{75DA85AC-E8DE-46AD-94CD-6ED6AE584299}" destId="{CD2EAE52-2242-4DB2-8006-79ACB88B8A96}" srcOrd="2" destOrd="0" presId="urn:microsoft.com/office/officeart/2008/layout/LinedList"/>
    <dgm:cxn modelId="{2E73388C-BF1A-4A82-A3DA-1289251003D1}" type="presParOf" srcId="{75DA85AC-E8DE-46AD-94CD-6ED6AE584299}" destId="{536FD3ED-CCDB-40ED-A305-A95DD9D22AD5}" srcOrd="3" destOrd="0" presId="urn:microsoft.com/office/officeart/2008/layout/LinedList"/>
    <dgm:cxn modelId="{95CFCACB-0E4B-4B29-99C5-B7962E2C9BFD}" type="presParOf" srcId="{536FD3ED-CCDB-40ED-A305-A95DD9D22AD5}" destId="{403203C6-C97B-4593-9F4D-8ED4BF98992F}" srcOrd="0" destOrd="0" presId="urn:microsoft.com/office/officeart/2008/layout/LinedList"/>
    <dgm:cxn modelId="{0A812BBD-AD62-4770-9CA7-07129189B8DA}" type="presParOf" srcId="{536FD3ED-CCDB-40ED-A305-A95DD9D22AD5}" destId="{8862163A-4EF9-4210-89E2-087B6296F99A}" srcOrd="1" destOrd="0" presId="urn:microsoft.com/office/officeart/2008/layout/LinedList"/>
    <dgm:cxn modelId="{A0ED534E-4C81-4622-92F7-8F191DFA0C92}" type="presParOf" srcId="{75DA85AC-E8DE-46AD-94CD-6ED6AE584299}" destId="{31CE732C-332D-47BC-8E4C-4AA93CDAA11A}" srcOrd="4" destOrd="0" presId="urn:microsoft.com/office/officeart/2008/layout/LinedList"/>
    <dgm:cxn modelId="{FA78460E-3B53-477B-A084-ACE6C8F13632}" type="presParOf" srcId="{75DA85AC-E8DE-46AD-94CD-6ED6AE584299}" destId="{337D9C1F-5FAA-46A5-9566-C7A153A5D8A7}" srcOrd="5" destOrd="0" presId="urn:microsoft.com/office/officeart/2008/layout/LinedList"/>
    <dgm:cxn modelId="{E0E2F9F2-E5A2-4476-B288-DDF6307EAC31}" type="presParOf" srcId="{337D9C1F-5FAA-46A5-9566-C7A153A5D8A7}" destId="{66B47B0B-0E3D-432F-A82D-8E64586D03FC}" srcOrd="0" destOrd="0" presId="urn:microsoft.com/office/officeart/2008/layout/LinedList"/>
    <dgm:cxn modelId="{8C67CBA9-9FC5-49DB-8DB7-08D0DCF05981}" type="presParOf" srcId="{337D9C1F-5FAA-46A5-9566-C7A153A5D8A7}" destId="{DCA04CE6-19C2-430C-915D-27DA5D2523D4}" srcOrd="1" destOrd="0" presId="urn:microsoft.com/office/officeart/2008/layout/LinedList"/>
    <dgm:cxn modelId="{FEBFDC79-6F62-447A-8ED5-D831D6D888A6}" type="presParOf" srcId="{75DA85AC-E8DE-46AD-94CD-6ED6AE584299}" destId="{B353EC1C-D2EA-457A-9C8E-8E99F2BEDDFE}" srcOrd="6" destOrd="0" presId="urn:microsoft.com/office/officeart/2008/layout/LinedList"/>
    <dgm:cxn modelId="{37C7F2B1-56B5-4788-9ED3-D304D8258EC3}" type="presParOf" srcId="{75DA85AC-E8DE-46AD-94CD-6ED6AE584299}" destId="{F8165B10-7B8A-4DF2-8D24-37199B8E2938}" srcOrd="7" destOrd="0" presId="urn:microsoft.com/office/officeart/2008/layout/LinedList"/>
    <dgm:cxn modelId="{5A75BC03-4E7F-4832-861F-1A031D493E82}" type="presParOf" srcId="{F8165B10-7B8A-4DF2-8D24-37199B8E2938}" destId="{D152BCC2-E488-4173-93CC-E23A01B7336B}" srcOrd="0" destOrd="0" presId="urn:microsoft.com/office/officeart/2008/layout/LinedList"/>
    <dgm:cxn modelId="{99415071-DB74-4771-9780-79DD15892BF4}" type="presParOf" srcId="{F8165B10-7B8A-4DF2-8D24-37199B8E2938}" destId="{8260A223-271A-45CC-AAE2-F38634C42C57}" srcOrd="1" destOrd="0" presId="urn:microsoft.com/office/officeart/2008/layout/LinedList"/>
    <dgm:cxn modelId="{4D716CF5-41C5-48C5-B109-4D1EA3DC4EAE}" type="presParOf" srcId="{75DA85AC-E8DE-46AD-94CD-6ED6AE584299}" destId="{DA65700F-2189-40D2-9B38-E710EBA4B061}" srcOrd="8" destOrd="0" presId="urn:microsoft.com/office/officeart/2008/layout/LinedList"/>
    <dgm:cxn modelId="{2368F998-8280-4F54-B84D-BD18089BBB08}" type="presParOf" srcId="{75DA85AC-E8DE-46AD-94CD-6ED6AE584299}" destId="{A7ACB2A7-E3E7-43CA-BF67-213808748925}" srcOrd="9" destOrd="0" presId="urn:microsoft.com/office/officeart/2008/layout/LinedList"/>
    <dgm:cxn modelId="{ADCD6342-C7FF-4C78-9327-A87F0EEBE6C5}" type="presParOf" srcId="{A7ACB2A7-E3E7-43CA-BF67-213808748925}" destId="{68F5390B-688B-4271-A4EC-BEB81AE59071}" srcOrd="0" destOrd="0" presId="urn:microsoft.com/office/officeart/2008/layout/LinedList"/>
    <dgm:cxn modelId="{0E82F45F-D2C0-4799-AB45-E529302464E3}" type="presParOf" srcId="{A7ACB2A7-E3E7-43CA-BF67-213808748925}" destId="{49667494-B11A-4DB3-A9D3-06DD11F530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A23B4-A3F7-4B51-8E00-946706380A1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7C541D44-2CA1-4418-828C-2F8971C40718}">
      <dgm:prSet custT="1"/>
      <dgm:spPr>
        <a:solidFill>
          <a:srgbClr val="15719F"/>
        </a:solidFill>
      </dgm:spPr>
      <dgm:t>
        <a:bodyPr/>
        <a:lstStyle/>
        <a:p>
          <a:r>
            <a:rPr lang="es-CO" sz="900" b="0" i="0" baseline="0"/>
            <a:t>Modificación </a:t>
          </a:r>
          <a:r>
            <a:rPr lang="es-CO" sz="900" b="0" i="0" baseline="0" dirty="0"/>
            <a:t>de las tablas de indemnización.</a:t>
          </a:r>
          <a:endParaRPr lang="es-CO" sz="900" dirty="0"/>
        </a:p>
      </dgm:t>
    </dgm:pt>
    <dgm:pt modelId="{FB9906DA-F09B-474A-86B4-482B00DB5716}" type="parTrans" cxnId="{03EFC1AF-508A-4FBE-893F-74468E127331}">
      <dgm:prSet/>
      <dgm:spPr/>
      <dgm:t>
        <a:bodyPr/>
        <a:lstStyle/>
        <a:p>
          <a:endParaRPr lang="es-CO" sz="900"/>
        </a:p>
      </dgm:t>
    </dgm:pt>
    <dgm:pt modelId="{776485ED-B584-4B5A-8C7F-34715E7BBAAB}" type="sibTrans" cxnId="{03EFC1AF-508A-4FBE-893F-74468E127331}">
      <dgm:prSet/>
      <dgm:spPr/>
      <dgm:t>
        <a:bodyPr/>
        <a:lstStyle/>
        <a:p>
          <a:endParaRPr lang="es-CO" sz="900"/>
        </a:p>
      </dgm:t>
    </dgm:pt>
    <dgm:pt modelId="{B4A1C13F-8EB5-4218-8A04-0652B06B00A1}">
      <dgm:prSet custT="1"/>
      <dgm:spPr>
        <a:solidFill>
          <a:srgbClr val="15719F"/>
        </a:solidFill>
      </dgm:spPr>
      <dgm:t>
        <a:bodyPr/>
        <a:lstStyle/>
        <a:p>
          <a:r>
            <a:rPr lang="es-CO" sz="900" b="0" i="0" baseline="0" dirty="0"/>
            <a:t>Fijo y Obra</a:t>
          </a:r>
          <a:endParaRPr lang="es-CO" sz="900" dirty="0"/>
        </a:p>
      </dgm:t>
    </dgm:pt>
    <dgm:pt modelId="{34530501-81D3-47A3-93ED-695D0336AB93}" type="parTrans" cxnId="{6DAC93A3-5B5E-496C-A6BD-13B8208B5463}">
      <dgm:prSet/>
      <dgm:spPr/>
      <dgm:t>
        <a:bodyPr/>
        <a:lstStyle/>
        <a:p>
          <a:endParaRPr lang="es-CO" sz="900"/>
        </a:p>
      </dgm:t>
    </dgm:pt>
    <dgm:pt modelId="{7846A4C6-95C7-4531-9B14-FE799ACF5A35}" type="sibTrans" cxnId="{6DAC93A3-5B5E-496C-A6BD-13B8208B5463}">
      <dgm:prSet/>
      <dgm:spPr/>
      <dgm:t>
        <a:bodyPr/>
        <a:lstStyle/>
        <a:p>
          <a:endParaRPr lang="es-CO" sz="900"/>
        </a:p>
      </dgm:t>
    </dgm:pt>
    <dgm:pt modelId="{790C8EAD-02B7-4ED1-BD97-4DC9814FA755}">
      <dgm:prSet custT="1"/>
      <dgm:spPr>
        <a:solidFill>
          <a:srgbClr val="15719F"/>
        </a:solidFill>
      </dgm:spPr>
      <dgm:t>
        <a:bodyPr/>
        <a:lstStyle/>
        <a:p>
          <a:r>
            <a:rPr lang="es-CO" sz="900" dirty="0"/>
            <a:t>Indefinido:</a:t>
          </a:r>
        </a:p>
      </dgm:t>
    </dgm:pt>
    <dgm:pt modelId="{68DAAB9F-0FA9-4F92-B055-87CDCDBC3A57}" type="parTrans" cxnId="{8E2CB8F1-5744-49D2-9E0F-CEED37900473}">
      <dgm:prSet/>
      <dgm:spPr/>
      <dgm:t>
        <a:bodyPr/>
        <a:lstStyle/>
        <a:p>
          <a:endParaRPr lang="es-CO" sz="900"/>
        </a:p>
      </dgm:t>
    </dgm:pt>
    <dgm:pt modelId="{8E770D40-A3E7-49F7-AE0B-9A303E45218B}" type="sibTrans" cxnId="{8E2CB8F1-5744-49D2-9E0F-CEED37900473}">
      <dgm:prSet/>
      <dgm:spPr/>
      <dgm:t>
        <a:bodyPr/>
        <a:lstStyle/>
        <a:p>
          <a:endParaRPr lang="es-CO" sz="900"/>
        </a:p>
      </dgm:t>
    </dgm:pt>
    <dgm:pt modelId="{5CB45C44-B2A7-49E2-BE96-090047E8715A}">
      <dgm:prSet custT="1"/>
      <dgm:spPr/>
      <dgm:t>
        <a:bodyPr/>
        <a:lstStyle/>
        <a:p>
          <a:r>
            <a:rPr lang="es-CO" sz="800" b="0" i="0" baseline="0" dirty="0"/>
            <a:t>45 días por el primer año.</a:t>
          </a:r>
          <a:endParaRPr lang="es-CO" sz="800" dirty="0"/>
        </a:p>
      </dgm:t>
    </dgm:pt>
    <dgm:pt modelId="{F5060845-3984-428D-B1C6-E94D58EEFF21}" type="parTrans" cxnId="{46CC26C7-0919-47B8-BF5C-997B824E63D7}">
      <dgm:prSet/>
      <dgm:spPr/>
      <dgm:t>
        <a:bodyPr/>
        <a:lstStyle/>
        <a:p>
          <a:endParaRPr lang="es-CO" sz="900"/>
        </a:p>
      </dgm:t>
    </dgm:pt>
    <dgm:pt modelId="{5F64F7C9-63CC-4B6D-9DCC-8B72353D7D5B}" type="sibTrans" cxnId="{46CC26C7-0919-47B8-BF5C-997B824E63D7}">
      <dgm:prSet/>
      <dgm:spPr/>
      <dgm:t>
        <a:bodyPr/>
        <a:lstStyle/>
        <a:p>
          <a:endParaRPr lang="es-CO" sz="900"/>
        </a:p>
      </dgm:t>
    </dgm:pt>
    <dgm:pt modelId="{0B100F52-7A41-4B46-AA8A-886194BBA5D0}">
      <dgm:prSet custT="1"/>
      <dgm:spPr/>
      <dgm:t>
        <a:bodyPr/>
        <a:lstStyle/>
        <a:p>
          <a:r>
            <a:rPr lang="es-CO" sz="800" b="0" i="0" baseline="0" dirty="0"/>
            <a:t>De </a:t>
          </a:r>
          <a:r>
            <a:rPr lang="es-CO" sz="800" dirty="0"/>
            <a:t>1 año hasta menos de 5 años: 45 + 17.</a:t>
          </a:r>
        </a:p>
      </dgm:t>
    </dgm:pt>
    <dgm:pt modelId="{6896C24D-C770-4ADD-A8F8-D2F2014126FB}" type="parTrans" cxnId="{F2345FDC-619D-4FCA-9162-72142B069D94}">
      <dgm:prSet/>
      <dgm:spPr/>
      <dgm:t>
        <a:bodyPr/>
        <a:lstStyle/>
        <a:p>
          <a:endParaRPr lang="es-CO" sz="900"/>
        </a:p>
      </dgm:t>
    </dgm:pt>
    <dgm:pt modelId="{D5AAA69E-F4AA-45BE-902E-D18C2E4D50BE}" type="sibTrans" cxnId="{F2345FDC-619D-4FCA-9162-72142B069D94}">
      <dgm:prSet/>
      <dgm:spPr/>
      <dgm:t>
        <a:bodyPr/>
        <a:lstStyle/>
        <a:p>
          <a:endParaRPr lang="es-CO" sz="900"/>
        </a:p>
      </dgm:t>
    </dgm:pt>
    <dgm:pt modelId="{EF8347A9-164B-44BF-90FC-42B57E6E188A}">
      <dgm:prSet custT="1"/>
      <dgm:spPr/>
      <dgm:t>
        <a:bodyPr/>
        <a:lstStyle/>
        <a:p>
          <a:r>
            <a:rPr lang="es-CO" sz="800" b="0" i="0" baseline="0" dirty="0"/>
            <a:t>De 5 </a:t>
          </a:r>
          <a:r>
            <a:rPr lang="es-CO" sz="800" dirty="0"/>
            <a:t>años hasta menos de 10 años: 45 + 20.</a:t>
          </a:r>
        </a:p>
      </dgm:t>
    </dgm:pt>
    <dgm:pt modelId="{DFEF2605-2223-4316-BF23-9CAF14FED3D7}" type="parTrans" cxnId="{AFB6F2C4-4E16-4537-8E10-16E320ADF5DC}">
      <dgm:prSet/>
      <dgm:spPr/>
      <dgm:t>
        <a:bodyPr/>
        <a:lstStyle/>
        <a:p>
          <a:endParaRPr lang="es-CO" sz="900"/>
        </a:p>
      </dgm:t>
    </dgm:pt>
    <dgm:pt modelId="{1C313F4E-D1B0-4950-B3F1-86E7B13B3628}" type="sibTrans" cxnId="{AFB6F2C4-4E16-4537-8E10-16E320ADF5DC}">
      <dgm:prSet/>
      <dgm:spPr/>
      <dgm:t>
        <a:bodyPr/>
        <a:lstStyle/>
        <a:p>
          <a:endParaRPr lang="es-CO" sz="900"/>
        </a:p>
      </dgm:t>
    </dgm:pt>
    <dgm:pt modelId="{76E991A2-58BA-446E-8F2F-559D10E59EA6}">
      <dgm:prSet custT="1"/>
      <dgm:spPr/>
      <dgm:t>
        <a:bodyPr/>
        <a:lstStyle/>
        <a:p>
          <a:r>
            <a:rPr lang="es-CO" sz="800" b="0" i="0" baseline="0" dirty="0"/>
            <a:t>De 10 o más años: 45 + 40</a:t>
          </a:r>
          <a:r>
            <a:rPr lang="es-CO" sz="800" dirty="0"/>
            <a:t>.</a:t>
          </a:r>
        </a:p>
      </dgm:t>
    </dgm:pt>
    <dgm:pt modelId="{A7AD5B2B-B26D-447B-9F22-4B93B2788B76}" type="parTrans" cxnId="{997C30D8-D131-4928-AE1B-09A65DAED476}">
      <dgm:prSet/>
      <dgm:spPr/>
      <dgm:t>
        <a:bodyPr/>
        <a:lstStyle/>
        <a:p>
          <a:endParaRPr lang="es-CO" sz="900"/>
        </a:p>
      </dgm:t>
    </dgm:pt>
    <dgm:pt modelId="{CD8FCC3E-887F-47E5-A520-ED846FCE745B}" type="sibTrans" cxnId="{997C30D8-D131-4928-AE1B-09A65DAED476}">
      <dgm:prSet/>
      <dgm:spPr/>
      <dgm:t>
        <a:bodyPr/>
        <a:lstStyle/>
        <a:p>
          <a:endParaRPr lang="es-CO" sz="900"/>
        </a:p>
      </dgm:t>
    </dgm:pt>
    <dgm:pt modelId="{CDE4AD87-D53E-4B19-A006-EC9F38412AD4}">
      <dgm:prSet custT="1"/>
      <dgm:spPr>
        <a:solidFill>
          <a:srgbClr val="15719F"/>
        </a:solidFill>
      </dgm:spPr>
      <dgm:t>
        <a:bodyPr/>
        <a:lstStyle/>
        <a:p>
          <a:r>
            <a:rPr lang="es-CO" sz="900" b="0" i="0" baseline="0" dirty="0"/>
            <a:t>Renuncias con preaviso de 30 días calendario.</a:t>
          </a:r>
          <a:endParaRPr lang="es-CO" sz="900" dirty="0"/>
        </a:p>
      </dgm:t>
    </dgm:pt>
    <dgm:pt modelId="{7E1AC4F5-7828-4DF7-989D-D6D9F9054165}" type="parTrans" cxnId="{811A13D4-E454-4247-8EDF-51BFE82290D8}">
      <dgm:prSet/>
      <dgm:spPr/>
      <dgm:t>
        <a:bodyPr/>
        <a:lstStyle/>
        <a:p>
          <a:endParaRPr lang="es-CO" sz="900"/>
        </a:p>
      </dgm:t>
    </dgm:pt>
    <dgm:pt modelId="{70D91741-3932-4C51-96B7-B5CD63F0E9B5}" type="sibTrans" cxnId="{811A13D4-E454-4247-8EDF-51BFE82290D8}">
      <dgm:prSet/>
      <dgm:spPr/>
      <dgm:t>
        <a:bodyPr/>
        <a:lstStyle/>
        <a:p>
          <a:endParaRPr lang="es-CO" sz="900"/>
        </a:p>
      </dgm:t>
    </dgm:pt>
    <dgm:pt modelId="{DAE4E84D-1475-411F-AE2D-77F5DB69CCB2}">
      <dgm:prSet custT="1"/>
      <dgm:spPr/>
      <dgm:t>
        <a:bodyPr/>
        <a:lstStyle/>
        <a:p>
          <a:r>
            <a:rPr lang="es-CO" sz="800" b="0" i="0" baseline="0" dirty="0"/>
            <a:t>Mínimo de 45 días.</a:t>
          </a:r>
          <a:endParaRPr lang="es-CO" sz="800" dirty="0"/>
        </a:p>
      </dgm:t>
    </dgm:pt>
    <dgm:pt modelId="{B74C0970-2756-48A3-88E3-19AD82FD4E84}" type="parTrans" cxnId="{813CC313-5A59-4697-87AF-FE7EEC0C3052}">
      <dgm:prSet/>
      <dgm:spPr/>
      <dgm:t>
        <a:bodyPr/>
        <a:lstStyle/>
        <a:p>
          <a:endParaRPr lang="es-CO" sz="900"/>
        </a:p>
      </dgm:t>
    </dgm:pt>
    <dgm:pt modelId="{AEB06214-95D8-4D30-92A2-073A570E26FA}" type="sibTrans" cxnId="{813CC313-5A59-4697-87AF-FE7EEC0C3052}">
      <dgm:prSet/>
      <dgm:spPr/>
      <dgm:t>
        <a:bodyPr/>
        <a:lstStyle/>
        <a:p>
          <a:endParaRPr lang="es-CO" sz="900"/>
        </a:p>
      </dgm:t>
    </dgm:pt>
    <dgm:pt modelId="{A88347EA-106C-47AD-9881-04C7C7EB684B}" type="pres">
      <dgm:prSet presAssocID="{EE9A23B4-A3F7-4B51-8E00-946706380A17}" presName="linear" presStyleCnt="0">
        <dgm:presLayoutVars>
          <dgm:dir/>
          <dgm:animLvl val="lvl"/>
          <dgm:resizeHandles val="exact"/>
        </dgm:presLayoutVars>
      </dgm:prSet>
      <dgm:spPr/>
    </dgm:pt>
    <dgm:pt modelId="{FC621EA6-BFD3-423C-A436-E60D5402895F}" type="pres">
      <dgm:prSet presAssocID="{7C541D44-2CA1-4418-828C-2F8971C40718}" presName="parentLin" presStyleCnt="0"/>
      <dgm:spPr/>
    </dgm:pt>
    <dgm:pt modelId="{9E3E7C73-6102-4E30-BC9D-B2788F6E73E1}" type="pres">
      <dgm:prSet presAssocID="{7C541D44-2CA1-4418-828C-2F8971C40718}" presName="parentLeftMargin" presStyleLbl="node1" presStyleIdx="0" presStyleCnt="4"/>
      <dgm:spPr/>
    </dgm:pt>
    <dgm:pt modelId="{37AD2BFE-447B-4A7B-ACD3-4680D8DAEA58}" type="pres">
      <dgm:prSet presAssocID="{7C541D44-2CA1-4418-828C-2F8971C407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2A981F-C1C1-4C45-8351-EC9919BE56C6}" type="pres">
      <dgm:prSet presAssocID="{7C541D44-2CA1-4418-828C-2F8971C40718}" presName="negativeSpace" presStyleCnt="0"/>
      <dgm:spPr/>
    </dgm:pt>
    <dgm:pt modelId="{3A88FA06-7190-4C50-9570-120F5E133CF2}" type="pres">
      <dgm:prSet presAssocID="{7C541D44-2CA1-4418-828C-2F8971C40718}" presName="childText" presStyleLbl="conFgAcc1" presStyleIdx="0" presStyleCnt="4">
        <dgm:presLayoutVars>
          <dgm:bulletEnabled val="1"/>
        </dgm:presLayoutVars>
      </dgm:prSet>
      <dgm:spPr/>
    </dgm:pt>
    <dgm:pt modelId="{F86FAEA2-7D45-4FD4-B6A8-4E86C6AACA04}" type="pres">
      <dgm:prSet presAssocID="{776485ED-B584-4B5A-8C7F-34715E7BBAAB}" presName="spaceBetweenRectangles" presStyleCnt="0"/>
      <dgm:spPr/>
    </dgm:pt>
    <dgm:pt modelId="{81DF2EA9-C932-4CE8-8A3E-E526122077FC}" type="pres">
      <dgm:prSet presAssocID="{B4A1C13F-8EB5-4218-8A04-0652B06B00A1}" presName="parentLin" presStyleCnt="0"/>
      <dgm:spPr/>
    </dgm:pt>
    <dgm:pt modelId="{3681B8C2-974C-4D4C-8AFB-69D450B8C395}" type="pres">
      <dgm:prSet presAssocID="{B4A1C13F-8EB5-4218-8A04-0652B06B00A1}" presName="parentLeftMargin" presStyleLbl="node1" presStyleIdx="0" presStyleCnt="4"/>
      <dgm:spPr/>
    </dgm:pt>
    <dgm:pt modelId="{0B18D65E-1967-4C58-B703-147643296546}" type="pres">
      <dgm:prSet presAssocID="{B4A1C13F-8EB5-4218-8A04-0652B06B00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81C4FC-61EE-4409-A8AF-B3B9D548CAAB}" type="pres">
      <dgm:prSet presAssocID="{B4A1C13F-8EB5-4218-8A04-0652B06B00A1}" presName="negativeSpace" presStyleCnt="0"/>
      <dgm:spPr/>
    </dgm:pt>
    <dgm:pt modelId="{87DFE94C-A9A1-4CD3-9AE3-898D486E831F}" type="pres">
      <dgm:prSet presAssocID="{B4A1C13F-8EB5-4218-8A04-0652B06B00A1}" presName="childText" presStyleLbl="conFgAcc1" presStyleIdx="1" presStyleCnt="4">
        <dgm:presLayoutVars>
          <dgm:bulletEnabled val="1"/>
        </dgm:presLayoutVars>
      </dgm:prSet>
      <dgm:spPr/>
    </dgm:pt>
    <dgm:pt modelId="{AB872B0F-0323-4E99-BFCA-2F2F4CD3D35A}" type="pres">
      <dgm:prSet presAssocID="{7846A4C6-95C7-4531-9B14-FE799ACF5A35}" presName="spaceBetweenRectangles" presStyleCnt="0"/>
      <dgm:spPr/>
    </dgm:pt>
    <dgm:pt modelId="{31D1EE27-0A65-41F1-B4B2-CCB0FF402E57}" type="pres">
      <dgm:prSet presAssocID="{790C8EAD-02B7-4ED1-BD97-4DC9814FA755}" presName="parentLin" presStyleCnt="0"/>
      <dgm:spPr/>
    </dgm:pt>
    <dgm:pt modelId="{456F66AC-6CC0-4EED-B144-84578F7DD889}" type="pres">
      <dgm:prSet presAssocID="{790C8EAD-02B7-4ED1-BD97-4DC9814FA755}" presName="parentLeftMargin" presStyleLbl="node1" presStyleIdx="1" presStyleCnt="4"/>
      <dgm:spPr/>
    </dgm:pt>
    <dgm:pt modelId="{E7BDBE96-F81E-450B-BE93-DB81C41C2BF3}" type="pres">
      <dgm:prSet presAssocID="{790C8EAD-02B7-4ED1-BD97-4DC9814FA7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9096F7-74E1-4CA2-A252-E0935103FC0D}" type="pres">
      <dgm:prSet presAssocID="{790C8EAD-02B7-4ED1-BD97-4DC9814FA755}" presName="negativeSpace" presStyleCnt="0"/>
      <dgm:spPr/>
    </dgm:pt>
    <dgm:pt modelId="{A1147E66-550F-4663-9119-B7F7D0E80547}" type="pres">
      <dgm:prSet presAssocID="{790C8EAD-02B7-4ED1-BD97-4DC9814FA755}" presName="childText" presStyleLbl="conFgAcc1" presStyleIdx="2" presStyleCnt="4">
        <dgm:presLayoutVars>
          <dgm:bulletEnabled val="1"/>
        </dgm:presLayoutVars>
      </dgm:prSet>
      <dgm:spPr/>
    </dgm:pt>
    <dgm:pt modelId="{628872E1-2798-409D-8264-197D93703830}" type="pres">
      <dgm:prSet presAssocID="{8E770D40-A3E7-49F7-AE0B-9A303E45218B}" presName="spaceBetweenRectangles" presStyleCnt="0"/>
      <dgm:spPr/>
    </dgm:pt>
    <dgm:pt modelId="{EEA0D76F-27C6-4ABC-9A0C-EA7FF509EE31}" type="pres">
      <dgm:prSet presAssocID="{CDE4AD87-D53E-4B19-A006-EC9F38412AD4}" presName="parentLin" presStyleCnt="0"/>
      <dgm:spPr/>
    </dgm:pt>
    <dgm:pt modelId="{0EAD7E49-7EF9-4304-B441-E465AC7F5E56}" type="pres">
      <dgm:prSet presAssocID="{CDE4AD87-D53E-4B19-A006-EC9F38412AD4}" presName="parentLeftMargin" presStyleLbl="node1" presStyleIdx="2" presStyleCnt="4"/>
      <dgm:spPr/>
    </dgm:pt>
    <dgm:pt modelId="{F435EB8B-BF65-44B2-9596-279D45F14F22}" type="pres">
      <dgm:prSet presAssocID="{CDE4AD87-D53E-4B19-A006-EC9F38412AD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2F36A23-8D73-4A60-9A87-83A3827F00D1}" type="pres">
      <dgm:prSet presAssocID="{CDE4AD87-D53E-4B19-A006-EC9F38412AD4}" presName="negativeSpace" presStyleCnt="0"/>
      <dgm:spPr/>
    </dgm:pt>
    <dgm:pt modelId="{79333AAB-09F8-476C-9FB3-146669F10898}" type="pres">
      <dgm:prSet presAssocID="{CDE4AD87-D53E-4B19-A006-EC9F38412A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8D1C12-DB79-4AA1-B0CE-414202076A22}" type="presOf" srcId="{CDE4AD87-D53E-4B19-A006-EC9F38412AD4}" destId="{0EAD7E49-7EF9-4304-B441-E465AC7F5E56}" srcOrd="0" destOrd="0" presId="urn:microsoft.com/office/officeart/2005/8/layout/list1"/>
    <dgm:cxn modelId="{813CC313-5A59-4697-87AF-FE7EEC0C3052}" srcId="{B4A1C13F-8EB5-4218-8A04-0652B06B00A1}" destId="{DAE4E84D-1475-411F-AE2D-77F5DB69CCB2}" srcOrd="0" destOrd="0" parTransId="{B74C0970-2756-48A3-88E3-19AD82FD4E84}" sibTransId="{AEB06214-95D8-4D30-92A2-073A570E26FA}"/>
    <dgm:cxn modelId="{E8436F14-DB60-4EE2-A05B-80FFDFFDF31C}" type="presOf" srcId="{790C8EAD-02B7-4ED1-BD97-4DC9814FA755}" destId="{E7BDBE96-F81E-450B-BE93-DB81C41C2BF3}" srcOrd="1" destOrd="0" presId="urn:microsoft.com/office/officeart/2005/8/layout/list1"/>
    <dgm:cxn modelId="{1EDAC519-F159-4DCD-B9BD-AA36671B19B1}" type="presOf" srcId="{EE9A23B4-A3F7-4B51-8E00-946706380A17}" destId="{A88347EA-106C-47AD-9881-04C7C7EB684B}" srcOrd="0" destOrd="0" presId="urn:microsoft.com/office/officeart/2005/8/layout/list1"/>
    <dgm:cxn modelId="{E1C11821-0ED7-40B1-A642-48158A9D3D7D}" type="presOf" srcId="{CDE4AD87-D53E-4B19-A006-EC9F38412AD4}" destId="{F435EB8B-BF65-44B2-9596-279D45F14F22}" srcOrd="1" destOrd="0" presId="urn:microsoft.com/office/officeart/2005/8/layout/list1"/>
    <dgm:cxn modelId="{A944102E-9EB5-4F98-8C69-820538F064FB}" type="presOf" srcId="{7C541D44-2CA1-4418-828C-2F8971C40718}" destId="{37AD2BFE-447B-4A7B-ACD3-4680D8DAEA58}" srcOrd="1" destOrd="0" presId="urn:microsoft.com/office/officeart/2005/8/layout/list1"/>
    <dgm:cxn modelId="{B7F8696A-3B21-433D-94EF-9EEEDFEE7433}" type="presOf" srcId="{DAE4E84D-1475-411F-AE2D-77F5DB69CCB2}" destId="{87DFE94C-A9A1-4CD3-9AE3-898D486E831F}" srcOrd="0" destOrd="0" presId="urn:microsoft.com/office/officeart/2005/8/layout/list1"/>
    <dgm:cxn modelId="{FEC5C372-854A-40AE-8F81-C84576A1A4CF}" type="presOf" srcId="{790C8EAD-02B7-4ED1-BD97-4DC9814FA755}" destId="{456F66AC-6CC0-4EED-B144-84578F7DD889}" srcOrd="0" destOrd="0" presId="urn:microsoft.com/office/officeart/2005/8/layout/list1"/>
    <dgm:cxn modelId="{BA6B7094-4C71-4B6F-B504-479A6AB60EE2}" type="presOf" srcId="{7C541D44-2CA1-4418-828C-2F8971C40718}" destId="{9E3E7C73-6102-4E30-BC9D-B2788F6E73E1}" srcOrd="0" destOrd="0" presId="urn:microsoft.com/office/officeart/2005/8/layout/list1"/>
    <dgm:cxn modelId="{F0D9829F-A48F-4CCF-A59B-29ACD8BEE5EE}" type="presOf" srcId="{EF8347A9-164B-44BF-90FC-42B57E6E188A}" destId="{A1147E66-550F-4663-9119-B7F7D0E80547}" srcOrd="0" destOrd="2" presId="urn:microsoft.com/office/officeart/2005/8/layout/list1"/>
    <dgm:cxn modelId="{6DAC93A3-5B5E-496C-A6BD-13B8208B5463}" srcId="{EE9A23B4-A3F7-4B51-8E00-946706380A17}" destId="{B4A1C13F-8EB5-4218-8A04-0652B06B00A1}" srcOrd="1" destOrd="0" parTransId="{34530501-81D3-47A3-93ED-695D0336AB93}" sibTransId="{7846A4C6-95C7-4531-9B14-FE799ACF5A35}"/>
    <dgm:cxn modelId="{9EB533A5-A72A-4205-8E19-5B8CEBC80C0A}" type="presOf" srcId="{B4A1C13F-8EB5-4218-8A04-0652B06B00A1}" destId="{0B18D65E-1967-4C58-B703-147643296546}" srcOrd="1" destOrd="0" presId="urn:microsoft.com/office/officeart/2005/8/layout/list1"/>
    <dgm:cxn modelId="{03EFC1AF-508A-4FBE-893F-74468E127331}" srcId="{EE9A23B4-A3F7-4B51-8E00-946706380A17}" destId="{7C541D44-2CA1-4418-828C-2F8971C40718}" srcOrd="0" destOrd="0" parTransId="{FB9906DA-F09B-474A-86B4-482B00DB5716}" sibTransId="{776485ED-B584-4B5A-8C7F-34715E7BBAAB}"/>
    <dgm:cxn modelId="{C8E0ABB3-0879-463F-9B48-764685EEB38E}" type="presOf" srcId="{76E991A2-58BA-446E-8F2F-559D10E59EA6}" destId="{A1147E66-550F-4663-9119-B7F7D0E80547}" srcOrd="0" destOrd="3" presId="urn:microsoft.com/office/officeart/2005/8/layout/list1"/>
    <dgm:cxn modelId="{AFB6F2C4-4E16-4537-8E10-16E320ADF5DC}" srcId="{790C8EAD-02B7-4ED1-BD97-4DC9814FA755}" destId="{EF8347A9-164B-44BF-90FC-42B57E6E188A}" srcOrd="2" destOrd="0" parTransId="{DFEF2605-2223-4316-BF23-9CAF14FED3D7}" sibTransId="{1C313F4E-D1B0-4950-B3F1-86E7B13B3628}"/>
    <dgm:cxn modelId="{46CC26C7-0919-47B8-BF5C-997B824E63D7}" srcId="{790C8EAD-02B7-4ED1-BD97-4DC9814FA755}" destId="{5CB45C44-B2A7-49E2-BE96-090047E8715A}" srcOrd="0" destOrd="0" parTransId="{F5060845-3984-428D-B1C6-E94D58EEFF21}" sibTransId="{5F64F7C9-63CC-4B6D-9DCC-8B72353D7D5B}"/>
    <dgm:cxn modelId="{811A13D4-E454-4247-8EDF-51BFE82290D8}" srcId="{EE9A23B4-A3F7-4B51-8E00-946706380A17}" destId="{CDE4AD87-D53E-4B19-A006-EC9F38412AD4}" srcOrd="3" destOrd="0" parTransId="{7E1AC4F5-7828-4DF7-989D-D6D9F9054165}" sibTransId="{70D91741-3932-4C51-96B7-B5CD63F0E9B5}"/>
    <dgm:cxn modelId="{997C30D8-D131-4928-AE1B-09A65DAED476}" srcId="{790C8EAD-02B7-4ED1-BD97-4DC9814FA755}" destId="{76E991A2-58BA-446E-8F2F-559D10E59EA6}" srcOrd="3" destOrd="0" parTransId="{A7AD5B2B-B26D-447B-9F22-4B93B2788B76}" sibTransId="{CD8FCC3E-887F-47E5-A520-ED846FCE745B}"/>
    <dgm:cxn modelId="{F2345FDC-619D-4FCA-9162-72142B069D94}" srcId="{790C8EAD-02B7-4ED1-BD97-4DC9814FA755}" destId="{0B100F52-7A41-4B46-AA8A-886194BBA5D0}" srcOrd="1" destOrd="0" parTransId="{6896C24D-C770-4ADD-A8F8-D2F2014126FB}" sibTransId="{D5AAA69E-F4AA-45BE-902E-D18C2E4D50BE}"/>
    <dgm:cxn modelId="{8E2CB8F1-5744-49D2-9E0F-CEED37900473}" srcId="{EE9A23B4-A3F7-4B51-8E00-946706380A17}" destId="{790C8EAD-02B7-4ED1-BD97-4DC9814FA755}" srcOrd="2" destOrd="0" parTransId="{68DAAB9F-0FA9-4F92-B055-87CDCDBC3A57}" sibTransId="{8E770D40-A3E7-49F7-AE0B-9A303E45218B}"/>
    <dgm:cxn modelId="{16AAFFF5-2954-4E87-B0CB-530789137DA2}" type="presOf" srcId="{B4A1C13F-8EB5-4218-8A04-0652B06B00A1}" destId="{3681B8C2-974C-4D4C-8AFB-69D450B8C395}" srcOrd="0" destOrd="0" presId="urn:microsoft.com/office/officeart/2005/8/layout/list1"/>
    <dgm:cxn modelId="{82EE55F8-5B45-4841-9822-57FE8F7B84D7}" type="presOf" srcId="{5CB45C44-B2A7-49E2-BE96-090047E8715A}" destId="{A1147E66-550F-4663-9119-B7F7D0E80547}" srcOrd="0" destOrd="0" presId="urn:microsoft.com/office/officeart/2005/8/layout/list1"/>
    <dgm:cxn modelId="{872DD8FF-CC10-448A-8C97-AB248EAF7FAE}" type="presOf" srcId="{0B100F52-7A41-4B46-AA8A-886194BBA5D0}" destId="{A1147E66-550F-4663-9119-B7F7D0E80547}" srcOrd="0" destOrd="1" presId="urn:microsoft.com/office/officeart/2005/8/layout/list1"/>
    <dgm:cxn modelId="{FE273855-FE09-44B5-AA0F-D5BD87128113}" type="presParOf" srcId="{A88347EA-106C-47AD-9881-04C7C7EB684B}" destId="{FC621EA6-BFD3-423C-A436-E60D5402895F}" srcOrd="0" destOrd="0" presId="urn:microsoft.com/office/officeart/2005/8/layout/list1"/>
    <dgm:cxn modelId="{D67DA922-2E5D-4715-82B8-9F40A432F544}" type="presParOf" srcId="{FC621EA6-BFD3-423C-A436-E60D5402895F}" destId="{9E3E7C73-6102-4E30-BC9D-B2788F6E73E1}" srcOrd="0" destOrd="0" presId="urn:microsoft.com/office/officeart/2005/8/layout/list1"/>
    <dgm:cxn modelId="{F22C0721-6DAE-43FC-95BC-3A200821BA42}" type="presParOf" srcId="{FC621EA6-BFD3-423C-A436-E60D5402895F}" destId="{37AD2BFE-447B-4A7B-ACD3-4680D8DAEA58}" srcOrd="1" destOrd="0" presId="urn:microsoft.com/office/officeart/2005/8/layout/list1"/>
    <dgm:cxn modelId="{CFA75E45-9A09-486F-A9AC-7432F1CA7962}" type="presParOf" srcId="{A88347EA-106C-47AD-9881-04C7C7EB684B}" destId="{502A981F-C1C1-4C45-8351-EC9919BE56C6}" srcOrd="1" destOrd="0" presId="urn:microsoft.com/office/officeart/2005/8/layout/list1"/>
    <dgm:cxn modelId="{2C254B4B-BBEF-4641-99FB-CF1FFEE106E7}" type="presParOf" srcId="{A88347EA-106C-47AD-9881-04C7C7EB684B}" destId="{3A88FA06-7190-4C50-9570-120F5E133CF2}" srcOrd="2" destOrd="0" presId="urn:microsoft.com/office/officeart/2005/8/layout/list1"/>
    <dgm:cxn modelId="{5F02D931-8E2E-41E9-B721-43348C04A520}" type="presParOf" srcId="{A88347EA-106C-47AD-9881-04C7C7EB684B}" destId="{F86FAEA2-7D45-4FD4-B6A8-4E86C6AACA04}" srcOrd="3" destOrd="0" presId="urn:microsoft.com/office/officeart/2005/8/layout/list1"/>
    <dgm:cxn modelId="{FD349D1C-5074-4655-9E30-7C7A1627E4A4}" type="presParOf" srcId="{A88347EA-106C-47AD-9881-04C7C7EB684B}" destId="{81DF2EA9-C932-4CE8-8A3E-E526122077FC}" srcOrd="4" destOrd="0" presId="urn:microsoft.com/office/officeart/2005/8/layout/list1"/>
    <dgm:cxn modelId="{E7A1BC3C-CA3A-4232-8B6A-45CBC6B7FE02}" type="presParOf" srcId="{81DF2EA9-C932-4CE8-8A3E-E526122077FC}" destId="{3681B8C2-974C-4D4C-8AFB-69D450B8C395}" srcOrd="0" destOrd="0" presId="urn:microsoft.com/office/officeart/2005/8/layout/list1"/>
    <dgm:cxn modelId="{E4BC3B00-6C69-40DF-BAB8-6FEF79B5F6CF}" type="presParOf" srcId="{81DF2EA9-C932-4CE8-8A3E-E526122077FC}" destId="{0B18D65E-1967-4C58-B703-147643296546}" srcOrd="1" destOrd="0" presId="urn:microsoft.com/office/officeart/2005/8/layout/list1"/>
    <dgm:cxn modelId="{F22BDC2A-BFC9-4C02-B46A-4C22BA4EBE47}" type="presParOf" srcId="{A88347EA-106C-47AD-9881-04C7C7EB684B}" destId="{8E81C4FC-61EE-4409-A8AF-B3B9D548CAAB}" srcOrd="5" destOrd="0" presId="urn:microsoft.com/office/officeart/2005/8/layout/list1"/>
    <dgm:cxn modelId="{FD6D9815-823D-44BB-B91D-D31AADE32C51}" type="presParOf" srcId="{A88347EA-106C-47AD-9881-04C7C7EB684B}" destId="{87DFE94C-A9A1-4CD3-9AE3-898D486E831F}" srcOrd="6" destOrd="0" presId="urn:microsoft.com/office/officeart/2005/8/layout/list1"/>
    <dgm:cxn modelId="{4A12A521-D3E4-4237-9C74-F35B3BE96969}" type="presParOf" srcId="{A88347EA-106C-47AD-9881-04C7C7EB684B}" destId="{AB872B0F-0323-4E99-BFCA-2F2F4CD3D35A}" srcOrd="7" destOrd="0" presId="urn:microsoft.com/office/officeart/2005/8/layout/list1"/>
    <dgm:cxn modelId="{ABC4AE49-827C-4C6E-B160-70970B1D33C1}" type="presParOf" srcId="{A88347EA-106C-47AD-9881-04C7C7EB684B}" destId="{31D1EE27-0A65-41F1-B4B2-CCB0FF402E57}" srcOrd="8" destOrd="0" presId="urn:microsoft.com/office/officeart/2005/8/layout/list1"/>
    <dgm:cxn modelId="{6487C236-F5A7-4C35-AD39-A7650A4BE803}" type="presParOf" srcId="{31D1EE27-0A65-41F1-B4B2-CCB0FF402E57}" destId="{456F66AC-6CC0-4EED-B144-84578F7DD889}" srcOrd="0" destOrd="0" presId="urn:microsoft.com/office/officeart/2005/8/layout/list1"/>
    <dgm:cxn modelId="{C948CF7E-8DA8-41E6-A73F-8E6FE9A9249D}" type="presParOf" srcId="{31D1EE27-0A65-41F1-B4B2-CCB0FF402E57}" destId="{E7BDBE96-F81E-450B-BE93-DB81C41C2BF3}" srcOrd="1" destOrd="0" presId="urn:microsoft.com/office/officeart/2005/8/layout/list1"/>
    <dgm:cxn modelId="{D5A4A66F-5808-40F7-B6EC-6449256FCAD6}" type="presParOf" srcId="{A88347EA-106C-47AD-9881-04C7C7EB684B}" destId="{9C9096F7-74E1-4CA2-A252-E0935103FC0D}" srcOrd="9" destOrd="0" presId="urn:microsoft.com/office/officeart/2005/8/layout/list1"/>
    <dgm:cxn modelId="{44C89D17-E1A9-4EFE-89C5-4F7274F9E7BF}" type="presParOf" srcId="{A88347EA-106C-47AD-9881-04C7C7EB684B}" destId="{A1147E66-550F-4663-9119-B7F7D0E80547}" srcOrd="10" destOrd="0" presId="urn:microsoft.com/office/officeart/2005/8/layout/list1"/>
    <dgm:cxn modelId="{0D3DF5E3-55DF-4836-B68F-932D5F6514E3}" type="presParOf" srcId="{A88347EA-106C-47AD-9881-04C7C7EB684B}" destId="{628872E1-2798-409D-8264-197D93703830}" srcOrd="11" destOrd="0" presId="urn:microsoft.com/office/officeart/2005/8/layout/list1"/>
    <dgm:cxn modelId="{3A0714A0-5003-4C94-BFAA-74B9EE64983A}" type="presParOf" srcId="{A88347EA-106C-47AD-9881-04C7C7EB684B}" destId="{EEA0D76F-27C6-4ABC-9A0C-EA7FF509EE31}" srcOrd="12" destOrd="0" presId="urn:microsoft.com/office/officeart/2005/8/layout/list1"/>
    <dgm:cxn modelId="{A9C84818-4543-47D7-BCD4-CA871DBA7A17}" type="presParOf" srcId="{EEA0D76F-27C6-4ABC-9A0C-EA7FF509EE31}" destId="{0EAD7E49-7EF9-4304-B441-E465AC7F5E56}" srcOrd="0" destOrd="0" presId="urn:microsoft.com/office/officeart/2005/8/layout/list1"/>
    <dgm:cxn modelId="{14431C4E-80DF-4339-B40D-FF5FFA945979}" type="presParOf" srcId="{EEA0D76F-27C6-4ABC-9A0C-EA7FF509EE31}" destId="{F435EB8B-BF65-44B2-9596-279D45F14F22}" srcOrd="1" destOrd="0" presId="urn:microsoft.com/office/officeart/2005/8/layout/list1"/>
    <dgm:cxn modelId="{FAC43526-9F7E-43E9-919D-47402833DC8D}" type="presParOf" srcId="{A88347EA-106C-47AD-9881-04C7C7EB684B}" destId="{C2F36A23-8D73-4A60-9A87-83A3827F00D1}" srcOrd="13" destOrd="0" presId="urn:microsoft.com/office/officeart/2005/8/layout/list1"/>
    <dgm:cxn modelId="{2EB9542D-CCC4-4442-9874-C68481666A10}" type="presParOf" srcId="{A88347EA-106C-47AD-9881-04C7C7EB684B}" destId="{79333AAB-09F8-476C-9FB3-146669F108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8531E-BC63-409A-AD27-520FED859DA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7D7EA69-E3B4-432F-9754-78D3A8286728}">
      <dgm:prSet custT="1"/>
      <dgm:spPr>
        <a:solidFill>
          <a:srgbClr val="1B90CB"/>
        </a:solidFill>
      </dgm:spPr>
      <dgm:t>
        <a:bodyPr/>
        <a:lstStyle/>
        <a:p>
          <a:r>
            <a:rPr lang="es-CO" sz="1200" dirty="0">
              <a:latin typeface="Gilroy" panose="00000500000000000000" pitchFamily="50" charset="0"/>
            </a:rPr>
            <a:t>Conocimiento de la condición y mencionada expresamente en el contrato de trabajo no se requiere autorización.</a:t>
          </a:r>
        </a:p>
      </dgm:t>
    </dgm:pt>
    <dgm:pt modelId="{23968595-452C-423D-A5C3-5D094208B0F5}" type="parTrans" cxnId="{FB19612A-4688-4E96-8A8E-266216F344AB}">
      <dgm:prSet/>
      <dgm:spPr/>
      <dgm:t>
        <a:bodyPr/>
        <a:lstStyle/>
        <a:p>
          <a:endParaRPr lang="es-CO"/>
        </a:p>
      </dgm:t>
    </dgm:pt>
    <dgm:pt modelId="{47E6C713-6FDC-4AB1-A574-573810E1C2FB}" type="sibTrans" cxnId="{FB19612A-4688-4E96-8A8E-266216F344AB}">
      <dgm:prSet/>
      <dgm:spPr/>
      <dgm:t>
        <a:bodyPr/>
        <a:lstStyle/>
        <a:p>
          <a:endParaRPr lang="es-CO"/>
        </a:p>
      </dgm:t>
    </dgm:pt>
    <dgm:pt modelId="{9DAFC207-A801-4128-A52B-74444585DE3D}">
      <dgm:prSet custT="1"/>
      <dgm:spPr>
        <a:solidFill>
          <a:srgbClr val="1B90CB"/>
        </a:solidFill>
      </dgm:spPr>
      <dgm:t>
        <a:bodyPr/>
        <a:lstStyle/>
        <a:p>
          <a:r>
            <a:rPr lang="es-CO" sz="1100" b="0" i="0" baseline="0">
              <a:latin typeface="Gilroy" panose="00000500000000000000" pitchFamily="50" charset="0"/>
            </a:rPr>
            <a:t>Autorización MT en salud en incompatibilidad en el empleo y justas causas.</a:t>
          </a:r>
          <a:endParaRPr lang="es-CO" sz="1100">
            <a:latin typeface="Gilroy" panose="00000500000000000000" pitchFamily="50" charset="0"/>
          </a:endParaRPr>
        </a:p>
      </dgm:t>
    </dgm:pt>
    <dgm:pt modelId="{EE598B0F-1741-499C-85EB-BB00BAF25996}" type="parTrans" cxnId="{4AFD056E-C60B-40ED-8703-850C8EE5E906}">
      <dgm:prSet/>
      <dgm:spPr/>
      <dgm:t>
        <a:bodyPr/>
        <a:lstStyle/>
        <a:p>
          <a:endParaRPr lang="es-CO"/>
        </a:p>
      </dgm:t>
    </dgm:pt>
    <dgm:pt modelId="{07BE9FC1-EA8B-4D87-A141-C4C2AD776FA2}" type="sibTrans" cxnId="{4AFD056E-C60B-40ED-8703-850C8EE5E906}">
      <dgm:prSet/>
      <dgm:spPr/>
      <dgm:t>
        <a:bodyPr/>
        <a:lstStyle/>
        <a:p>
          <a:endParaRPr lang="es-CO"/>
        </a:p>
      </dgm:t>
    </dgm:pt>
    <dgm:pt modelId="{D88D063C-86A0-4BA0-A0F3-5293EE915D68}">
      <dgm:prSet custT="1"/>
      <dgm:spPr>
        <a:solidFill>
          <a:srgbClr val="1B90CB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Despidos discriminatorios - Carga del empleador frente a las razones objetivas - A falta de prueba el despido es ineficaz (reintegro o indemnización).</a:t>
          </a:r>
        </a:p>
      </dgm:t>
    </dgm:pt>
    <dgm:pt modelId="{4042BB72-8367-4071-8CD6-5C20ABD1962D}" type="parTrans" cxnId="{F4935848-F651-4EF5-9892-BC4D3143C4D7}">
      <dgm:prSet/>
      <dgm:spPr/>
      <dgm:t>
        <a:bodyPr/>
        <a:lstStyle/>
        <a:p>
          <a:endParaRPr lang="es-CO"/>
        </a:p>
      </dgm:t>
    </dgm:pt>
    <dgm:pt modelId="{72A004FC-167B-4D77-906F-A7B3456ED4E8}" type="sibTrans" cxnId="{F4935848-F651-4EF5-9892-BC4D3143C4D7}">
      <dgm:prSet/>
      <dgm:spPr/>
      <dgm:t>
        <a:bodyPr/>
        <a:lstStyle/>
        <a:p>
          <a:endParaRPr lang="es-CO"/>
        </a:p>
      </dgm:t>
    </dgm:pt>
    <dgm:pt modelId="{28D2AA61-6001-4E7C-8DC0-03A225306EF1}">
      <dgm:prSet custT="1"/>
      <dgm:spPr>
        <a:solidFill>
          <a:srgbClr val="1B90CB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Prohibición expresa, no se podrá despedir a trabajadoras víctimas de violencias basadas en género por causas asociadas a tales circunstancias.</a:t>
          </a:r>
        </a:p>
      </dgm:t>
    </dgm:pt>
    <dgm:pt modelId="{7B67D009-0A5F-479B-BD8F-1D5C89A1EDCF}" type="parTrans" cxnId="{162CCA36-8C9D-47AA-B4AF-F49CB297A141}">
      <dgm:prSet/>
      <dgm:spPr/>
      <dgm:t>
        <a:bodyPr/>
        <a:lstStyle/>
        <a:p>
          <a:endParaRPr lang="es-CO"/>
        </a:p>
      </dgm:t>
    </dgm:pt>
    <dgm:pt modelId="{44FE2971-70B2-474A-B055-C93641BD3190}" type="sibTrans" cxnId="{162CCA36-8C9D-47AA-B4AF-F49CB297A141}">
      <dgm:prSet/>
      <dgm:spPr/>
      <dgm:t>
        <a:bodyPr/>
        <a:lstStyle/>
        <a:p>
          <a:endParaRPr lang="es-CO"/>
        </a:p>
      </dgm:t>
    </dgm:pt>
    <dgm:pt modelId="{AC32EB00-FF26-4641-B13F-B73A1D04DA40}">
      <dgm:prSet custT="1"/>
      <dgm:spPr>
        <a:solidFill>
          <a:srgbClr val="1B90CB"/>
        </a:solidFill>
      </dgm:spPr>
      <dgm:t>
        <a:bodyPr/>
        <a:lstStyle/>
        <a:p>
          <a:r>
            <a:rPr lang="es-CO" sz="1100">
              <a:latin typeface="Gilroy" panose="00000500000000000000" pitchFamily="50" charset="0"/>
            </a:rPr>
            <a:t>Nueva regla en prepensión (Menos de 3 años para pensión o teniendo las semanas, igual falte el tiempo).</a:t>
          </a:r>
        </a:p>
      </dgm:t>
    </dgm:pt>
    <dgm:pt modelId="{66B7C66A-5331-4A90-88D3-125F42DA098B}" type="parTrans" cxnId="{66E9FFD9-F927-4B62-8A4E-828421367FAA}">
      <dgm:prSet/>
      <dgm:spPr/>
      <dgm:t>
        <a:bodyPr/>
        <a:lstStyle/>
        <a:p>
          <a:endParaRPr lang="es-CO"/>
        </a:p>
      </dgm:t>
    </dgm:pt>
    <dgm:pt modelId="{1EF37357-0F9C-4737-B890-9289893130C1}" type="sibTrans" cxnId="{66E9FFD9-F927-4B62-8A4E-828421367FAA}">
      <dgm:prSet/>
      <dgm:spPr/>
      <dgm:t>
        <a:bodyPr/>
        <a:lstStyle/>
        <a:p>
          <a:endParaRPr lang="es-CO"/>
        </a:p>
      </dgm:t>
    </dgm:pt>
    <dgm:pt modelId="{62C3F092-5F60-446B-82E4-4A7D8EB9D278}" type="pres">
      <dgm:prSet presAssocID="{5388531E-BC63-409A-AD27-520FED859D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9E630-2311-4DF1-BC85-262278FF3997}" type="pres">
      <dgm:prSet presAssocID="{17D7EA69-E3B4-432F-9754-78D3A8286728}" presName="vertOne" presStyleCnt="0"/>
      <dgm:spPr/>
    </dgm:pt>
    <dgm:pt modelId="{C61BE8F5-295E-4FB1-BE58-7A8EC7B2395F}" type="pres">
      <dgm:prSet presAssocID="{17D7EA69-E3B4-432F-9754-78D3A8286728}" presName="txOne" presStyleLbl="node0" presStyleIdx="0" presStyleCnt="5">
        <dgm:presLayoutVars>
          <dgm:chPref val="3"/>
        </dgm:presLayoutVars>
      </dgm:prSet>
      <dgm:spPr/>
    </dgm:pt>
    <dgm:pt modelId="{6573AFDD-5158-47E5-BAAD-9D2B5AC8800F}" type="pres">
      <dgm:prSet presAssocID="{17D7EA69-E3B4-432F-9754-78D3A8286728}" presName="horzOne" presStyleCnt="0"/>
      <dgm:spPr/>
    </dgm:pt>
    <dgm:pt modelId="{7975CF87-35DC-4B03-BCD2-26D2CEED465E}" type="pres">
      <dgm:prSet presAssocID="{47E6C713-6FDC-4AB1-A574-573810E1C2FB}" presName="sibSpaceOne" presStyleCnt="0"/>
      <dgm:spPr/>
    </dgm:pt>
    <dgm:pt modelId="{671F78B2-A7F2-43D1-9FAE-CA080B1BF07F}" type="pres">
      <dgm:prSet presAssocID="{9DAFC207-A801-4128-A52B-74444585DE3D}" presName="vertOne" presStyleCnt="0"/>
      <dgm:spPr/>
    </dgm:pt>
    <dgm:pt modelId="{372704D5-C320-4B23-9072-EECCD9B2E1E1}" type="pres">
      <dgm:prSet presAssocID="{9DAFC207-A801-4128-A52B-74444585DE3D}" presName="txOne" presStyleLbl="node0" presStyleIdx="1" presStyleCnt="5" custLinFactNeighborX="-5264" custLinFactNeighborY="-1355">
        <dgm:presLayoutVars>
          <dgm:chPref val="3"/>
        </dgm:presLayoutVars>
      </dgm:prSet>
      <dgm:spPr/>
    </dgm:pt>
    <dgm:pt modelId="{357EF711-16E6-4675-B6C4-B9F233B49974}" type="pres">
      <dgm:prSet presAssocID="{9DAFC207-A801-4128-A52B-74444585DE3D}" presName="horzOne" presStyleCnt="0"/>
      <dgm:spPr/>
    </dgm:pt>
    <dgm:pt modelId="{20DBC17A-1246-44DF-93CC-B7BA72DE4443}" type="pres">
      <dgm:prSet presAssocID="{07BE9FC1-EA8B-4D87-A141-C4C2AD776FA2}" presName="sibSpaceOne" presStyleCnt="0"/>
      <dgm:spPr/>
    </dgm:pt>
    <dgm:pt modelId="{ACE96264-7AB3-49DE-99B3-A300F44D494D}" type="pres">
      <dgm:prSet presAssocID="{D88D063C-86A0-4BA0-A0F3-5293EE915D68}" presName="vertOne" presStyleCnt="0"/>
      <dgm:spPr/>
    </dgm:pt>
    <dgm:pt modelId="{89E318CF-6104-44B9-AF09-6FEBF95FBA0D}" type="pres">
      <dgm:prSet presAssocID="{D88D063C-86A0-4BA0-A0F3-5293EE915D68}" presName="txOne" presStyleLbl="node0" presStyleIdx="2" presStyleCnt="5" custScaleX="119216" custLinFactNeighborX="-9336">
        <dgm:presLayoutVars>
          <dgm:chPref val="3"/>
        </dgm:presLayoutVars>
      </dgm:prSet>
      <dgm:spPr/>
    </dgm:pt>
    <dgm:pt modelId="{5C2F64B2-6B38-4401-AB0F-DC319B9936A6}" type="pres">
      <dgm:prSet presAssocID="{D88D063C-86A0-4BA0-A0F3-5293EE915D68}" presName="horzOne" presStyleCnt="0"/>
      <dgm:spPr/>
    </dgm:pt>
    <dgm:pt modelId="{BFA2E8AF-5D8F-4FF4-B173-C1AD5EFAB3FB}" type="pres">
      <dgm:prSet presAssocID="{72A004FC-167B-4D77-906F-A7B3456ED4E8}" presName="sibSpaceOne" presStyleCnt="0"/>
      <dgm:spPr/>
    </dgm:pt>
    <dgm:pt modelId="{3907FD12-1224-45F0-B4A2-6F850C3B9A89}" type="pres">
      <dgm:prSet presAssocID="{28D2AA61-6001-4E7C-8DC0-03A225306EF1}" presName="vertOne" presStyleCnt="0"/>
      <dgm:spPr/>
    </dgm:pt>
    <dgm:pt modelId="{4E370E62-B798-4B7E-9FF8-96479FF36BCB}" type="pres">
      <dgm:prSet presAssocID="{28D2AA61-6001-4E7C-8DC0-03A225306EF1}" presName="txOne" presStyleLbl="node0" presStyleIdx="3" presStyleCnt="5" custLinFactNeighborX="-12359" custLinFactNeighborY="-1355">
        <dgm:presLayoutVars>
          <dgm:chPref val="3"/>
        </dgm:presLayoutVars>
      </dgm:prSet>
      <dgm:spPr/>
    </dgm:pt>
    <dgm:pt modelId="{54F9AA13-3287-4C7A-83C6-232A1A6C3275}" type="pres">
      <dgm:prSet presAssocID="{28D2AA61-6001-4E7C-8DC0-03A225306EF1}" presName="horzOne" presStyleCnt="0"/>
      <dgm:spPr/>
    </dgm:pt>
    <dgm:pt modelId="{0D6D57F7-B2B0-4D1B-A147-4FE651E20DFC}" type="pres">
      <dgm:prSet presAssocID="{44FE2971-70B2-474A-B055-C93641BD3190}" presName="sibSpaceOne" presStyleCnt="0"/>
      <dgm:spPr/>
    </dgm:pt>
    <dgm:pt modelId="{6FFD9680-387A-493D-A6DF-AF17CDE78EB2}" type="pres">
      <dgm:prSet presAssocID="{AC32EB00-FF26-4641-B13F-B73A1D04DA40}" presName="vertOne" presStyleCnt="0"/>
      <dgm:spPr/>
    </dgm:pt>
    <dgm:pt modelId="{57555729-D16C-4C95-8079-42B523623379}" type="pres">
      <dgm:prSet presAssocID="{AC32EB00-FF26-4641-B13F-B73A1D04DA40}" presName="txOne" presStyleLbl="node0" presStyleIdx="4" presStyleCnt="5" custLinFactNeighborX="-13224" custLinFactNeighborY="1519">
        <dgm:presLayoutVars>
          <dgm:chPref val="3"/>
        </dgm:presLayoutVars>
      </dgm:prSet>
      <dgm:spPr/>
    </dgm:pt>
    <dgm:pt modelId="{628E0854-867B-4719-86BD-658EC3A7B358}" type="pres">
      <dgm:prSet presAssocID="{AC32EB00-FF26-4641-B13F-B73A1D04DA40}" presName="horzOne" presStyleCnt="0"/>
      <dgm:spPr/>
    </dgm:pt>
  </dgm:ptLst>
  <dgm:cxnLst>
    <dgm:cxn modelId="{284EF600-760E-4EEF-9412-5F88FFB76E63}" type="presOf" srcId="{AC32EB00-FF26-4641-B13F-B73A1D04DA40}" destId="{57555729-D16C-4C95-8079-42B523623379}" srcOrd="0" destOrd="0" presId="urn:microsoft.com/office/officeart/2005/8/layout/hierarchy4"/>
    <dgm:cxn modelId="{A4FFFD07-4E9C-495A-88B4-051301D9A2A9}" type="presOf" srcId="{D88D063C-86A0-4BA0-A0F3-5293EE915D68}" destId="{89E318CF-6104-44B9-AF09-6FEBF95FBA0D}" srcOrd="0" destOrd="0" presId="urn:microsoft.com/office/officeart/2005/8/layout/hierarchy4"/>
    <dgm:cxn modelId="{FB19612A-4688-4E96-8A8E-266216F344AB}" srcId="{5388531E-BC63-409A-AD27-520FED859DA0}" destId="{17D7EA69-E3B4-432F-9754-78D3A8286728}" srcOrd="0" destOrd="0" parTransId="{23968595-452C-423D-A5C3-5D094208B0F5}" sibTransId="{47E6C713-6FDC-4AB1-A574-573810E1C2FB}"/>
    <dgm:cxn modelId="{92BE7334-1162-4260-8023-BE78D993EF30}" type="presOf" srcId="{5388531E-BC63-409A-AD27-520FED859DA0}" destId="{62C3F092-5F60-446B-82E4-4A7D8EB9D278}" srcOrd="0" destOrd="0" presId="urn:microsoft.com/office/officeart/2005/8/layout/hierarchy4"/>
    <dgm:cxn modelId="{162CCA36-8C9D-47AA-B4AF-F49CB297A141}" srcId="{5388531E-BC63-409A-AD27-520FED859DA0}" destId="{28D2AA61-6001-4E7C-8DC0-03A225306EF1}" srcOrd="3" destOrd="0" parTransId="{7B67D009-0A5F-479B-BD8F-1D5C89A1EDCF}" sibTransId="{44FE2971-70B2-474A-B055-C93641BD3190}"/>
    <dgm:cxn modelId="{F4935848-F651-4EF5-9892-BC4D3143C4D7}" srcId="{5388531E-BC63-409A-AD27-520FED859DA0}" destId="{D88D063C-86A0-4BA0-A0F3-5293EE915D68}" srcOrd="2" destOrd="0" parTransId="{4042BB72-8367-4071-8CD6-5C20ABD1962D}" sibTransId="{72A004FC-167B-4D77-906F-A7B3456ED4E8}"/>
    <dgm:cxn modelId="{4AFD056E-C60B-40ED-8703-850C8EE5E906}" srcId="{5388531E-BC63-409A-AD27-520FED859DA0}" destId="{9DAFC207-A801-4128-A52B-74444585DE3D}" srcOrd="1" destOrd="0" parTransId="{EE598B0F-1741-499C-85EB-BB00BAF25996}" sibTransId="{07BE9FC1-EA8B-4D87-A141-C4C2AD776FA2}"/>
    <dgm:cxn modelId="{A29A6D58-02BF-4787-8CE6-D83671021A83}" type="presOf" srcId="{28D2AA61-6001-4E7C-8DC0-03A225306EF1}" destId="{4E370E62-B798-4B7E-9FF8-96479FF36BCB}" srcOrd="0" destOrd="0" presId="urn:microsoft.com/office/officeart/2005/8/layout/hierarchy4"/>
    <dgm:cxn modelId="{66E9FFD9-F927-4B62-8A4E-828421367FAA}" srcId="{5388531E-BC63-409A-AD27-520FED859DA0}" destId="{AC32EB00-FF26-4641-B13F-B73A1D04DA40}" srcOrd="4" destOrd="0" parTransId="{66B7C66A-5331-4A90-88D3-125F42DA098B}" sibTransId="{1EF37357-0F9C-4737-B890-9289893130C1}"/>
    <dgm:cxn modelId="{4B8579E3-E106-43CB-B515-A172EC519A1E}" type="presOf" srcId="{17D7EA69-E3B4-432F-9754-78D3A8286728}" destId="{C61BE8F5-295E-4FB1-BE58-7A8EC7B2395F}" srcOrd="0" destOrd="0" presId="urn:microsoft.com/office/officeart/2005/8/layout/hierarchy4"/>
    <dgm:cxn modelId="{49BA2BF3-977B-46F8-BD56-D3110CF26091}" type="presOf" srcId="{9DAFC207-A801-4128-A52B-74444585DE3D}" destId="{372704D5-C320-4B23-9072-EECCD9B2E1E1}" srcOrd="0" destOrd="0" presId="urn:microsoft.com/office/officeart/2005/8/layout/hierarchy4"/>
    <dgm:cxn modelId="{3C4CDB87-AE84-40F7-9A25-34AE5FD4423F}" type="presParOf" srcId="{62C3F092-5F60-446B-82E4-4A7D8EB9D278}" destId="{1C19E630-2311-4DF1-BC85-262278FF3997}" srcOrd="0" destOrd="0" presId="urn:microsoft.com/office/officeart/2005/8/layout/hierarchy4"/>
    <dgm:cxn modelId="{A7DC61D0-7025-482D-AF16-E764909A398E}" type="presParOf" srcId="{1C19E630-2311-4DF1-BC85-262278FF3997}" destId="{C61BE8F5-295E-4FB1-BE58-7A8EC7B2395F}" srcOrd="0" destOrd="0" presId="urn:microsoft.com/office/officeart/2005/8/layout/hierarchy4"/>
    <dgm:cxn modelId="{128CD78A-75B7-47C8-BF03-442F6905CC67}" type="presParOf" srcId="{1C19E630-2311-4DF1-BC85-262278FF3997}" destId="{6573AFDD-5158-47E5-BAAD-9D2B5AC8800F}" srcOrd="1" destOrd="0" presId="urn:microsoft.com/office/officeart/2005/8/layout/hierarchy4"/>
    <dgm:cxn modelId="{E25CFFE2-7425-4962-87C5-062CC0726FA7}" type="presParOf" srcId="{62C3F092-5F60-446B-82E4-4A7D8EB9D278}" destId="{7975CF87-35DC-4B03-BCD2-26D2CEED465E}" srcOrd="1" destOrd="0" presId="urn:microsoft.com/office/officeart/2005/8/layout/hierarchy4"/>
    <dgm:cxn modelId="{85F69B1D-2FE7-427D-ADD5-BA11ECC95C8D}" type="presParOf" srcId="{62C3F092-5F60-446B-82E4-4A7D8EB9D278}" destId="{671F78B2-A7F2-43D1-9FAE-CA080B1BF07F}" srcOrd="2" destOrd="0" presId="urn:microsoft.com/office/officeart/2005/8/layout/hierarchy4"/>
    <dgm:cxn modelId="{94A8E224-65BB-4867-93B1-4315730EDA93}" type="presParOf" srcId="{671F78B2-A7F2-43D1-9FAE-CA080B1BF07F}" destId="{372704D5-C320-4B23-9072-EECCD9B2E1E1}" srcOrd="0" destOrd="0" presId="urn:microsoft.com/office/officeart/2005/8/layout/hierarchy4"/>
    <dgm:cxn modelId="{F811D86A-35FB-4B55-8C7C-FFB0701E5AC4}" type="presParOf" srcId="{671F78B2-A7F2-43D1-9FAE-CA080B1BF07F}" destId="{357EF711-16E6-4675-B6C4-B9F233B49974}" srcOrd="1" destOrd="0" presId="urn:microsoft.com/office/officeart/2005/8/layout/hierarchy4"/>
    <dgm:cxn modelId="{0254FEC7-4378-471E-92F4-DB71F8E5402E}" type="presParOf" srcId="{62C3F092-5F60-446B-82E4-4A7D8EB9D278}" destId="{20DBC17A-1246-44DF-93CC-B7BA72DE4443}" srcOrd="3" destOrd="0" presId="urn:microsoft.com/office/officeart/2005/8/layout/hierarchy4"/>
    <dgm:cxn modelId="{64772A94-4496-4522-9FD0-1950333C4C2D}" type="presParOf" srcId="{62C3F092-5F60-446B-82E4-4A7D8EB9D278}" destId="{ACE96264-7AB3-49DE-99B3-A300F44D494D}" srcOrd="4" destOrd="0" presId="urn:microsoft.com/office/officeart/2005/8/layout/hierarchy4"/>
    <dgm:cxn modelId="{19ADE10F-1BE5-4B98-853E-39E7EB94DB67}" type="presParOf" srcId="{ACE96264-7AB3-49DE-99B3-A300F44D494D}" destId="{89E318CF-6104-44B9-AF09-6FEBF95FBA0D}" srcOrd="0" destOrd="0" presId="urn:microsoft.com/office/officeart/2005/8/layout/hierarchy4"/>
    <dgm:cxn modelId="{69DBB5F5-530B-44E9-8078-18AF0A298D7C}" type="presParOf" srcId="{ACE96264-7AB3-49DE-99B3-A300F44D494D}" destId="{5C2F64B2-6B38-4401-AB0F-DC319B9936A6}" srcOrd="1" destOrd="0" presId="urn:microsoft.com/office/officeart/2005/8/layout/hierarchy4"/>
    <dgm:cxn modelId="{33CC5764-E584-4233-A587-18CAE5724AA2}" type="presParOf" srcId="{62C3F092-5F60-446B-82E4-4A7D8EB9D278}" destId="{BFA2E8AF-5D8F-4FF4-B173-C1AD5EFAB3FB}" srcOrd="5" destOrd="0" presId="urn:microsoft.com/office/officeart/2005/8/layout/hierarchy4"/>
    <dgm:cxn modelId="{AF98C6D9-CDB9-4809-8906-B7B976EFF101}" type="presParOf" srcId="{62C3F092-5F60-446B-82E4-4A7D8EB9D278}" destId="{3907FD12-1224-45F0-B4A2-6F850C3B9A89}" srcOrd="6" destOrd="0" presId="urn:microsoft.com/office/officeart/2005/8/layout/hierarchy4"/>
    <dgm:cxn modelId="{FE9F7FEE-183C-4D66-AE3C-AC732CF86C5F}" type="presParOf" srcId="{3907FD12-1224-45F0-B4A2-6F850C3B9A89}" destId="{4E370E62-B798-4B7E-9FF8-96479FF36BCB}" srcOrd="0" destOrd="0" presId="urn:microsoft.com/office/officeart/2005/8/layout/hierarchy4"/>
    <dgm:cxn modelId="{AB622374-8E43-44E9-87EE-934E716946F8}" type="presParOf" srcId="{3907FD12-1224-45F0-B4A2-6F850C3B9A89}" destId="{54F9AA13-3287-4C7A-83C6-232A1A6C3275}" srcOrd="1" destOrd="0" presId="urn:microsoft.com/office/officeart/2005/8/layout/hierarchy4"/>
    <dgm:cxn modelId="{BFC3514A-DF65-49C6-BA92-C1B1606D259A}" type="presParOf" srcId="{62C3F092-5F60-446B-82E4-4A7D8EB9D278}" destId="{0D6D57F7-B2B0-4D1B-A147-4FE651E20DFC}" srcOrd="7" destOrd="0" presId="urn:microsoft.com/office/officeart/2005/8/layout/hierarchy4"/>
    <dgm:cxn modelId="{87F1B5D8-FED7-4099-89FC-28DFB3F06786}" type="presParOf" srcId="{62C3F092-5F60-446B-82E4-4A7D8EB9D278}" destId="{6FFD9680-387A-493D-A6DF-AF17CDE78EB2}" srcOrd="8" destOrd="0" presId="urn:microsoft.com/office/officeart/2005/8/layout/hierarchy4"/>
    <dgm:cxn modelId="{E4B73F1C-78D4-48E0-826D-60FFEA717FE5}" type="presParOf" srcId="{6FFD9680-387A-493D-A6DF-AF17CDE78EB2}" destId="{57555729-D16C-4C95-8079-42B523623379}" srcOrd="0" destOrd="0" presId="urn:microsoft.com/office/officeart/2005/8/layout/hierarchy4"/>
    <dgm:cxn modelId="{F54A731D-2228-44BA-97B6-F27395A032CD}" type="presParOf" srcId="{6FFD9680-387A-493D-A6DF-AF17CDE78EB2}" destId="{628E0854-867B-4719-86BD-658EC3A7B3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CE9BB-90B0-47F1-8B16-180C5F52631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93F06E3-E363-4118-9F29-01CF23B1FDA3}">
      <dgm:prSet custT="1"/>
      <dgm:spPr>
        <a:solidFill>
          <a:srgbClr val="70AD47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A partir de la fecha, en caso que se conozca la situación de salud de la persona que va a ingresar a la Empresa, se deberá dejar una cláusula correspondiente al conocimiento del estado de salud.                                                                               </a:t>
          </a:r>
        </a:p>
      </dgm:t>
    </dgm:pt>
    <dgm:pt modelId="{870741AA-F9E7-4811-9C94-DCF90403163C}" type="parTrans" cxnId="{42E77CEB-AC16-4E53-9934-3082BB43E2D4}">
      <dgm:prSet/>
      <dgm:spPr/>
      <dgm:t>
        <a:bodyPr/>
        <a:lstStyle/>
        <a:p>
          <a:endParaRPr lang="es-CO" sz="1300"/>
        </a:p>
      </dgm:t>
    </dgm:pt>
    <dgm:pt modelId="{59FCE017-D015-4603-9D56-4E65C5906413}" type="sibTrans" cxnId="{42E77CEB-AC16-4E53-9934-3082BB43E2D4}">
      <dgm:prSet/>
      <dgm:spPr/>
      <dgm:t>
        <a:bodyPr/>
        <a:lstStyle/>
        <a:p>
          <a:endParaRPr lang="es-CO" sz="1300"/>
        </a:p>
      </dgm:t>
    </dgm:pt>
    <dgm:pt modelId="{8BCF4C7E-7501-4C49-B58B-55B493FF38A6}">
      <dgm:prSet custT="1"/>
      <dgm:spPr>
        <a:solidFill>
          <a:srgbClr val="70AD47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Realizar nueva revisión de personal que habiendo cumplido semanas para pensionarse, le queden menos de 3 años para cumplir la edad.         </a:t>
          </a:r>
        </a:p>
      </dgm:t>
    </dgm:pt>
    <dgm:pt modelId="{67CFABD0-34B9-4BE9-8860-44B32D4F15F1}" type="parTrans" cxnId="{77F849FE-1884-438A-A304-BD3C69FD2E96}">
      <dgm:prSet/>
      <dgm:spPr/>
      <dgm:t>
        <a:bodyPr/>
        <a:lstStyle/>
        <a:p>
          <a:endParaRPr lang="es-CO" sz="1300"/>
        </a:p>
      </dgm:t>
    </dgm:pt>
    <dgm:pt modelId="{EDF709F1-47D3-4966-987A-48953ED15F33}" type="sibTrans" cxnId="{77F849FE-1884-438A-A304-BD3C69FD2E96}">
      <dgm:prSet/>
      <dgm:spPr/>
      <dgm:t>
        <a:bodyPr/>
        <a:lstStyle/>
        <a:p>
          <a:endParaRPr lang="es-CO" sz="1300"/>
        </a:p>
      </dgm:t>
    </dgm:pt>
    <dgm:pt modelId="{BE95E705-681D-4CD4-B448-060031116ABB}">
      <dgm:prSet custT="1"/>
      <dgm:spPr>
        <a:solidFill>
          <a:srgbClr val="70AD47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Continuar realizando el debido proceso respecto de las personas con fuero de salud y solo hasta que se apruebe la reforma, se deberá solicitar autorización ante el Ministerio de Trabajo por justa causa.                                                                                                                                             </a:t>
          </a:r>
        </a:p>
      </dgm:t>
    </dgm:pt>
    <dgm:pt modelId="{4B827442-88CD-4D46-9920-9CD4D6652DF3}" type="parTrans" cxnId="{DC132A54-0226-447E-A5E3-1D742F5F8C76}">
      <dgm:prSet/>
      <dgm:spPr/>
      <dgm:t>
        <a:bodyPr/>
        <a:lstStyle/>
        <a:p>
          <a:endParaRPr lang="es-CO" sz="1300"/>
        </a:p>
      </dgm:t>
    </dgm:pt>
    <dgm:pt modelId="{F4E0C836-7D84-479A-94B4-3F00DA6F24B6}" type="sibTrans" cxnId="{DC132A54-0226-447E-A5E3-1D742F5F8C76}">
      <dgm:prSet/>
      <dgm:spPr/>
      <dgm:t>
        <a:bodyPr/>
        <a:lstStyle/>
        <a:p>
          <a:endParaRPr lang="es-CO" sz="1300"/>
        </a:p>
      </dgm:t>
    </dgm:pt>
    <dgm:pt modelId="{94B0D0AC-A4F9-47D8-8CA5-4DD8A7DE12C8}">
      <dgm:prSet custT="1"/>
      <dgm:spPr>
        <a:solidFill>
          <a:srgbClr val="70AD47"/>
        </a:solidFill>
      </dgm:spPr>
      <dgm:t>
        <a:bodyPr/>
        <a:lstStyle/>
        <a:p>
          <a:r>
            <a:rPr lang="es-CO" sz="1100" dirty="0">
              <a:latin typeface="Gilroy" panose="00000500000000000000" pitchFamily="50" charset="0"/>
            </a:rPr>
            <a:t>Revisión de la población de mujeres que eventualmente hayan informado que son víctimas de violencia basada en género y se podrá tener una circular en donde se abre un canal privado y confidencial para conocer dicha información, la cual debe estar sustentada con la denuncia respectiva.     </a:t>
          </a:r>
        </a:p>
      </dgm:t>
    </dgm:pt>
    <dgm:pt modelId="{C5B2864A-DD3E-4C94-9699-73A56B5F37C3}" type="parTrans" cxnId="{AB78FDDA-D8AF-42A1-A31E-ADB56211B098}">
      <dgm:prSet/>
      <dgm:spPr/>
      <dgm:t>
        <a:bodyPr/>
        <a:lstStyle/>
        <a:p>
          <a:endParaRPr lang="es-CO" sz="1300"/>
        </a:p>
      </dgm:t>
    </dgm:pt>
    <dgm:pt modelId="{560F388F-AB08-44C2-AFAA-6D68FD43A4D8}" type="sibTrans" cxnId="{AB78FDDA-D8AF-42A1-A31E-ADB56211B098}">
      <dgm:prSet/>
      <dgm:spPr/>
      <dgm:t>
        <a:bodyPr/>
        <a:lstStyle/>
        <a:p>
          <a:endParaRPr lang="es-CO" sz="1300"/>
        </a:p>
      </dgm:t>
    </dgm:pt>
    <dgm:pt modelId="{DB81B24F-76DB-4C86-8012-A9F36B8DBAEA}" type="pres">
      <dgm:prSet presAssocID="{0CDCE9BB-90B0-47F1-8B16-180C5F52631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297EC5-256A-4F20-9614-DA9008E6C450}" type="pres">
      <dgm:prSet presAssocID="{D93F06E3-E363-4118-9F29-01CF23B1FDA3}" presName="vertOne" presStyleCnt="0"/>
      <dgm:spPr/>
    </dgm:pt>
    <dgm:pt modelId="{D2AF8F1D-D7DC-48D4-9F87-1AEEC8AD4147}" type="pres">
      <dgm:prSet presAssocID="{D93F06E3-E363-4118-9F29-01CF23B1FDA3}" presName="txOne" presStyleLbl="node0" presStyleIdx="0" presStyleCnt="4">
        <dgm:presLayoutVars>
          <dgm:chPref val="3"/>
        </dgm:presLayoutVars>
      </dgm:prSet>
      <dgm:spPr/>
    </dgm:pt>
    <dgm:pt modelId="{557F7E94-59B9-43C7-A66B-43B2F4383BF0}" type="pres">
      <dgm:prSet presAssocID="{D93F06E3-E363-4118-9F29-01CF23B1FDA3}" presName="horzOne" presStyleCnt="0"/>
      <dgm:spPr/>
    </dgm:pt>
    <dgm:pt modelId="{454FC053-0AF2-4C24-88AA-09862C1F2118}" type="pres">
      <dgm:prSet presAssocID="{59FCE017-D015-4603-9D56-4E65C5906413}" presName="sibSpaceOne" presStyleCnt="0"/>
      <dgm:spPr/>
    </dgm:pt>
    <dgm:pt modelId="{10332D67-B019-4401-8A56-C14947311E86}" type="pres">
      <dgm:prSet presAssocID="{BE95E705-681D-4CD4-B448-060031116ABB}" presName="vertOne" presStyleCnt="0"/>
      <dgm:spPr/>
    </dgm:pt>
    <dgm:pt modelId="{E6B29B9B-270D-4B5C-8F33-968C53689F3B}" type="pres">
      <dgm:prSet presAssocID="{BE95E705-681D-4CD4-B448-060031116ABB}" presName="txOne" presStyleLbl="node0" presStyleIdx="1" presStyleCnt="4" custLinFactNeighborX="-9463">
        <dgm:presLayoutVars>
          <dgm:chPref val="3"/>
        </dgm:presLayoutVars>
      </dgm:prSet>
      <dgm:spPr/>
    </dgm:pt>
    <dgm:pt modelId="{47D89B49-BB42-42B1-B143-4D21427E00DA}" type="pres">
      <dgm:prSet presAssocID="{BE95E705-681D-4CD4-B448-060031116ABB}" presName="horzOne" presStyleCnt="0"/>
      <dgm:spPr/>
    </dgm:pt>
    <dgm:pt modelId="{D691EFA9-746C-40EA-BB1D-4CAC215B7D56}" type="pres">
      <dgm:prSet presAssocID="{F4E0C836-7D84-479A-94B4-3F00DA6F24B6}" presName="sibSpaceOne" presStyleCnt="0"/>
      <dgm:spPr/>
    </dgm:pt>
    <dgm:pt modelId="{AFAE5587-15AB-4F1B-8648-DB910BAC2676}" type="pres">
      <dgm:prSet presAssocID="{94B0D0AC-A4F9-47D8-8CA5-4DD8A7DE12C8}" presName="vertOne" presStyleCnt="0"/>
      <dgm:spPr/>
    </dgm:pt>
    <dgm:pt modelId="{62B61893-6C5C-4C0C-B295-CF4EA3289674}" type="pres">
      <dgm:prSet presAssocID="{94B0D0AC-A4F9-47D8-8CA5-4DD8A7DE12C8}" presName="txOne" presStyleLbl="node0" presStyleIdx="2" presStyleCnt="4" custScaleX="130270" custLinFactNeighborX="-17406">
        <dgm:presLayoutVars>
          <dgm:chPref val="3"/>
        </dgm:presLayoutVars>
      </dgm:prSet>
      <dgm:spPr/>
    </dgm:pt>
    <dgm:pt modelId="{6A879C2D-7F1E-48C3-A18F-9BF799A66D2F}" type="pres">
      <dgm:prSet presAssocID="{94B0D0AC-A4F9-47D8-8CA5-4DD8A7DE12C8}" presName="horzOne" presStyleCnt="0"/>
      <dgm:spPr/>
    </dgm:pt>
    <dgm:pt modelId="{15EAAEAB-0472-44B7-8639-88DC6A9D16CE}" type="pres">
      <dgm:prSet presAssocID="{560F388F-AB08-44C2-AFAA-6D68FD43A4D8}" presName="sibSpaceOne" presStyleCnt="0"/>
      <dgm:spPr/>
    </dgm:pt>
    <dgm:pt modelId="{1381C3A1-8DD6-47FF-8485-0F99DE8790C5}" type="pres">
      <dgm:prSet presAssocID="{8BCF4C7E-7501-4C49-B58B-55B493FF38A6}" presName="vertOne" presStyleCnt="0"/>
      <dgm:spPr/>
    </dgm:pt>
    <dgm:pt modelId="{F4B3D0B5-1792-48F2-B94D-91A955FA6F8A}" type="pres">
      <dgm:prSet presAssocID="{8BCF4C7E-7501-4C49-B58B-55B493FF38A6}" presName="txOne" presStyleLbl="node0" presStyleIdx="3" presStyleCnt="4" custLinFactNeighborX="-25348">
        <dgm:presLayoutVars>
          <dgm:chPref val="3"/>
        </dgm:presLayoutVars>
      </dgm:prSet>
      <dgm:spPr/>
    </dgm:pt>
    <dgm:pt modelId="{1A68BE26-EB21-4AFD-B2B8-84042466F89D}" type="pres">
      <dgm:prSet presAssocID="{8BCF4C7E-7501-4C49-B58B-55B493FF38A6}" presName="horzOne" presStyleCnt="0"/>
      <dgm:spPr/>
    </dgm:pt>
  </dgm:ptLst>
  <dgm:cxnLst>
    <dgm:cxn modelId="{6C3F0F60-16FD-4C40-927C-0141DA7C8AB4}" type="presOf" srcId="{8BCF4C7E-7501-4C49-B58B-55B493FF38A6}" destId="{F4B3D0B5-1792-48F2-B94D-91A955FA6F8A}" srcOrd="0" destOrd="0" presId="urn:microsoft.com/office/officeart/2005/8/layout/hierarchy4"/>
    <dgm:cxn modelId="{11D6486C-003C-4042-99FB-22CAB1521696}" type="presOf" srcId="{BE95E705-681D-4CD4-B448-060031116ABB}" destId="{E6B29B9B-270D-4B5C-8F33-968C53689F3B}" srcOrd="0" destOrd="0" presId="urn:microsoft.com/office/officeart/2005/8/layout/hierarchy4"/>
    <dgm:cxn modelId="{DC132A54-0226-447E-A5E3-1D742F5F8C76}" srcId="{0CDCE9BB-90B0-47F1-8B16-180C5F52631F}" destId="{BE95E705-681D-4CD4-B448-060031116ABB}" srcOrd="1" destOrd="0" parTransId="{4B827442-88CD-4D46-9920-9CD4D6652DF3}" sibTransId="{F4E0C836-7D84-479A-94B4-3F00DA6F24B6}"/>
    <dgm:cxn modelId="{57463379-CCC1-40F2-A26B-3C2578F1C7CB}" type="presOf" srcId="{D93F06E3-E363-4118-9F29-01CF23B1FDA3}" destId="{D2AF8F1D-D7DC-48D4-9F87-1AEEC8AD4147}" srcOrd="0" destOrd="0" presId="urn:microsoft.com/office/officeart/2005/8/layout/hierarchy4"/>
    <dgm:cxn modelId="{C5F6D6C9-77FE-4957-B27F-812A774FB041}" type="presOf" srcId="{94B0D0AC-A4F9-47D8-8CA5-4DD8A7DE12C8}" destId="{62B61893-6C5C-4C0C-B295-CF4EA3289674}" srcOrd="0" destOrd="0" presId="urn:microsoft.com/office/officeart/2005/8/layout/hierarchy4"/>
    <dgm:cxn modelId="{AB78FDDA-D8AF-42A1-A31E-ADB56211B098}" srcId="{0CDCE9BB-90B0-47F1-8B16-180C5F52631F}" destId="{94B0D0AC-A4F9-47D8-8CA5-4DD8A7DE12C8}" srcOrd="2" destOrd="0" parTransId="{C5B2864A-DD3E-4C94-9699-73A56B5F37C3}" sibTransId="{560F388F-AB08-44C2-AFAA-6D68FD43A4D8}"/>
    <dgm:cxn modelId="{42E77CEB-AC16-4E53-9934-3082BB43E2D4}" srcId="{0CDCE9BB-90B0-47F1-8B16-180C5F52631F}" destId="{D93F06E3-E363-4118-9F29-01CF23B1FDA3}" srcOrd="0" destOrd="0" parTransId="{870741AA-F9E7-4811-9C94-DCF90403163C}" sibTransId="{59FCE017-D015-4603-9D56-4E65C5906413}"/>
    <dgm:cxn modelId="{DAF546F3-F2D8-4A60-A859-D81E0A641031}" type="presOf" srcId="{0CDCE9BB-90B0-47F1-8B16-180C5F52631F}" destId="{DB81B24F-76DB-4C86-8012-A9F36B8DBAEA}" srcOrd="0" destOrd="0" presId="urn:microsoft.com/office/officeart/2005/8/layout/hierarchy4"/>
    <dgm:cxn modelId="{77F849FE-1884-438A-A304-BD3C69FD2E96}" srcId="{0CDCE9BB-90B0-47F1-8B16-180C5F52631F}" destId="{8BCF4C7E-7501-4C49-B58B-55B493FF38A6}" srcOrd="3" destOrd="0" parTransId="{67CFABD0-34B9-4BE9-8860-44B32D4F15F1}" sibTransId="{EDF709F1-47D3-4966-987A-48953ED15F33}"/>
    <dgm:cxn modelId="{F714E182-D389-4D20-8BCD-639FA112AB33}" type="presParOf" srcId="{DB81B24F-76DB-4C86-8012-A9F36B8DBAEA}" destId="{D5297EC5-256A-4F20-9614-DA9008E6C450}" srcOrd="0" destOrd="0" presId="urn:microsoft.com/office/officeart/2005/8/layout/hierarchy4"/>
    <dgm:cxn modelId="{F18BBA96-D75F-4999-BEA4-5B1DDD829586}" type="presParOf" srcId="{D5297EC5-256A-4F20-9614-DA9008E6C450}" destId="{D2AF8F1D-D7DC-48D4-9F87-1AEEC8AD4147}" srcOrd="0" destOrd="0" presId="urn:microsoft.com/office/officeart/2005/8/layout/hierarchy4"/>
    <dgm:cxn modelId="{49E424EF-1469-4D34-8BA2-414B4FF2AC05}" type="presParOf" srcId="{D5297EC5-256A-4F20-9614-DA9008E6C450}" destId="{557F7E94-59B9-43C7-A66B-43B2F4383BF0}" srcOrd="1" destOrd="0" presId="urn:microsoft.com/office/officeart/2005/8/layout/hierarchy4"/>
    <dgm:cxn modelId="{8CB2843D-510B-4257-90C3-C492D2442BF9}" type="presParOf" srcId="{DB81B24F-76DB-4C86-8012-A9F36B8DBAEA}" destId="{454FC053-0AF2-4C24-88AA-09862C1F2118}" srcOrd="1" destOrd="0" presId="urn:microsoft.com/office/officeart/2005/8/layout/hierarchy4"/>
    <dgm:cxn modelId="{2A2D304A-9A8C-43DD-8A34-F2F8198A8A4F}" type="presParOf" srcId="{DB81B24F-76DB-4C86-8012-A9F36B8DBAEA}" destId="{10332D67-B019-4401-8A56-C14947311E86}" srcOrd="2" destOrd="0" presId="urn:microsoft.com/office/officeart/2005/8/layout/hierarchy4"/>
    <dgm:cxn modelId="{CEEB8DC6-206D-4893-BE8F-E61BB6F69A02}" type="presParOf" srcId="{10332D67-B019-4401-8A56-C14947311E86}" destId="{E6B29B9B-270D-4B5C-8F33-968C53689F3B}" srcOrd="0" destOrd="0" presId="urn:microsoft.com/office/officeart/2005/8/layout/hierarchy4"/>
    <dgm:cxn modelId="{81518FC2-BB17-4A90-BB5A-CA3C52397BFB}" type="presParOf" srcId="{10332D67-B019-4401-8A56-C14947311E86}" destId="{47D89B49-BB42-42B1-B143-4D21427E00DA}" srcOrd="1" destOrd="0" presId="urn:microsoft.com/office/officeart/2005/8/layout/hierarchy4"/>
    <dgm:cxn modelId="{C8609BFD-6329-4FE0-8302-7ACBD1F44951}" type="presParOf" srcId="{DB81B24F-76DB-4C86-8012-A9F36B8DBAEA}" destId="{D691EFA9-746C-40EA-BB1D-4CAC215B7D56}" srcOrd="3" destOrd="0" presId="urn:microsoft.com/office/officeart/2005/8/layout/hierarchy4"/>
    <dgm:cxn modelId="{4158CBA8-6D28-4D7D-9D50-67B93FEF926E}" type="presParOf" srcId="{DB81B24F-76DB-4C86-8012-A9F36B8DBAEA}" destId="{AFAE5587-15AB-4F1B-8648-DB910BAC2676}" srcOrd="4" destOrd="0" presId="urn:microsoft.com/office/officeart/2005/8/layout/hierarchy4"/>
    <dgm:cxn modelId="{081FA1DF-EC22-437C-9469-7C7115913FAD}" type="presParOf" srcId="{AFAE5587-15AB-4F1B-8648-DB910BAC2676}" destId="{62B61893-6C5C-4C0C-B295-CF4EA3289674}" srcOrd="0" destOrd="0" presId="urn:microsoft.com/office/officeart/2005/8/layout/hierarchy4"/>
    <dgm:cxn modelId="{AFA7CC84-B9F9-4D68-839B-0E2F760A4535}" type="presParOf" srcId="{AFAE5587-15AB-4F1B-8648-DB910BAC2676}" destId="{6A879C2D-7F1E-48C3-A18F-9BF799A66D2F}" srcOrd="1" destOrd="0" presId="urn:microsoft.com/office/officeart/2005/8/layout/hierarchy4"/>
    <dgm:cxn modelId="{ADF37DCE-40B3-4585-92CB-8357994AF2E8}" type="presParOf" srcId="{DB81B24F-76DB-4C86-8012-A9F36B8DBAEA}" destId="{15EAAEAB-0472-44B7-8639-88DC6A9D16CE}" srcOrd="5" destOrd="0" presId="urn:microsoft.com/office/officeart/2005/8/layout/hierarchy4"/>
    <dgm:cxn modelId="{D351E4AA-65A0-4AF4-A6F0-41D6E9A2D65F}" type="presParOf" srcId="{DB81B24F-76DB-4C86-8012-A9F36B8DBAEA}" destId="{1381C3A1-8DD6-47FF-8485-0F99DE8790C5}" srcOrd="6" destOrd="0" presId="urn:microsoft.com/office/officeart/2005/8/layout/hierarchy4"/>
    <dgm:cxn modelId="{30CAD477-5F1C-4EA4-9459-3A3B8F77D69B}" type="presParOf" srcId="{1381C3A1-8DD6-47FF-8485-0F99DE8790C5}" destId="{F4B3D0B5-1792-48F2-B94D-91A955FA6F8A}" srcOrd="0" destOrd="0" presId="urn:microsoft.com/office/officeart/2005/8/layout/hierarchy4"/>
    <dgm:cxn modelId="{21CA2A27-853F-442C-81DB-7915C2F2AF81}" type="presParOf" srcId="{1381C3A1-8DD6-47FF-8485-0F99DE8790C5}" destId="{1A68BE26-EB21-4AFD-B2B8-84042466F8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B902BC-C215-4217-9C3E-6BBCC314B7D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90DA22C2-DB46-4731-87FA-C3F2C7973398}">
      <dgm:prSet custT="1"/>
      <dgm:spPr/>
      <dgm:t>
        <a:bodyPr/>
        <a:lstStyle/>
        <a:p>
          <a:pPr algn="ctr"/>
          <a:r>
            <a:rPr lang="es-CO" sz="1000" b="0" i="1" baseline="0" dirty="0"/>
            <a:t>Fuero Sindical –– </a:t>
          </a:r>
          <a:r>
            <a:rPr lang="es-CO" sz="1000" i="1" dirty="0"/>
            <a:t>Estabilidad ocupacional reforzada </a:t>
          </a:r>
          <a:r>
            <a:rPr lang="es-CO" sz="1000" b="0" i="1" baseline="0" dirty="0"/>
            <a:t>– Embarazo - </a:t>
          </a:r>
          <a:r>
            <a:rPr lang="es-CO" sz="1000" i="1" dirty="0" err="1"/>
            <a:t>Pre-pensión</a:t>
          </a:r>
          <a:r>
            <a:rPr lang="es-CO" sz="1000" i="1" dirty="0"/>
            <a:t> </a:t>
          </a:r>
          <a:endParaRPr lang="es-CO" sz="1000" dirty="0"/>
        </a:p>
      </dgm:t>
    </dgm:pt>
    <dgm:pt modelId="{CBADFD6C-D806-4F0F-872F-01A9255023B1}" type="parTrans" cxnId="{C699340F-45A4-4E21-BD7A-4B51E673DB7C}">
      <dgm:prSet/>
      <dgm:spPr/>
      <dgm:t>
        <a:bodyPr/>
        <a:lstStyle/>
        <a:p>
          <a:endParaRPr lang="es-CO"/>
        </a:p>
      </dgm:t>
    </dgm:pt>
    <dgm:pt modelId="{9615293C-24E2-4EEF-89A3-E23F57C16FA6}" type="sibTrans" cxnId="{C699340F-45A4-4E21-BD7A-4B51E673DB7C}">
      <dgm:prSet/>
      <dgm:spPr/>
      <dgm:t>
        <a:bodyPr/>
        <a:lstStyle/>
        <a:p>
          <a:endParaRPr lang="es-CO"/>
        </a:p>
      </dgm:t>
    </dgm:pt>
    <dgm:pt modelId="{BC841DD7-BD83-4E33-8C68-FCB1096F8D64}" type="pres">
      <dgm:prSet presAssocID="{E8B902BC-C215-4217-9C3E-6BBCC314B7D5}" presName="linear" presStyleCnt="0">
        <dgm:presLayoutVars>
          <dgm:animLvl val="lvl"/>
          <dgm:resizeHandles val="exact"/>
        </dgm:presLayoutVars>
      </dgm:prSet>
      <dgm:spPr/>
    </dgm:pt>
    <dgm:pt modelId="{BEDC748E-199D-4571-A07D-5FD6C39A10A5}" type="pres">
      <dgm:prSet presAssocID="{90DA22C2-DB46-4731-87FA-C3F2C79733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699340F-45A4-4E21-BD7A-4B51E673DB7C}" srcId="{E8B902BC-C215-4217-9C3E-6BBCC314B7D5}" destId="{90DA22C2-DB46-4731-87FA-C3F2C7973398}" srcOrd="0" destOrd="0" parTransId="{CBADFD6C-D806-4F0F-872F-01A9255023B1}" sibTransId="{9615293C-24E2-4EEF-89A3-E23F57C16FA6}"/>
    <dgm:cxn modelId="{9D7CFA56-3A8A-47AE-90C8-3F2FD8AB3729}" type="presOf" srcId="{90DA22C2-DB46-4731-87FA-C3F2C7973398}" destId="{BEDC748E-199D-4571-A07D-5FD6C39A10A5}" srcOrd="0" destOrd="0" presId="urn:microsoft.com/office/officeart/2005/8/layout/vList2"/>
    <dgm:cxn modelId="{49074891-C07C-4D31-8D44-466B2BB38037}" type="presOf" srcId="{E8B902BC-C215-4217-9C3E-6BBCC314B7D5}" destId="{BC841DD7-BD83-4E33-8C68-FCB1096F8D64}" srcOrd="0" destOrd="0" presId="urn:microsoft.com/office/officeart/2005/8/layout/vList2"/>
    <dgm:cxn modelId="{B68B6399-E3B0-47D4-97B3-871E52153730}" type="presParOf" srcId="{BC841DD7-BD83-4E33-8C68-FCB1096F8D64}" destId="{BEDC748E-199D-4571-A07D-5FD6C39A10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08ED67-E59E-4C0A-882A-53C5AFBB345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CO"/>
        </a:p>
      </dgm:t>
    </dgm:pt>
    <dgm:pt modelId="{3AC6FEEC-A65A-4CFF-9E96-3E31F430FD4A}">
      <dgm:prSet custT="1"/>
      <dgm:spPr/>
      <dgm:t>
        <a:bodyPr/>
        <a:lstStyle/>
        <a:p>
          <a:pPr algn="ctr"/>
          <a:r>
            <a:rPr lang="es-ES" sz="1400" b="1">
              <a:latin typeface="Gilroy" panose="00000500000000000000" pitchFamily="50" charset="0"/>
            </a:rPr>
            <a:t>D</a:t>
          </a:r>
          <a:r>
            <a:rPr lang="es-CO" sz="1400" b="1">
              <a:latin typeface="Gilroy" panose="00000500000000000000" pitchFamily="50" charset="0"/>
            </a:rPr>
            <a:t>ebido Proceso: </a:t>
          </a:r>
          <a:endParaRPr lang="es-CO" sz="1400">
            <a:latin typeface="Gilroy" panose="00000500000000000000" pitchFamily="50" charset="0"/>
          </a:endParaRPr>
        </a:p>
      </dgm:t>
    </dgm:pt>
    <dgm:pt modelId="{8839F1D0-341D-4B1E-9B6F-7314BEA57BBC}" type="parTrans" cxnId="{97EA9C0D-5E7F-4504-8FB4-3BDEFA198842}">
      <dgm:prSet/>
      <dgm:spPr/>
      <dgm:t>
        <a:bodyPr/>
        <a:lstStyle/>
        <a:p>
          <a:endParaRPr lang="es-CO" sz="1400"/>
        </a:p>
      </dgm:t>
    </dgm:pt>
    <dgm:pt modelId="{058338D2-5B06-460C-9FF6-9BD5FD3BD65B}" type="sibTrans" cxnId="{97EA9C0D-5E7F-4504-8FB4-3BDEFA198842}">
      <dgm:prSet/>
      <dgm:spPr/>
      <dgm:t>
        <a:bodyPr/>
        <a:lstStyle/>
        <a:p>
          <a:endParaRPr lang="es-CO" sz="1400"/>
        </a:p>
      </dgm:t>
    </dgm:pt>
    <dgm:pt modelId="{70757068-C697-41F7-AEBB-BE7F8E00D2AE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Sentencia C- 593 de 2014.</a:t>
          </a:r>
        </a:p>
      </dgm:t>
    </dgm:pt>
    <dgm:pt modelId="{6E54BA5A-784F-4B80-B2C8-CB42DE56A1E7}" type="parTrans" cxnId="{8F7795B1-0474-4A29-93C1-99A41D650891}">
      <dgm:prSet/>
      <dgm:spPr/>
      <dgm:t>
        <a:bodyPr/>
        <a:lstStyle/>
        <a:p>
          <a:endParaRPr lang="es-CO" sz="1400"/>
        </a:p>
      </dgm:t>
    </dgm:pt>
    <dgm:pt modelId="{CA29C2F8-0C43-427A-B9D4-B14E0E107FAA}" type="sibTrans" cxnId="{8F7795B1-0474-4A29-93C1-99A41D650891}">
      <dgm:prSet/>
      <dgm:spPr/>
      <dgm:t>
        <a:bodyPr/>
        <a:lstStyle/>
        <a:p>
          <a:endParaRPr lang="es-CO" sz="1400"/>
        </a:p>
      </dgm:t>
    </dgm:pt>
    <dgm:pt modelId="{8B88EBFD-B6AF-4697-8B29-0A355F0B8B0A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Términos de 5 días hábiles a 30 días hábiles.</a:t>
          </a:r>
        </a:p>
      </dgm:t>
    </dgm:pt>
    <dgm:pt modelId="{37FF3A1A-94F7-4B77-B116-F7159676AAA8}" type="parTrans" cxnId="{373239BB-3CD7-4FA6-BDDF-70725078BC3B}">
      <dgm:prSet/>
      <dgm:spPr/>
      <dgm:t>
        <a:bodyPr/>
        <a:lstStyle/>
        <a:p>
          <a:endParaRPr lang="es-CO" sz="1400"/>
        </a:p>
      </dgm:t>
    </dgm:pt>
    <dgm:pt modelId="{67362CCA-03F5-4B46-AFD4-A3F849365B6C}" type="sibTrans" cxnId="{373239BB-3CD7-4FA6-BDDF-70725078BC3B}">
      <dgm:prSet/>
      <dgm:spPr/>
      <dgm:t>
        <a:bodyPr/>
        <a:lstStyle/>
        <a:p>
          <a:endParaRPr lang="es-CO" sz="1400"/>
        </a:p>
      </dgm:t>
    </dgm:pt>
    <dgm:pt modelId="{5B7986C7-427D-4774-9277-2CD8B713BFE4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Acompañamiento de abogados.</a:t>
          </a:r>
        </a:p>
      </dgm:t>
    </dgm:pt>
    <dgm:pt modelId="{560AD876-36DE-4E5F-B456-CA0108F37055}" type="parTrans" cxnId="{0F1C8290-3C20-446B-B04F-C9EE7C42070C}">
      <dgm:prSet/>
      <dgm:spPr/>
      <dgm:t>
        <a:bodyPr/>
        <a:lstStyle/>
        <a:p>
          <a:endParaRPr lang="es-CO" sz="1400"/>
        </a:p>
      </dgm:t>
    </dgm:pt>
    <dgm:pt modelId="{F044A06E-9AD6-40BA-95C9-A70D567B69CD}" type="sibTrans" cxnId="{0F1C8290-3C20-446B-B04F-C9EE7C42070C}">
      <dgm:prSet/>
      <dgm:spPr/>
      <dgm:t>
        <a:bodyPr/>
        <a:lstStyle/>
        <a:p>
          <a:endParaRPr lang="es-CO" sz="1400"/>
        </a:p>
      </dgm:t>
    </dgm:pt>
    <dgm:pt modelId="{86A0A5F3-4C8D-4D75-88D1-138548376D46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Modificación del RIT dentro de los seis meses siguientes.</a:t>
          </a:r>
        </a:p>
      </dgm:t>
    </dgm:pt>
    <dgm:pt modelId="{727CC862-9A6C-4858-AF4C-7E76A66DF85E}" type="parTrans" cxnId="{5E2BB3C1-F723-46CA-BE9B-6C104E7227DC}">
      <dgm:prSet/>
      <dgm:spPr/>
      <dgm:t>
        <a:bodyPr/>
        <a:lstStyle/>
        <a:p>
          <a:endParaRPr lang="es-CO" sz="1400"/>
        </a:p>
      </dgm:t>
    </dgm:pt>
    <dgm:pt modelId="{856A906B-3D4E-4CD7-B0A3-5B74F08849CD}" type="sibTrans" cxnId="{5E2BB3C1-F723-46CA-BE9B-6C104E7227DC}">
      <dgm:prSet/>
      <dgm:spPr/>
      <dgm:t>
        <a:bodyPr/>
        <a:lstStyle/>
        <a:p>
          <a:endParaRPr lang="es-CO" sz="1400"/>
        </a:p>
      </dgm:t>
    </dgm:pt>
    <dgm:pt modelId="{2632BD52-AD0B-495D-9436-BE188AF7B47B}">
      <dgm:prSet custT="1"/>
      <dgm:spPr/>
      <dgm:t>
        <a:bodyPr/>
        <a:lstStyle/>
        <a:p>
          <a:pPr algn="ctr"/>
          <a:r>
            <a:rPr lang="es-CO" sz="1200" b="1">
              <a:latin typeface="Gilroy" panose="00000500000000000000" pitchFamily="50" charset="0"/>
            </a:rPr>
            <a:t>Factores de evaluación objetiva para salarios y beneficios.  </a:t>
          </a:r>
          <a:endParaRPr lang="es-CO" sz="1200">
            <a:latin typeface="Gilroy" panose="00000500000000000000" pitchFamily="50" charset="0"/>
          </a:endParaRPr>
        </a:p>
      </dgm:t>
    </dgm:pt>
    <dgm:pt modelId="{46CE415B-B8A2-4B6C-AE43-81BE4F5C3A0D}" type="parTrans" cxnId="{8C62B9E2-23AF-4A9B-B717-ECFC8C1EDEB6}">
      <dgm:prSet/>
      <dgm:spPr/>
      <dgm:t>
        <a:bodyPr/>
        <a:lstStyle/>
        <a:p>
          <a:endParaRPr lang="es-CO" sz="1400"/>
        </a:p>
      </dgm:t>
    </dgm:pt>
    <dgm:pt modelId="{B8FBEFFC-4E09-46AA-AE6C-871D40415F1C}" type="sibTrans" cxnId="{8C62B9E2-23AF-4A9B-B717-ECFC8C1EDEB6}">
      <dgm:prSet/>
      <dgm:spPr/>
      <dgm:t>
        <a:bodyPr/>
        <a:lstStyle/>
        <a:p>
          <a:endParaRPr lang="es-CO" sz="1400"/>
        </a:p>
      </dgm:t>
    </dgm:pt>
    <dgm:pt modelId="{A3DD36EB-DE9C-4D2E-8C09-FA87CFC9777D}" type="pres">
      <dgm:prSet presAssocID="{AB08ED67-E59E-4C0A-882A-53C5AFBB345F}" presName="linear" presStyleCnt="0">
        <dgm:presLayoutVars>
          <dgm:animLvl val="lvl"/>
          <dgm:resizeHandles val="exact"/>
        </dgm:presLayoutVars>
      </dgm:prSet>
      <dgm:spPr/>
    </dgm:pt>
    <dgm:pt modelId="{5C91AD89-7569-4377-83C4-27D02F6D8FCF}" type="pres">
      <dgm:prSet presAssocID="{3AC6FEEC-A65A-4CFF-9E96-3E31F430FD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D5A65CE-586C-44CF-9483-41059B68F44F}" type="pres">
      <dgm:prSet presAssocID="{058338D2-5B06-460C-9FF6-9BD5FD3BD65B}" presName="spacer" presStyleCnt="0"/>
      <dgm:spPr/>
    </dgm:pt>
    <dgm:pt modelId="{514A6902-C42F-4287-A8C1-689659A160E4}" type="pres">
      <dgm:prSet presAssocID="{70757068-C697-41F7-AEBB-BE7F8E00D2A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CC6EB33-8FBD-49E9-B9C3-E157C6B1375F}" type="pres">
      <dgm:prSet presAssocID="{CA29C2F8-0C43-427A-B9D4-B14E0E107FAA}" presName="spacer" presStyleCnt="0"/>
      <dgm:spPr/>
    </dgm:pt>
    <dgm:pt modelId="{4BB68676-CF5F-47E2-BB2F-C13656C35E82}" type="pres">
      <dgm:prSet presAssocID="{8B88EBFD-B6AF-4697-8B29-0A355F0B8B0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6BD77C1-EB35-4A21-A5E5-47FB735C4985}" type="pres">
      <dgm:prSet presAssocID="{67362CCA-03F5-4B46-AFD4-A3F849365B6C}" presName="spacer" presStyleCnt="0"/>
      <dgm:spPr/>
    </dgm:pt>
    <dgm:pt modelId="{92A554DA-7553-46A5-8B6E-DB4D6221DA93}" type="pres">
      <dgm:prSet presAssocID="{5B7986C7-427D-4774-9277-2CD8B713BFE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933579-6759-45DA-B617-C5ECD3423186}" type="pres">
      <dgm:prSet presAssocID="{F044A06E-9AD6-40BA-95C9-A70D567B69CD}" presName="spacer" presStyleCnt="0"/>
      <dgm:spPr/>
    </dgm:pt>
    <dgm:pt modelId="{A0F5256B-57D8-4787-A5B8-6499993F7386}" type="pres">
      <dgm:prSet presAssocID="{86A0A5F3-4C8D-4D75-88D1-138548376D4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010B40-BB4F-4D9E-BF86-85CCDB234EF7}" type="pres">
      <dgm:prSet presAssocID="{856A906B-3D4E-4CD7-B0A3-5B74F08849CD}" presName="spacer" presStyleCnt="0"/>
      <dgm:spPr/>
    </dgm:pt>
    <dgm:pt modelId="{441D2E93-DDEE-471E-A2BC-BD52C5280A13}" type="pres">
      <dgm:prSet presAssocID="{2632BD52-AD0B-495D-9436-BE188AF7B47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FC9E009-A5A3-4473-9F94-1D061A6611E1}" type="presOf" srcId="{AB08ED67-E59E-4C0A-882A-53C5AFBB345F}" destId="{A3DD36EB-DE9C-4D2E-8C09-FA87CFC9777D}" srcOrd="0" destOrd="0" presId="urn:microsoft.com/office/officeart/2005/8/layout/vList2"/>
    <dgm:cxn modelId="{97EA9C0D-5E7F-4504-8FB4-3BDEFA198842}" srcId="{AB08ED67-E59E-4C0A-882A-53C5AFBB345F}" destId="{3AC6FEEC-A65A-4CFF-9E96-3E31F430FD4A}" srcOrd="0" destOrd="0" parTransId="{8839F1D0-341D-4B1E-9B6F-7314BEA57BBC}" sibTransId="{058338D2-5B06-460C-9FF6-9BD5FD3BD65B}"/>
    <dgm:cxn modelId="{AAA28F33-E4E3-42EC-B92F-1AC2F7606658}" type="presOf" srcId="{5B7986C7-427D-4774-9277-2CD8B713BFE4}" destId="{92A554DA-7553-46A5-8B6E-DB4D6221DA93}" srcOrd="0" destOrd="0" presId="urn:microsoft.com/office/officeart/2005/8/layout/vList2"/>
    <dgm:cxn modelId="{0F1C8290-3C20-446B-B04F-C9EE7C42070C}" srcId="{AB08ED67-E59E-4C0A-882A-53C5AFBB345F}" destId="{5B7986C7-427D-4774-9277-2CD8B713BFE4}" srcOrd="3" destOrd="0" parTransId="{560AD876-36DE-4E5F-B456-CA0108F37055}" sibTransId="{F044A06E-9AD6-40BA-95C9-A70D567B69CD}"/>
    <dgm:cxn modelId="{97E94399-6FB5-47BB-8C03-3F3535C084AB}" type="presOf" srcId="{86A0A5F3-4C8D-4D75-88D1-138548376D46}" destId="{A0F5256B-57D8-4787-A5B8-6499993F7386}" srcOrd="0" destOrd="0" presId="urn:microsoft.com/office/officeart/2005/8/layout/vList2"/>
    <dgm:cxn modelId="{8F7795B1-0474-4A29-93C1-99A41D650891}" srcId="{AB08ED67-E59E-4C0A-882A-53C5AFBB345F}" destId="{70757068-C697-41F7-AEBB-BE7F8E00D2AE}" srcOrd="1" destOrd="0" parTransId="{6E54BA5A-784F-4B80-B2C8-CB42DE56A1E7}" sibTransId="{CA29C2F8-0C43-427A-B9D4-B14E0E107FAA}"/>
    <dgm:cxn modelId="{3615FFB1-957B-4F5D-A8E0-BA6F6FA1D488}" type="presOf" srcId="{3AC6FEEC-A65A-4CFF-9E96-3E31F430FD4A}" destId="{5C91AD89-7569-4377-83C4-27D02F6D8FCF}" srcOrd="0" destOrd="0" presId="urn:microsoft.com/office/officeart/2005/8/layout/vList2"/>
    <dgm:cxn modelId="{373239BB-3CD7-4FA6-BDDF-70725078BC3B}" srcId="{AB08ED67-E59E-4C0A-882A-53C5AFBB345F}" destId="{8B88EBFD-B6AF-4697-8B29-0A355F0B8B0A}" srcOrd="2" destOrd="0" parTransId="{37FF3A1A-94F7-4B77-B116-F7159676AAA8}" sibTransId="{67362CCA-03F5-4B46-AFD4-A3F849365B6C}"/>
    <dgm:cxn modelId="{FA0BBBBB-42F2-4874-93B7-D99EE9FFF708}" type="presOf" srcId="{8B88EBFD-B6AF-4697-8B29-0A355F0B8B0A}" destId="{4BB68676-CF5F-47E2-BB2F-C13656C35E82}" srcOrd="0" destOrd="0" presId="urn:microsoft.com/office/officeart/2005/8/layout/vList2"/>
    <dgm:cxn modelId="{5E2BB3C1-F723-46CA-BE9B-6C104E7227DC}" srcId="{AB08ED67-E59E-4C0A-882A-53C5AFBB345F}" destId="{86A0A5F3-4C8D-4D75-88D1-138548376D46}" srcOrd="4" destOrd="0" parTransId="{727CC862-9A6C-4858-AF4C-7E76A66DF85E}" sibTransId="{856A906B-3D4E-4CD7-B0A3-5B74F08849CD}"/>
    <dgm:cxn modelId="{B9ED94D1-DF88-4CDC-9A31-CD93470E726D}" type="presOf" srcId="{2632BD52-AD0B-495D-9436-BE188AF7B47B}" destId="{441D2E93-DDEE-471E-A2BC-BD52C5280A13}" srcOrd="0" destOrd="0" presId="urn:microsoft.com/office/officeart/2005/8/layout/vList2"/>
    <dgm:cxn modelId="{068CA4D2-4021-4B14-9F63-EC52F0FB080E}" type="presOf" srcId="{70757068-C697-41F7-AEBB-BE7F8E00D2AE}" destId="{514A6902-C42F-4287-A8C1-689659A160E4}" srcOrd="0" destOrd="0" presId="urn:microsoft.com/office/officeart/2005/8/layout/vList2"/>
    <dgm:cxn modelId="{8C62B9E2-23AF-4A9B-B717-ECFC8C1EDEB6}" srcId="{AB08ED67-E59E-4C0A-882A-53C5AFBB345F}" destId="{2632BD52-AD0B-495D-9436-BE188AF7B47B}" srcOrd="5" destOrd="0" parTransId="{46CE415B-B8A2-4B6C-AE43-81BE4F5C3A0D}" sibTransId="{B8FBEFFC-4E09-46AA-AE6C-871D40415F1C}"/>
    <dgm:cxn modelId="{D00CA4C6-96C5-4DF5-93A6-554B4C8D624E}" type="presParOf" srcId="{A3DD36EB-DE9C-4D2E-8C09-FA87CFC9777D}" destId="{5C91AD89-7569-4377-83C4-27D02F6D8FCF}" srcOrd="0" destOrd="0" presId="urn:microsoft.com/office/officeart/2005/8/layout/vList2"/>
    <dgm:cxn modelId="{692FCC57-BCB0-4CD5-8A4F-AD5DEE81BE20}" type="presParOf" srcId="{A3DD36EB-DE9C-4D2E-8C09-FA87CFC9777D}" destId="{CD5A65CE-586C-44CF-9483-41059B68F44F}" srcOrd="1" destOrd="0" presId="urn:microsoft.com/office/officeart/2005/8/layout/vList2"/>
    <dgm:cxn modelId="{28BA5386-E9A3-48D4-80E0-5C405327D7C6}" type="presParOf" srcId="{A3DD36EB-DE9C-4D2E-8C09-FA87CFC9777D}" destId="{514A6902-C42F-4287-A8C1-689659A160E4}" srcOrd="2" destOrd="0" presId="urn:microsoft.com/office/officeart/2005/8/layout/vList2"/>
    <dgm:cxn modelId="{42D5F7DF-304C-47CF-BA9A-6C92B54E8414}" type="presParOf" srcId="{A3DD36EB-DE9C-4D2E-8C09-FA87CFC9777D}" destId="{CCC6EB33-8FBD-49E9-B9C3-E157C6B1375F}" srcOrd="3" destOrd="0" presId="urn:microsoft.com/office/officeart/2005/8/layout/vList2"/>
    <dgm:cxn modelId="{03F5C476-84EE-4912-935F-6876B2CA2B33}" type="presParOf" srcId="{A3DD36EB-DE9C-4D2E-8C09-FA87CFC9777D}" destId="{4BB68676-CF5F-47E2-BB2F-C13656C35E82}" srcOrd="4" destOrd="0" presId="urn:microsoft.com/office/officeart/2005/8/layout/vList2"/>
    <dgm:cxn modelId="{3251A2AC-E9F7-4F00-B320-BCC838860D0F}" type="presParOf" srcId="{A3DD36EB-DE9C-4D2E-8C09-FA87CFC9777D}" destId="{C6BD77C1-EB35-4A21-A5E5-47FB735C4985}" srcOrd="5" destOrd="0" presId="urn:microsoft.com/office/officeart/2005/8/layout/vList2"/>
    <dgm:cxn modelId="{2E89C781-21EA-44BF-99EB-D6BAC001378F}" type="presParOf" srcId="{A3DD36EB-DE9C-4D2E-8C09-FA87CFC9777D}" destId="{92A554DA-7553-46A5-8B6E-DB4D6221DA93}" srcOrd="6" destOrd="0" presId="urn:microsoft.com/office/officeart/2005/8/layout/vList2"/>
    <dgm:cxn modelId="{13761A67-97CB-4B5F-B37C-54D2F2A476CE}" type="presParOf" srcId="{A3DD36EB-DE9C-4D2E-8C09-FA87CFC9777D}" destId="{E1933579-6759-45DA-B617-C5ECD3423186}" srcOrd="7" destOrd="0" presId="urn:microsoft.com/office/officeart/2005/8/layout/vList2"/>
    <dgm:cxn modelId="{A4C4342D-3A8E-4648-B3C8-7147431889F8}" type="presParOf" srcId="{A3DD36EB-DE9C-4D2E-8C09-FA87CFC9777D}" destId="{A0F5256B-57D8-4787-A5B8-6499993F7386}" srcOrd="8" destOrd="0" presId="urn:microsoft.com/office/officeart/2005/8/layout/vList2"/>
    <dgm:cxn modelId="{D68A882B-5FBC-459F-ACED-25634A351FF7}" type="presParOf" srcId="{A3DD36EB-DE9C-4D2E-8C09-FA87CFC9777D}" destId="{72010B40-BB4F-4D9E-BF86-85CCDB234EF7}" srcOrd="9" destOrd="0" presId="urn:microsoft.com/office/officeart/2005/8/layout/vList2"/>
    <dgm:cxn modelId="{A9C7D03B-3C4D-49BB-9091-C52A6A1216FB}" type="presParOf" srcId="{A3DD36EB-DE9C-4D2E-8C09-FA87CFC9777D}" destId="{441D2E93-DDEE-471E-A2BC-BD52C5280A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F5346D-8D7A-4902-AF59-009438C0B8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AA0046E-67B0-40A3-BF9B-2B616931BF81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Revisar el procedimiento para toma de decisiones disciplinarias, incluyendo las terminaciones con justa causa.</a:t>
          </a:r>
        </a:p>
      </dgm:t>
    </dgm:pt>
    <dgm:pt modelId="{81120E6E-FB31-44C8-BD43-43A8D929CBBD}" type="parTrans" cxnId="{99474BA9-CE06-44BD-907C-309195B55CE2}">
      <dgm:prSet/>
      <dgm:spPr/>
      <dgm:t>
        <a:bodyPr/>
        <a:lstStyle/>
        <a:p>
          <a:endParaRPr lang="es-CO" sz="1400"/>
        </a:p>
      </dgm:t>
    </dgm:pt>
    <dgm:pt modelId="{36B00DDC-17BE-46FC-BFC5-F56A2285FA10}" type="sibTrans" cxnId="{99474BA9-CE06-44BD-907C-309195B55CE2}">
      <dgm:prSet/>
      <dgm:spPr/>
      <dgm:t>
        <a:bodyPr/>
        <a:lstStyle/>
        <a:p>
          <a:endParaRPr lang="es-CO" sz="1400"/>
        </a:p>
      </dgm:t>
    </dgm:pt>
    <dgm:pt modelId="{2184B4CC-89CB-41B2-BEE0-312D9CC75A7F}">
      <dgm:prSet custT="1"/>
      <dgm:spPr/>
      <dgm:t>
        <a:bodyPr/>
        <a:lstStyle/>
        <a:p>
          <a:pPr algn="ctr"/>
          <a:r>
            <a:rPr lang="es-CO" sz="1200">
              <a:latin typeface="Gilroy" panose="00000500000000000000" pitchFamily="50" charset="0"/>
            </a:rPr>
            <a:t>Estructuración de esquemas objetivos de factores de evaluación para toma de decisiones.  </a:t>
          </a:r>
        </a:p>
      </dgm:t>
    </dgm:pt>
    <dgm:pt modelId="{9A93386D-D56C-49DC-B08B-79432994DB0D}" type="parTrans" cxnId="{48C3C4BB-6650-4BBE-BE6A-6DF195E5A837}">
      <dgm:prSet/>
      <dgm:spPr/>
      <dgm:t>
        <a:bodyPr/>
        <a:lstStyle/>
        <a:p>
          <a:endParaRPr lang="es-CO" sz="1400"/>
        </a:p>
      </dgm:t>
    </dgm:pt>
    <dgm:pt modelId="{37DD832D-4CBE-46CA-B038-D4C8B5C65E1C}" type="sibTrans" cxnId="{48C3C4BB-6650-4BBE-BE6A-6DF195E5A837}">
      <dgm:prSet/>
      <dgm:spPr/>
      <dgm:t>
        <a:bodyPr/>
        <a:lstStyle/>
        <a:p>
          <a:endParaRPr lang="es-CO" sz="1400"/>
        </a:p>
      </dgm:t>
    </dgm:pt>
    <dgm:pt modelId="{B28D9A41-D12D-4227-9EF9-80E5614D79F2}">
      <dgm:prSet custT="1"/>
      <dgm:spPr/>
      <dgm:t>
        <a:bodyPr/>
        <a:lstStyle/>
        <a:p>
          <a:pPr algn="ctr"/>
          <a:r>
            <a:rPr lang="es-CO" sz="1200" dirty="0">
              <a:latin typeface="Gilroy" panose="00000500000000000000" pitchFamily="50" charset="0"/>
            </a:rPr>
            <a:t>Generar capacitaciones a los líderes de los procesos disciplinarios y fortaleza en los mismos.</a:t>
          </a:r>
        </a:p>
      </dgm:t>
    </dgm:pt>
    <dgm:pt modelId="{4AB45784-A198-410E-98CA-24C1CBFA4447}" type="parTrans" cxnId="{6C5A2DE5-D6C0-47F6-8BA0-DBF446062BF9}">
      <dgm:prSet/>
      <dgm:spPr/>
      <dgm:t>
        <a:bodyPr/>
        <a:lstStyle/>
        <a:p>
          <a:endParaRPr lang="es-CO" sz="1400"/>
        </a:p>
      </dgm:t>
    </dgm:pt>
    <dgm:pt modelId="{309F0666-4D16-4AD6-ABB4-CC5022764757}" type="sibTrans" cxnId="{6C5A2DE5-D6C0-47F6-8BA0-DBF446062BF9}">
      <dgm:prSet/>
      <dgm:spPr/>
      <dgm:t>
        <a:bodyPr/>
        <a:lstStyle/>
        <a:p>
          <a:endParaRPr lang="es-CO" sz="1400"/>
        </a:p>
      </dgm:t>
    </dgm:pt>
    <dgm:pt modelId="{C8F57A70-7448-4052-B931-CDE0CCCF065E}">
      <dgm:prSet custT="1"/>
      <dgm:spPr/>
      <dgm:t>
        <a:bodyPr/>
        <a:lstStyle/>
        <a:p>
          <a:pPr algn="ctr"/>
          <a:r>
            <a:rPr lang="es-ES" sz="1200" dirty="0">
              <a:latin typeface="Gilroy" panose="00000500000000000000" pitchFamily="50" charset="0"/>
            </a:rPr>
            <a:t>Revisión a profundidad de las pruebas que sustenten el proceso disciplinario.</a:t>
          </a:r>
          <a:endParaRPr lang="es-CO" sz="1200" dirty="0">
            <a:latin typeface="Gilroy" panose="00000500000000000000" pitchFamily="50" charset="0"/>
          </a:endParaRPr>
        </a:p>
      </dgm:t>
    </dgm:pt>
    <dgm:pt modelId="{B9314149-2022-4CE7-80B3-D69C9FBAF1BE}" type="parTrans" cxnId="{9B972092-1D53-49BC-A96C-809EFD081562}">
      <dgm:prSet/>
      <dgm:spPr/>
      <dgm:t>
        <a:bodyPr/>
        <a:lstStyle/>
        <a:p>
          <a:endParaRPr lang="es-CO" sz="1400"/>
        </a:p>
      </dgm:t>
    </dgm:pt>
    <dgm:pt modelId="{BF8C50BA-C6E4-4207-8BDE-0AD81B0F7B54}" type="sibTrans" cxnId="{9B972092-1D53-49BC-A96C-809EFD081562}">
      <dgm:prSet/>
      <dgm:spPr/>
      <dgm:t>
        <a:bodyPr/>
        <a:lstStyle/>
        <a:p>
          <a:endParaRPr lang="es-CO" sz="1400"/>
        </a:p>
      </dgm:t>
    </dgm:pt>
    <dgm:pt modelId="{208032FB-82AD-4205-BC23-5D7D2DB2CCAA}" type="pres">
      <dgm:prSet presAssocID="{63F5346D-8D7A-4902-AF59-009438C0B88C}" presName="linear" presStyleCnt="0">
        <dgm:presLayoutVars>
          <dgm:animLvl val="lvl"/>
          <dgm:resizeHandles val="exact"/>
        </dgm:presLayoutVars>
      </dgm:prSet>
      <dgm:spPr/>
    </dgm:pt>
    <dgm:pt modelId="{BFCC181E-B153-46AC-ACD9-F834B21A7237}" type="pres">
      <dgm:prSet presAssocID="{7AA0046E-67B0-40A3-BF9B-2B616931BF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7EC7E2-3A2C-4B78-AF36-21360DC3945B}" type="pres">
      <dgm:prSet presAssocID="{36B00DDC-17BE-46FC-BFC5-F56A2285FA10}" presName="spacer" presStyleCnt="0"/>
      <dgm:spPr/>
    </dgm:pt>
    <dgm:pt modelId="{53715EDD-F298-4BA9-B0A4-3C5715FB0067}" type="pres">
      <dgm:prSet presAssocID="{2184B4CC-89CB-41B2-BEE0-312D9CC75A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5215E9-686C-4C9A-A54D-1C19A0DBAC66}" type="pres">
      <dgm:prSet presAssocID="{37DD832D-4CBE-46CA-B038-D4C8B5C65E1C}" presName="spacer" presStyleCnt="0"/>
      <dgm:spPr/>
    </dgm:pt>
    <dgm:pt modelId="{2B44D60F-95F3-475B-958F-6DB731EBAD52}" type="pres">
      <dgm:prSet presAssocID="{B28D9A41-D12D-4227-9EF9-80E5614D79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5FCB1A-0D5B-4FA2-9503-73976BBD4D2B}" type="pres">
      <dgm:prSet presAssocID="{309F0666-4D16-4AD6-ABB4-CC5022764757}" presName="spacer" presStyleCnt="0"/>
      <dgm:spPr/>
    </dgm:pt>
    <dgm:pt modelId="{10352A3C-78B7-4E3C-9B3B-EF09D51A4DFE}" type="pres">
      <dgm:prSet presAssocID="{C8F57A70-7448-4052-B931-CDE0CCCF06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4F7510-C621-478C-83FE-6BD05C9F08BE}" type="presOf" srcId="{7AA0046E-67B0-40A3-BF9B-2B616931BF81}" destId="{BFCC181E-B153-46AC-ACD9-F834B21A7237}" srcOrd="0" destOrd="0" presId="urn:microsoft.com/office/officeart/2005/8/layout/vList2"/>
    <dgm:cxn modelId="{1EAD4A32-5D59-458F-BB76-7DD9746D59CC}" type="presOf" srcId="{B28D9A41-D12D-4227-9EF9-80E5614D79F2}" destId="{2B44D60F-95F3-475B-958F-6DB731EBAD52}" srcOrd="0" destOrd="0" presId="urn:microsoft.com/office/officeart/2005/8/layout/vList2"/>
    <dgm:cxn modelId="{E8C0A33B-81A1-4596-AF36-5BA561188636}" type="presOf" srcId="{63F5346D-8D7A-4902-AF59-009438C0B88C}" destId="{208032FB-82AD-4205-BC23-5D7D2DB2CCAA}" srcOrd="0" destOrd="0" presId="urn:microsoft.com/office/officeart/2005/8/layout/vList2"/>
    <dgm:cxn modelId="{0878F97C-5770-44E8-947C-BD32FA8CEE85}" type="presOf" srcId="{2184B4CC-89CB-41B2-BEE0-312D9CC75A7F}" destId="{53715EDD-F298-4BA9-B0A4-3C5715FB0067}" srcOrd="0" destOrd="0" presId="urn:microsoft.com/office/officeart/2005/8/layout/vList2"/>
    <dgm:cxn modelId="{9B972092-1D53-49BC-A96C-809EFD081562}" srcId="{63F5346D-8D7A-4902-AF59-009438C0B88C}" destId="{C8F57A70-7448-4052-B931-CDE0CCCF065E}" srcOrd="3" destOrd="0" parTransId="{B9314149-2022-4CE7-80B3-D69C9FBAF1BE}" sibTransId="{BF8C50BA-C6E4-4207-8BDE-0AD81B0F7B54}"/>
    <dgm:cxn modelId="{99474BA9-CE06-44BD-907C-309195B55CE2}" srcId="{63F5346D-8D7A-4902-AF59-009438C0B88C}" destId="{7AA0046E-67B0-40A3-BF9B-2B616931BF81}" srcOrd="0" destOrd="0" parTransId="{81120E6E-FB31-44C8-BD43-43A8D929CBBD}" sibTransId="{36B00DDC-17BE-46FC-BFC5-F56A2285FA10}"/>
    <dgm:cxn modelId="{48C3C4BB-6650-4BBE-BE6A-6DF195E5A837}" srcId="{63F5346D-8D7A-4902-AF59-009438C0B88C}" destId="{2184B4CC-89CB-41B2-BEE0-312D9CC75A7F}" srcOrd="1" destOrd="0" parTransId="{9A93386D-D56C-49DC-B08B-79432994DB0D}" sibTransId="{37DD832D-4CBE-46CA-B038-D4C8B5C65E1C}"/>
    <dgm:cxn modelId="{00F386CF-FB62-41F5-A357-16B552661033}" type="presOf" srcId="{C8F57A70-7448-4052-B931-CDE0CCCF065E}" destId="{10352A3C-78B7-4E3C-9B3B-EF09D51A4DFE}" srcOrd="0" destOrd="0" presId="urn:microsoft.com/office/officeart/2005/8/layout/vList2"/>
    <dgm:cxn modelId="{6C5A2DE5-D6C0-47F6-8BA0-DBF446062BF9}" srcId="{63F5346D-8D7A-4902-AF59-009438C0B88C}" destId="{B28D9A41-D12D-4227-9EF9-80E5614D79F2}" srcOrd="2" destOrd="0" parTransId="{4AB45784-A198-410E-98CA-24C1CBFA4447}" sibTransId="{309F0666-4D16-4AD6-ABB4-CC5022764757}"/>
    <dgm:cxn modelId="{CF321C5F-D472-419D-84C6-A319322B1C2D}" type="presParOf" srcId="{208032FB-82AD-4205-BC23-5D7D2DB2CCAA}" destId="{BFCC181E-B153-46AC-ACD9-F834B21A7237}" srcOrd="0" destOrd="0" presId="urn:microsoft.com/office/officeart/2005/8/layout/vList2"/>
    <dgm:cxn modelId="{A58CF92B-68D5-4661-B94A-66C449E45FA4}" type="presParOf" srcId="{208032FB-82AD-4205-BC23-5D7D2DB2CCAA}" destId="{067EC7E2-3A2C-4B78-AF36-21360DC3945B}" srcOrd="1" destOrd="0" presId="urn:microsoft.com/office/officeart/2005/8/layout/vList2"/>
    <dgm:cxn modelId="{D5B8FD02-DC81-45E2-8D60-8846B65BBE9F}" type="presParOf" srcId="{208032FB-82AD-4205-BC23-5D7D2DB2CCAA}" destId="{53715EDD-F298-4BA9-B0A4-3C5715FB0067}" srcOrd="2" destOrd="0" presId="urn:microsoft.com/office/officeart/2005/8/layout/vList2"/>
    <dgm:cxn modelId="{76F504C3-3FCB-4AFC-AAC4-91B61D9D2B06}" type="presParOf" srcId="{208032FB-82AD-4205-BC23-5D7D2DB2CCAA}" destId="{295215E9-686C-4C9A-A54D-1C19A0DBAC66}" srcOrd="3" destOrd="0" presId="urn:microsoft.com/office/officeart/2005/8/layout/vList2"/>
    <dgm:cxn modelId="{7F57B337-7DB4-4221-9155-38DB4F6F4E3B}" type="presParOf" srcId="{208032FB-82AD-4205-BC23-5D7D2DB2CCAA}" destId="{2B44D60F-95F3-475B-958F-6DB731EBAD52}" srcOrd="4" destOrd="0" presId="urn:microsoft.com/office/officeart/2005/8/layout/vList2"/>
    <dgm:cxn modelId="{A0A11951-6B8E-4571-8AEA-FD8A4CD6B8CF}" type="presParOf" srcId="{208032FB-82AD-4205-BC23-5D7D2DB2CCAA}" destId="{125FCB1A-0D5B-4FA2-9503-73976BBD4D2B}" srcOrd="5" destOrd="0" presId="urn:microsoft.com/office/officeart/2005/8/layout/vList2"/>
    <dgm:cxn modelId="{A2350E66-9A34-4632-A098-1ECB962AB951}" type="presParOf" srcId="{208032FB-82AD-4205-BC23-5D7D2DB2CCAA}" destId="{10352A3C-78B7-4E3C-9B3B-EF09D51A4D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7EEC-F271-41D2-A53D-D47D2E210735}">
      <dsp:nvSpPr>
        <dsp:cNvPr id="0" name=""/>
        <dsp:cNvSpPr/>
      </dsp:nvSpPr>
      <dsp:spPr>
        <a:xfrm>
          <a:off x="1079659" y="554399"/>
          <a:ext cx="7825162" cy="2980686"/>
        </a:xfrm>
        <a:prstGeom prst="round2DiagRect">
          <a:avLst>
            <a:gd name="adj1" fmla="val 0"/>
            <a:gd name="adj2" fmla="val 16670"/>
          </a:avLst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43568-0315-4023-84BC-9EEB82418E61}">
      <dsp:nvSpPr>
        <dsp:cNvPr id="0" name=""/>
        <dsp:cNvSpPr/>
      </dsp:nvSpPr>
      <dsp:spPr>
        <a:xfrm>
          <a:off x="4992240" y="1047485"/>
          <a:ext cx="714" cy="2269553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7B00F-92A1-428F-82B5-5C72DB477067}">
      <dsp:nvSpPr>
        <dsp:cNvPr id="0" name=""/>
        <dsp:cNvSpPr/>
      </dsp:nvSpPr>
      <dsp:spPr>
        <a:xfrm>
          <a:off x="1424571" y="683531"/>
          <a:ext cx="3264979" cy="2491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Contratos a Término Indefinido como regla general.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Contrato a término fijo – período máximo 4 años. Prórrogas indefinidas.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Contrato por obra o labor – por escrito como elemento esencial.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Justificación necesidad temporal.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Presunción de contrato indefinido.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CO" sz="1400" kern="1200" dirty="0">
              <a:latin typeface="Gilroy" panose="00000500000000000000" pitchFamily="50" charset="0"/>
            </a:rPr>
            <a:t>Contrato de Aprendizaje.</a:t>
          </a:r>
        </a:p>
      </dsp:txBody>
      <dsp:txXfrm>
        <a:off x="1424571" y="683531"/>
        <a:ext cx="3264979" cy="2491183"/>
      </dsp:txXfrm>
    </dsp:sp>
    <dsp:sp modelId="{5947D429-71B2-4F5B-9616-2844E93E6F11}">
      <dsp:nvSpPr>
        <dsp:cNvPr id="0" name=""/>
        <dsp:cNvSpPr/>
      </dsp:nvSpPr>
      <dsp:spPr>
        <a:xfrm>
          <a:off x="5271753" y="682456"/>
          <a:ext cx="3322242" cy="30818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roy" panose="00000500000000000000" pitchFamily="50" charset="0"/>
            </a:rPr>
            <a:t>Revisar los contratos a término fijo que superen más de 4 años, con el fin de analizar impacto de modificación del término. </a:t>
          </a:r>
          <a:endParaRPr lang="es-CO" sz="1400" kern="1200" dirty="0">
            <a:latin typeface="Gilroy" panose="00000500000000000000" pitchFamily="50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roy" panose="00000500000000000000" pitchFamily="50" charset="0"/>
            </a:rPr>
            <a:t>Revisión de Políticas de contratación a término fijo a partir de la fecha. </a:t>
          </a:r>
          <a:endParaRPr lang="es-CO" sz="1400" kern="1200" dirty="0">
            <a:latin typeface="Gilroy" panose="00000500000000000000" pitchFamily="50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roy" panose="00000500000000000000" pitchFamily="50" charset="0"/>
            </a:rPr>
            <a:t>Revisión de incremento costos en el caso de los aprendices.</a:t>
          </a:r>
          <a:endParaRPr lang="es-CO" sz="1400" kern="1200" dirty="0">
            <a:latin typeface="Gilroy" panose="00000500000000000000" pitchFamily="50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roy" panose="00000500000000000000" pitchFamily="50" charset="0"/>
            </a:rPr>
            <a:t>Aplicación de fueros para los aprendices (revisión de personas que hayan notificado algún tipo de estabilidad en salud).</a:t>
          </a:r>
          <a:endParaRPr lang="es-CO" sz="1400" kern="1200" dirty="0">
            <a:latin typeface="Gilroy" panose="00000500000000000000" pitchFamily="50" charset="0"/>
          </a:endParaRPr>
        </a:p>
      </dsp:txBody>
      <dsp:txXfrm>
        <a:off x="5271753" y="682456"/>
        <a:ext cx="3322242" cy="3081881"/>
      </dsp:txXfrm>
    </dsp:sp>
    <dsp:sp modelId="{E25EB494-F7D3-4DD3-8CAB-5E1E0C42ED14}">
      <dsp:nvSpPr>
        <dsp:cNvPr id="0" name=""/>
        <dsp:cNvSpPr/>
      </dsp:nvSpPr>
      <dsp:spPr>
        <a:xfrm rot="16200000">
          <a:off x="-1019853" y="1457884"/>
          <a:ext cx="3142458" cy="892763"/>
        </a:xfrm>
        <a:prstGeom prst="rightArrow">
          <a:avLst>
            <a:gd name="adj1" fmla="val 49830"/>
            <a:gd name="adj2" fmla="val 6066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Gilroy" panose="00000500000000000000" pitchFamily="50" charset="0"/>
            </a:rPr>
            <a:t>MODIFICACIONES      </a:t>
          </a:r>
        </a:p>
      </dsp:txBody>
      <dsp:txXfrm>
        <a:off x="-884926" y="1816761"/>
        <a:ext cx="2872604" cy="444863"/>
      </dsp:txXfrm>
    </dsp:sp>
    <dsp:sp modelId="{EB8FE94E-BB69-4391-AA9F-A895D19C823E}">
      <dsp:nvSpPr>
        <dsp:cNvPr id="0" name=""/>
        <dsp:cNvSpPr/>
      </dsp:nvSpPr>
      <dsp:spPr>
        <a:xfrm rot="5400000">
          <a:off x="7927271" y="1940625"/>
          <a:ext cx="3142458" cy="892763"/>
        </a:xfrm>
        <a:prstGeom prst="rightArrow">
          <a:avLst>
            <a:gd name="adj1" fmla="val 49830"/>
            <a:gd name="adj2" fmla="val 60660"/>
          </a:avLst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Gilroy" panose="00000500000000000000" pitchFamily="50" charset="0"/>
            </a:rPr>
            <a:t>REVISIÓN</a:t>
          </a:r>
          <a:r>
            <a:rPr lang="es-ES" sz="2000" kern="1200" dirty="0">
              <a:latin typeface="Gilroy" panose="00000500000000000000" pitchFamily="50" charset="0"/>
            </a:rPr>
            <a:t> </a:t>
          </a:r>
          <a:r>
            <a:rPr lang="es-ES" sz="2000" kern="1200" dirty="0">
              <a:solidFill>
                <a:schemeClr val="bg1"/>
              </a:solidFill>
              <a:latin typeface="Gilroy" panose="00000500000000000000" pitchFamily="50" charset="0"/>
            </a:rPr>
            <a:t>FUTURA</a:t>
          </a:r>
          <a:endParaRPr lang="es-CO" sz="2000" kern="1200" dirty="0">
            <a:solidFill>
              <a:schemeClr val="bg1"/>
            </a:solidFill>
            <a:latin typeface="Gilroy" panose="00000500000000000000" pitchFamily="50" charset="0"/>
          </a:endParaRPr>
        </a:p>
      </dsp:txBody>
      <dsp:txXfrm>
        <a:off x="8062198" y="2029648"/>
        <a:ext cx="2872604" cy="4448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06C6C-C3CC-4E9A-8FA3-AA86D21548BD}">
      <dsp:nvSpPr>
        <dsp:cNvPr id="0" name=""/>
        <dsp:cNvSpPr/>
      </dsp:nvSpPr>
      <dsp:spPr>
        <a:xfrm>
          <a:off x="0" y="788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73D73-971A-4937-BCA8-6A55E5824354}">
      <dsp:nvSpPr>
        <dsp:cNvPr id="0" name=""/>
        <dsp:cNvSpPr/>
      </dsp:nvSpPr>
      <dsp:spPr>
        <a:xfrm>
          <a:off x="0" y="788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Licencia de Paternidad</a:t>
          </a:r>
          <a:endParaRPr lang="es-CO" sz="1400" kern="1200" dirty="0"/>
        </a:p>
      </dsp:txBody>
      <dsp:txXfrm>
        <a:off x="0" y="788"/>
        <a:ext cx="3727544" cy="269041"/>
      </dsp:txXfrm>
    </dsp:sp>
    <dsp:sp modelId="{F6CF5B7F-FFC7-4E42-9C5B-89E2081B0D5F}">
      <dsp:nvSpPr>
        <dsp:cNvPr id="0" name=""/>
        <dsp:cNvSpPr/>
      </dsp:nvSpPr>
      <dsp:spPr>
        <a:xfrm>
          <a:off x="0" y="269830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C20C6-0ED8-42C2-B0A9-823D0B7AB7E5}">
      <dsp:nvSpPr>
        <dsp:cNvPr id="0" name=""/>
        <dsp:cNvSpPr/>
      </dsp:nvSpPr>
      <dsp:spPr>
        <a:xfrm>
          <a:off x="0" y="269830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1" kern="1200" baseline="0"/>
            <a:t>Gradualidad</a:t>
          </a:r>
          <a:endParaRPr lang="es-CO" sz="1200" kern="1200"/>
        </a:p>
      </dsp:txBody>
      <dsp:txXfrm>
        <a:off x="0" y="269830"/>
        <a:ext cx="3727544" cy="269041"/>
      </dsp:txXfrm>
    </dsp:sp>
    <dsp:sp modelId="{7947A04B-8697-43E4-8B92-FB2D5A38EF9A}">
      <dsp:nvSpPr>
        <dsp:cNvPr id="0" name=""/>
        <dsp:cNvSpPr/>
      </dsp:nvSpPr>
      <dsp:spPr>
        <a:xfrm>
          <a:off x="0" y="538871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559EA-DEFB-40BD-94FB-7631524850AC}">
      <dsp:nvSpPr>
        <dsp:cNvPr id="0" name=""/>
        <dsp:cNvSpPr/>
      </dsp:nvSpPr>
      <dsp:spPr>
        <a:xfrm>
          <a:off x="0" y="538871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5 semanas en 2023.</a:t>
          </a:r>
          <a:endParaRPr lang="es-CO" sz="1200" kern="1200"/>
        </a:p>
      </dsp:txBody>
      <dsp:txXfrm>
        <a:off x="0" y="538871"/>
        <a:ext cx="3727544" cy="269041"/>
      </dsp:txXfrm>
    </dsp:sp>
    <dsp:sp modelId="{CDF03B0E-0634-49D2-A538-FC02DE385CDE}">
      <dsp:nvSpPr>
        <dsp:cNvPr id="0" name=""/>
        <dsp:cNvSpPr/>
      </dsp:nvSpPr>
      <dsp:spPr>
        <a:xfrm>
          <a:off x="0" y="807913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8343-7CDE-4758-A134-F93D4EFBA918}">
      <dsp:nvSpPr>
        <dsp:cNvPr id="0" name=""/>
        <dsp:cNvSpPr/>
      </dsp:nvSpPr>
      <dsp:spPr>
        <a:xfrm>
          <a:off x="0" y="807913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8 semanas en 2024.</a:t>
          </a:r>
          <a:endParaRPr lang="es-CO" sz="1200" kern="1200"/>
        </a:p>
      </dsp:txBody>
      <dsp:txXfrm>
        <a:off x="0" y="807913"/>
        <a:ext cx="3727544" cy="269041"/>
      </dsp:txXfrm>
    </dsp:sp>
    <dsp:sp modelId="{E29D004C-3E73-4385-A947-B2803926ADF4}">
      <dsp:nvSpPr>
        <dsp:cNvPr id="0" name=""/>
        <dsp:cNvSpPr/>
      </dsp:nvSpPr>
      <dsp:spPr>
        <a:xfrm>
          <a:off x="0" y="1076955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1D17-6227-4FE5-888B-DA339A42EEFA}">
      <dsp:nvSpPr>
        <dsp:cNvPr id="0" name=""/>
        <dsp:cNvSpPr/>
      </dsp:nvSpPr>
      <dsp:spPr>
        <a:xfrm>
          <a:off x="0" y="1076955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12 semanas en 2025.</a:t>
          </a:r>
          <a:endParaRPr lang="es-CO" sz="1200" kern="1200"/>
        </a:p>
      </dsp:txBody>
      <dsp:txXfrm>
        <a:off x="0" y="1076955"/>
        <a:ext cx="3727544" cy="269041"/>
      </dsp:txXfrm>
    </dsp:sp>
    <dsp:sp modelId="{3DECC93F-E55B-4294-8EC2-DAD32AF734C4}">
      <dsp:nvSpPr>
        <dsp:cNvPr id="0" name=""/>
        <dsp:cNvSpPr/>
      </dsp:nvSpPr>
      <dsp:spPr>
        <a:xfrm>
          <a:off x="0" y="1345996"/>
          <a:ext cx="3727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62C93-CA15-4AE0-95BB-3835C09FB537}">
      <dsp:nvSpPr>
        <dsp:cNvPr id="0" name=""/>
        <dsp:cNvSpPr/>
      </dsp:nvSpPr>
      <dsp:spPr>
        <a:xfrm>
          <a:off x="0" y="1345996"/>
          <a:ext cx="3727544" cy="2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Jornada Flexible en responsabilidades de cuidado.</a:t>
          </a:r>
        </a:p>
      </dsp:txBody>
      <dsp:txXfrm>
        <a:off x="0" y="1345996"/>
        <a:ext cx="3727544" cy="2690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00CFF-FD31-477C-8A9A-18046A6D3BE1}">
      <dsp:nvSpPr>
        <dsp:cNvPr id="0" name=""/>
        <dsp:cNvSpPr/>
      </dsp:nvSpPr>
      <dsp:spPr>
        <a:xfrm>
          <a:off x="0" y="1231"/>
          <a:ext cx="4703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CB2E5-7C47-4F91-BC43-0D8F84620CFA}">
      <dsp:nvSpPr>
        <dsp:cNvPr id="0" name=""/>
        <dsp:cNvSpPr/>
      </dsp:nvSpPr>
      <dsp:spPr>
        <a:xfrm>
          <a:off x="0" y="1231"/>
          <a:ext cx="4703152" cy="8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Revisión de la población que haya notificado estado de embarazo de sus parejas, con el fin de analizar el impacto del remplazo por 2 meses para 2024/2025.</a:t>
          </a:r>
        </a:p>
      </dsp:txBody>
      <dsp:txXfrm>
        <a:off x="0" y="1231"/>
        <a:ext cx="4703152" cy="839862"/>
      </dsp:txXfrm>
    </dsp:sp>
    <dsp:sp modelId="{22789759-6509-4D29-9F34-324B636A87FB}">
      <dsp:nvSpPr>
        <dsp:cNvPr id="0" name=""/>
        <dsp:cNvSpPr/>
      </dsp:nvSpPr>
      <dsp:spPr>
        <a:xfrm>
          <a:off x="0" y="841093"/>
          <a:ext cx="4703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FDF1-6384-43ED-A4D6-BAFB76A3F32B}">
      <dsp:nvSpPr>
        <dsp:cNvPr id="0" name=""/>
        <dsp:cNvSpPr/>
      </dsp:nvSpPr>
      <dsp:spPr>
        <a:xfrm>
          <a:off x="0" y="841093"/>
          <a:ext cx="4703152" cy="8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Revisión de posible política de permisos, que tenga obligación de comunicar con anterioridad y con remisión de soporte, así como con la remisión del diagnóstico respectivo (</a:t>
          </a:r>
          <a:r>
            <a:rPr lang="es-CO" sz="1200" kern="1200" dirty="0" err="1"/>
            <a:t>endiometrosis</a:t>
          </a:r>
          <a:r>
            <a:rPr lang="es-CO" sz="1200" kern="1200" dirty="0"/>
            <a:t>) y soporte del proceso en el que se encuentra.</a:t>
          </a:r>
        </a:p>
      </dsp:txBody>
      <dsp:txXfrm>
        <a:off x="0" y="841093"/>
        <a:ext cx="4703152" cy="839862"/>
      </dsp:txXfrm>
    </dsp:sp>
    <dsp:sp modelId="{EB4FD44B-63B0-4565-B617-215EF39ABAA3}">
      <dsp:nvSpPr>
        <dsp:cNvPr id="0" name=""/>
        <dsp:cNvSpPr/>
      </dsp:nvSpPr>
      <dsp:spPr>
        <a:xfrm>
          <a:off x="0" y="1680956"/>
          <a:ext cx="47031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72838-15BD-4951-9777-F8AC7A080414}">
      <dsp:nvSpPr>
        <dsp:cNvPr id="0" name=""/>
        <dsp:cNvSpPr/>
      </dsp:nvSpPr>
      <dsp:spPr>
        <a:xfrm>
          <a:off x="0" y="1680956"/>
          <a:ext cx="4703152" cy="8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Análisis de población que tenga a su cuidado personas con discapacidad, que se encuentre debidamente comprobada, así como revisión de posibles horarios flexibles y verificación de cargos que hasta puedan tener modalidades de trabajo no presencial.</a:t>
          </a:r>
        </a:p>
      </dsp:txBody>
      <dsp:txXfrm>
        <a:off x="0" y="1680956"/>
        <a:ext cx="4703152" cy="839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D72BF-3054-4B26-893A-6B0B1CFB33D6}">
      <dsp:nvSpPr>
        <dsp:cNvPr id="0" name=""/>
        <dsp:cNvSpPr/>
      </dsp:nvSpPr>
      <dsp:spPr>
        <a:xfrm>
          <a:off x="0" y="472"/>
          <a:ext cx="494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7368-5001-4C5D-96B7-03B8BF82BA71}">
      <dsp:nvSpPr>
        <dsp:cNvPr id="0" name=""/>
        <dsp:cNvSpPr/>
      </dsp:nvSpPr>
      <dsp:spPr>
        <a:xfrm>
          <a:off x="0" y="472"/>
          <a:ext cx="4946583" cy="30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Nuevos permisos artículo 57 CST:</a:t>
          </a:r>
          <a:endParaRPr lang="es-CO" sz="1400" kern="1200" dirty="0"/>
        </a:p>
      </dsp:txBody>
      <dsp:txXfrm>
        <a:off x="0" y="472"/>
        <a:ext cx="4946583" cy="302002"/>
      </dsp:txXfrm>
    </dsp:sp>
    <dsp:sp modelId="{E7027B86-CEE5-407F-97A5-10843E4CD77C}">
      <dsp:nvSpPr>
        <dsp:cNvPr id="0" name=""/>
        <dsp:cNvSpPr/>
      </dsp:nvSpPr>
      <dsp:spPr>
        <a:xfrm>
          <a:off x="0" y="302475"/>
          <a:ext cx="494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F199-6712-4FEB-A606-96FA0E4C2DC2}">
      <dsp:nvSpPr>
        <dsp:cNvPr id="0" name=""/>
        <dsp:cNvSpPr/>
      </dsp:nvSpPr>
      <dsp:spPr>
        <a:xfrm>
          <a:off x="0" y="302475"/>
          <a:ext cx="4946583" cy="4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Citas médicas programadas o de urgencias. (Ciclos menstruales incapacitantes).</a:t>
          </a:r>
        </a:p>
      </dsp:txBody>
      <dsp:txXfrm>
        <a:off x="0" y="302475"/>
        <a:ext cx="4946583" cy="408979"/>
      </dsp:txXfrm>
    </dsp:sp>
    <dsp:sp modelId="{03459C63-3789-4246-803F-30E6A0C3C841}">
      <dsp:nvSpPr>
        <dsp:cNvPr id="0" name=""/>
        <dsp:cNvSpPr/>
      </dsp:nvSpPr>
      <dsp:spPr>
        <a:xfrm>
          <a:off x="0" y="711454"/>
          <a:ext cx="494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CCE40-1CDC-4C22-B58B-875A610BDC84}">
      <dsp:nvSpPr>
        <dsp:cNvPr id="0" name=""/>
        <dsp:cNvSpPr/>
      </dsp:nvSpPr>
      <dsp:spPr>
        <a:xfrm>
          <a:off x="0" y="711454"/>
          <a:ext cx="4946583" cy="4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Obligaciones escolares hijos o menores miembros núcleo familiar como acudiente.</a:t>
          </a:r>
        </a:p>
      </dsp:txBody>
      <dsp:txXfrm>
        <a:off x="0" y="711454"/>
        <a:ext cx="4946583" cy="408979"/>
      </dsp:txXfrm>
    </dsp:sp>
    <dsp:sp modelId="{F41A2E8F-16B5-41FD-81FD-0E9A883B6587}">
      <dsp:nvSpPr>
        <dsp:cNvPr id="0" name=""/>
        <dsp:cNvSpPr/>
      </dsp:nvSpPr>
      <dsp:spPr>
        <a:xfrm>
          <a:off x="0" y="1120434"/>
          <a:ext cx="494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D7737-C145-49BA-997A-04EA421CEA5F}">
      <dsp:nvSpPr>
        <dsp:cNvPr id="0" name=""/>
        <dsp:cNvSpPr/>
      </dsp:nvSpPr>
      <dsp:spPr>
        <a:xfrm>
          <a:off x="0" y="1120434"/>
          <a:ext cx="4946583" cy="4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Atender citas de carácter judicial en procesos relacionados con violencia de género.</a:t>
          </a:r>
        </a:p>
      </dsp:txBody>
      <dsp:txXfrm>
        <a:off x="0" y="1120434"/>
        <a:ext cx="4946583" cy="408979"/>
      </dsp:txXfrm>
    </dsp:sp>
    <dsp:sp modelId="{C41C96D5-6820-43E2-8FD7-72B2914119F9}">
      <dsp:nvSpPr>
        <dsp:cNvPr id="0" name=""/>
        <dsp:cNvSpPr/>
      </dsp:nvSpPr>
      <dsp:spPr>
        <a:xfrm>
          <a:off x="0" y="1529413"/>
          <a:ext cx="4946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25CF-D6D2-4280-A3A6-F76B6CB07848}">
      <dsp:nvSpPr>
        <dsp:cNvPr id="0" name=""/>
        <dsp:cNvSpPr/>
      </dsp:nvSpPr>
      <dsp:spPr>
        <a:xfrm>
          <a:off x="0" y="1529413"/>
          <a:ext cx="4946583" cy="4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Jornadas flexibles especiales para trabajadores con personas con discapacidad a su cargo</a:t>
          </a:r>
        </a:p>
      </dsp:txBody>
      <dsp:txXfrm>
        <a:off x="0" y="1529413"/>
        <a:ext cx="4946583" cy="4089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DCD3D-DA98-4252-AE22-87621B51593F}">
      <dsp:nvSpPr>
        <dsp:cNvPr id="0" name=""/>
        <dsp:cNvSpPr/>
      </dsp:nvSpPr>
      <dsp:spPr>
        <a:xfrm>
          <a:off x="663" y="113478"/>
          <a:ext cx="2586306" cy="1551783"/>
        </a:xfrm>
        <a:prstGeom prst="rec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Introduce teletrabajo transnacional. </a:t>
          </a:r>
        </a:p>
      </dsp:txBody>
      <dsp:txXfrm>
        <a:off x="663" y="113478"/>
        <a:ext cx="2586306" cy="1551783"/>
      </dsp:txXfrm>
    </dsp:sp>
    <dsp:sp modelId="{4F594819-0553-49A2-A040-E185409CE03B}">
      <dsp:nvSpPr>
        <dsp:cNvPr id="0" name=""/>
        <dsp:cNvSpPr/>
      </dsp:nvSpPr>
      <dsp:spPr>
        <a:xfrm>
          <a:off x="2845599" y="113478"/>
          <a:ext cx="2586306" cy="1551783"/>
        </a:xfrm>
        <a:prstGeom prst="rec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Incluye un Auxilio de Conectividad  y un Auxilio Compensatorio.</a:t>
          </a:r>
        </a:p>
      </dsp:txBody>
      <dsp:txXfrm>
        <a:off x="2845599" y="113478"/>
        <a:ext cx="2586306" cy="1551783"/>
      </dsp:txXfrm>
    </dsp:sp>
    <dsp:sp modelId="{942E7DBE-0EAC-4AB7-9BA3-0CCDD8569390}">
      <dsp:nvSpPr>
        <dsp:cNvPr id="0" name=""/>
        <dsp:cNvSpPr/>
      </dsp:nvSpPr>
      <dsp:spPr>
        <a:xfrm>
          <a:off x="663" y="1923892"/>
          <a:ext cx="2586306" cy="1551783"/>
        </a:xfrm>
        <a:prstGeom prst="rec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Crea la obligación de ocupar un porcentaje de puestos de trabajo en modalidades de trabajo a distancia, en proporción al número de trabajadores de la empresa.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De 20 a 50 trabajadores:  5%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De 50 a 200 trabajadores: 10%.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De 201 en adelante: 15%</a:t>
          </a:r>
        </a:p>
      </dsp:txBody>
      <dsp:txXfrm>
        <a:off x="663" y="1923892"/>
        <a:ext cx="2586306" cy="1551783"/>
      </dsp:txXfrm>
    </dsp:sp>
    <dsp:sp modelId="{6CE11298-83C3-49E2-B0AA-3756C54FEDB2}">
      <dsp:nvSpPr>
        <dsp:cNvPr id="0" name=""/>
        <dsp:cNvSpPr/>
      </dsp:nvSpPr>
      <dsp:spPr>
        <a:xfrm>
          <a:off x="2845599" y="1923892"/>
          <a:ext cx="2586306" cy="1551783"/>
        </a:xfrm>
        <a:prstGeom prst="rec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Aplicación gradual dentro del primer semestre desde el momento de la expedición de la Ley, en el segundo semestre ya será obligatoria.</a:t>
          </a:r>
        </a:p>
      </dsp:txBody>
      <dsp:txXfrm>
        <a:off x="2845599" y="1923892"/>
        <a:ext cx="2586306" cy="15517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BE1B2-0853-48C2-875D-403E55CA85C2}">
      <dsp:nvSpPr>
        <dsp:cNvPr id="0" name=""/>
        <dsp:cNvSpPr/>
      </dsp:nvSpPr>
      <dsp:spPr>
        <a:xfrm>
          <a:off x="641" y="87626"/>
          <a:ext cx="2503186" cy="1501911"/>
        </a:xfrm>
        <a:prstGeom prst="rect">
          <a:avLst/>
        </a:prstGeom>
        <a:solidFill>
          <a:srgbClr val="00015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Revisión de política actual de teletrabajo, junto con análisis de los auxilios económicos a reconocer al personal y con esto, tener un presupuesto y análisis de costos en caso que a hoy no se esté reconociendo el auxilio.</a:t>
          </a:r>
        </a:p>
      </dsp:txBody>
      <dsp:txXfrm>
        <a:off x="641" y="87626"/>
        <a:ext cx="2503186" cy="1501911"/>
      </dsp:txXfrm>
    </dsp:sp>
    <dsp:sp modelId="{4D461186-502B-4AB9-9AAD-39CE975E3AED}">
      <dsp:nvSpPr>
        <dsp:cNvPr id="0" name=""/>
        <dsp:cNvSpPr/>
      </dsp:nvSpPr>
      <dsp:spPr>
        <a:xfrm>
          <a:off x="2754146" y="87626"/>
          <a:ext cx="2503186" cy="1501911"/>
        </a:xfrm>
        <a:prstGeom prst="rect">
          <a:avLst/>
        </a:prstGeom>
        <a:solidFill>
          <a:srgbClr val="00015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Revisión de las personas que se encuentran prestando servicios desde el exterior y bajo qué figura se encuentran.</a:t>
          </a:r>
        </a:p>
      </dsp:txBody>
      <dsp:txXfrm>
        <a:off x="2754146" y="87626"/>
        <a:ext cx="2503186" cy="1501911"/>
      </dsp:txXfrm>
    </dsp:sp>
    <dsp:sp modelId="{B2D831B4-F80A-4DC5-9885-88BA63F4AE6B}">
      <dsp:nvSpPr>
        <dsp:cNvPr id="0" name=""/>
        <dsp:cNvSpPr/>
      </dsp:nvSpPr>
      <dsp:spPr>
        <a:xfrm>
          <a:off x="1377394" y="1839856"/>
          <a:ext cx="2503186" cy="1501911"/>
        </a:xfrm>
        <a:prstGeom prst="rect">
          <a:avLst/>
        </a:prstGeom>
        <a:solidFill>
          <a:srgbClr val="00015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Revisión en la estructura de cuántos trabajadores se encuentran en dicha figura para entender si actualmente ya se estaría cumpliendo con los porcentajes.</a:t>
          </a:r>
        </a:p>
      </dsp:txBody>
      <dsp:txXfrm>
        <a:off x="1377394" y="1839856"/>
        <a:ext cx="2503186" cy="15019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91AF-DF82-4F38-8139-85E59BEEAD96}">
      <dsp:nvSpPr>
        <dsp:cNvPr id="0" name=""/>
        <dsp:cNvSpPr/>
      </dsp:nvSpPr>
      <dsp:spPr>
        <a:xfrm>
          <a:off x="0" y="1040"/>
          <a:ext cx="6643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4E856-61A4-4DAF-A354-F4862CFBE71D}">
      <dsp:nvSpPr>
        <dsp:cNvPr id="0" name=""/>
        <dsp:cNvSpPr/>
      </dsp:nvSpPr>
      <dsp:spPr>
        <a:xfrm>
          <a:off x="0" y="1040"/>
          <a:ext cx="6643969" cy="26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 dirty="0">
              <a:latin typeface="Gilroy" panose="00000500000000000000" pitchFamily="50" charset="0"/>
            </a:rPr>
            <a:t>Solidaridad sin importar el objeto social frente a la prestación personal del servicio.</a:t>
          </a:r>
          <a:endParaRPr lang="es-CO" sz="1200" kern="1200" dirty="0">
            <a:latin typeface="Gilroy" panose="00000500000000000000" pitchFamily="50" charset="0"/>
          </a:endParaRPr>
        </a:p>
      </dsp:txBody>
      <dsp:txXfrm>
        <a:off x="0" y="1040"/>
        <a:ext cx="6643969" cy="261311"/>
      </dsp:txXfrm>
    </dsp:sp>
    <dsp:sp modelId="{56D64283-1FD4-434C-9DFD-3DEEB8990CA7}">
      <dsp:nvSpPr>
        <dsp:cNvPr id="0" name=""/>
        <dsp:cNvSpPr/>
      </dsp:nvSpPr>
      <dsp:spPr>
        <a:xfrm>
          <a:off x="0" y="262352"/>
          <a:ext cx="6643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6E80A-A8DD-45A9-8FE0-E301361C72D9}">
      <dsp:nvSpPr>
        <dsp:cNvPr id="0" name=""/>
        <dsp:cNvSpPr/>
      </dsp:nvSpPr>
      <dsp:spPr>
        <a:xfrm>
          <a:off x="0" y="262352"/>
          <a:ext cx="6643969" cy="27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Gilroy" panose="00000500000000000000" pitchFamily="50" charset="0"/>
            </a:rPr>
            <a:t>Auditoría de los terceros que se tienen actualmente</a:t>
          </a:r>
          <a:r>
            <a:rPr lang="es-MX" sz="1200" b="0" i="0" kern="1200" baseline="0" dirty="0">
              <a:latin typeface="Gilroy" panose="00000500000000000000" pitchFamily="50" charset="0"/>
            </a:rPr>
            <a:t>.</a:t>
          </a:r>
          <a:endParaRPr lang="es-CO" sz="1200" kern="1200" dirty="0">
            <a:latin typeface="Gilroy" panose="00000500000000000000" pitchFamily="50" charset="0"/>
          </a:endParaRPr>
        </a:p>
      </dsp:txBody>
      <dsp:txXfrm>
        <a:off x="0" y="262352"/>
        <a:ext cx="6643969" cy="279703"/>
      </dsp:txXfrm>
    </dsp:sp>
    <dsp:sp modelId="{E1C1AAC6-5FD0-4A73-816D-6DD027CC53C2}">
      <dsp:nvSpPr>
        <dsp:cNvPr id="0" name=""/>
        <dsp:cNvSpPr/>
      </dsp:nvSpPr>
      <dsp:spPr>
        <a:xfrm>
          <a:off x="0" y="542055"/>
          <a:ext cx="6643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E720-EE41-4293-AC33-574980C4B30A}">
      <dsp:nvSpPr>
        <dsp:cNvPr id="0" name=""/>
        <dsp:cNvSpPr/>
      </dsp:nvSpPr>
      <dsp:spPr>
        <a:xfrm>
          <a:off x="0" y="542055"/>
          <a:ext cx="6643969" cy="524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baseline="0" dirty="0">
              <a:latin typeface="Gilroy" panose="00000500000000000000" pitchFamily="50" charset="0"/>
            </a:rPr>
            <a:t>Auditoría interna de los terceros como se encuentran manejando todos sus esquemas laborales, pagos, permisos y demás modificaciones de la reforma.</a:t>
          </a:r>
          <a:endParaRPr lang="es-CO" sz="1200" kern="1200" dirty="0">
            <a:latin typeface="Gilroy" panose="00000500000000000000" pitchFamily="50" charset="0"/>
          </a:endParaRPr>
        </a:p>
      </dsp:txBody>
      <dsp:txXfrm>
        <a:off x="0" y="542055"/>
        <a:ext cx="6643969" cy="524840"/>
      </dsp:txXfrm>
    </dsp:sp>
    <dsp:sp modelId="{90C99717-3258-43D6-A6EA-76F5AF21C29B}">
      <dsp:nvSpPr>
        <dsp:cNvPr id="0" name=""/>
        <dsp:cNvSpPr/>
      </dsp:nvSpPr>
      <dsp:spPr>
        <a:xfrm>
          <a:off x="0" y="1066895"/>
          <a:ext cx="6643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F5734-32D9-4E7F-903E-C0DD2C909B09}">
      <dsp:nvSpPr>
        <dsp:cNvPr id="0" name=""/>
        <dsp:cNvSpPr/>
      </dsp:nvSpPr>
      <dsp:spPr>
        <a:xfrm>
          <a:off x="0" y="1066895"/>
          <a:ext cx="6643969" cy="96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baseline="0" dirty="0">
              <a:latin typeface="Gilroy" panose="00000500000000000000" pitchFamily="50" charset="0"/>
            </a:rPr>
            <a:t>Posible validación de no suscribir contratos de prestación de servicios y eventual análisis de vinculación directa de las personas naturales, haciendo un análisis previo del costo y revisión de posibles planes de retiro de dichas personas.</a:t>
          </a:r>
          <a:endParaRPr lang="es-CO" sz="1200" kern="1200" dirty="0">
            <a:latin typeface="Gilroy" panose="00000500000000000000" pitchFamily="50" charset="0"/>
          </a:endParaRPr>
        </a:p>
      </dsp:txBody>
      <dsp:txXfrm>
        <a:off x="0" y="1066895"/>
        <a:ext cx="6643969" cy="968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7EEC-F271-41D2-A53D-D47D2E210735}">
      <dsp:nvSpPr>
        <dsp:cNvPr id="0" name=""/>
        <dsp:cNvSpPr/>
      </dsp:nvSpPr>
      <dsp:spPr>
        <a:xfrm>
          <a:off x="1079659" y="487541"/>
          <a:ext cx="7825162" cy="3643279"/>
        </a:xfrm>
        <a:prstGeom prst="round2DiagRect">
          <a:avLst>
            <a:gd name="adj1" fmla="val 0"/>
            <a:gd name="adj2" fmla="val 16670"/>
          </a:avLst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43568-0315-4023-84BC-9EEB82418E61}">
      <dsp:nvSpPr>
        <dsp:cNvPr id="0" name=""/>
        <dsp:cNvSpPr/>
      </dsp:nvSpPr>
      <dsp:spPr>
        <a:xfrm>
          <a:off x="4992240" y="1047485"/>
          <a:ext cx="714" cy="2269553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7B00F-92A1-428F-82B5-5C72DB477067}">
      <dsp:nvSpPr>
        <dsp:cNvPr id="0" name=""/>
        <dsp:cNvSpPr/>
      </dsp:nvSpPr>
      <dsp:spPr>
        <a:xfrm>
          <a:off x="1546689" y="1030476"/>
          <a:ext cx="3264979" cy="24911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Prohibición de Intermediación Laboral en Actividades Permanentes.</a:t>
          </a:r>
          <a:endParaRPr lang="es-CO" sz="1600" kern="1200" dirty="0">
            <a:latin typeface="Gilroy" panose="00000500000000000000" pitchFamily="50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 dirty="0">
              <a:solidFill>
                <a:prstClr val="black"/>
              </a:solidFill>
              <a:latin typeface="Gilroy" panose="00000500000000000000" pitchFamily="50" charset="0"/>
              <a:cs typeface="Arial" panose="020B0604020202020204" pitchFamily="34" charset="0"/>
            </a:rPr>
            <a:t>Presunción de laboralidad cuando son actividades misionales o se exceden los términos.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Sanción especial para </a:t>
          </a:r>
          <a:r>
            <a:rPr kumimoji="0" lang="es-CO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ESTs</a:t>
          </a:r>
          <a:r>
            <a: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 a cargo del Ministerio de Trabajo – Revocatoria de licencia</a:t>
          </a:r>
          <a:endParaRPr kumimoji="0" lang="es-CO" sz="1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Gilroy" panose="00000500000000000000" pitchFamily="50" charset="0"/>
            <a:ea typeface="+mn-ea"/>
            <a:cs typeface="Arial" panose="020B0604020202020204" pitchFamily="34" charset="0"/>
          </a:endParaRPr>
        </a:p>
      </dsp:txBody>
      <dsp:txXfrm>
        <a:off x="1546689" y="1030476"/>
        <a:ext cx="3264979" cy="2491183"/>
      </dsp:txXfrm>
    </dsp:sp>
    <dsp:sp modelId="{5947D429-71B2-4F5B-9616-2844E93E6F11}">
      <dsp:nvSpPr>
        <dsp:cNvPr id="0" name=""/>
        <dsp:cNvSpPr/>
      </dsp:nvSpPr>
      <dsp:spPr>
        <a:xfrm>
          <a:off x="5337419" y="1000988"/>
          <a:ext cx="3322242" cy="24441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</a:t>
          </a:r>
          <a:r>
            <a:rPr lang="es-MX" sz="1500" kern="1200" dirty="0">
              <a:solidFill>
                <a:srgbClr val="000000"/>
              </a:solidFill>
              <a:latin typeface="Gilroy" panose="00000500000000000000" pitchFamily="50" charset="0"/>
              <a:cs typeface="Arial" panose="020B0604020202020204" pitchFamily="34" charset="0"/>
            </a:rPr>
            <a:t>del </a:t>
          </a:r>
          <a:r>
            <a: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contrato comercial EST.</a:t>
          </a:r>
          <a:endParaRPr lang="es-CO" sz="1500" kern="1200" dirty="0">
            <a:latin typeface="Gilroy" panose="00000500000000000000" pitchFamily="50" charset="0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de personal de la EST que lleve más de 1 año en prestación de servicio.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Análisis de costos respecto de posibilidad de terminación de los contratos de personal que supere el tiempo.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Arial" panose="020B0604020202020204" pitchFamily="34" charset="0"/>
            </a:rPr>
            <a:t>Revisión de causales de contratación con EST y verificación de cumplimiento de las mismas.</a:t>
          </a:r>
        </a:p>
      </dsp:txBody>
      <dsp:txXfrm>
        <a:off x="5337419" y="1000988"/>
        <a:ext cx="3322242" cy="2444134"/>
      </dsp:txXfrm>
    </dsp:sp>
    <dsp:sp modelId="{E25EB494-F7D3-4DD3-8CAB-5E1E0C42ED14}">
      <dsp:nvSpPr>
        <dsp:cNvPr id="0" name=""/>
        <dsp:cNvSpPr/>
      </dsp:nvSpPr>
      <dsp:spPr>
        <a:xfrm rot="16200000">
          <a:off x="-1019853" y="1457884"/>
          <a:ext cx="3142458" cy="892763"/>
        </a:xfrm>
        <a:prstGeom prst="rightArrow">
          <a:avLst>
            <a:gd name="adj1" fmla="val 49830"/>
            <a:gd name="adj2" fmla="val 60660"/>
          </a:avLst>
        </a:prstGeom>
        <a:solidFill>
          <a:srgbClr val="00015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Gilroy" panose="00000500000000000000" pitchFamily="50" charset="0"/>
              <a:cs typeface="Arial" panose="020B0604020202020204" pitchFamily="34" charset="0"/>
            </a:rPr>
            <a:t>MODIFICACIONES</a:t>
          </a:r>
          <a:endParaRPr lang="es-CO" sz="2000" b="1" kern="1200" dirty="0">
            <a:solidFill>
              <a:schemeClr val="bg1"/>
            </a:solidFill>
            <a:latin typeface="Gilroy" panose="00000500000000000000" pitchFamily="50" charset="0"/>
            <a:cs typeface="Arial" panose="020B0604020202020204" pitchFamily="34" charset="0"/>
          </a:endParaRPr>
        </a:p>
      </dsp:txBody>
      <dsp:txXfrm>
        <a:off x="-884926" y="1816761"/>
        <a:ext cx="2872604" cy="444863"/>
      </dsp:txXfrm>
    </dsp:sp>
    <dsp:sp modelId="{EB8FE94E-BB69-4391-AA9F-A895D19C823E}">
      <dsp:nvSpPr>
        <dsp:cNvPr id="0" name=""/>
        <dsp:cNvSpPr/>
      </dsp:nvSpPr>
      <dsp:spPr>
        <a:xfrm rot="5400000">
          <a:off x="7927271" y="1940625"/>
          <a:ext cx="3142458" cy="892763"/>
        </a:xfrm>
        <a:prstGeom prst="rightArrow">
          <a:avLst>
            <a:gd name="adj1" fmla="val 49830"/>
            <a:gd name="adj2" fmla="val 60660"/>
          </a:avLst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Gilroy" panose="00000500000000000000" pitchFamily="50" charset="0"/>
              <a:cs typeface="Arial" panose="020B0604020202020204" pitchFamily="34" charset="0"/>
            </a:rPr>
            <a:t>EFECTOS</a:t>
          </a:r>
          <a:endParaRPr lang="es-CO" sz="2000" b="1" kern="1200" dirty="0">
            <a:solidFill>
              <a:schemeClr val="bg1"/>
            </a:solidFill>
            <a:latin typeface="Gilroy" panose="00000500000000000000" pitchFamily="50" charset="0"/>
            <a:cs typeface="Arial" panose="020B0604020202020204" pitchFamily="34" charset="0"/>
          </a:endParaRPr>
        </a:p>
      </dsp:txBody>
      <dsp:txXfrm>
        <a:off x="8062198" y="2029648"/>
        <a:ext cx="2872604" cy="4448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C3D1F-8379-4D57-962B-317CBE031383}">
      <dsp:nvSpPr>
        <dsp:cNvPr id="0" name=""/>
        <dsp:cNvSpPr/>
      </dsp:nvSpPr>
      <dsp:spPr>
        <a:xfrm>
          <a:off x="0" y="342493"/>
          <a:ext cx="5135208" cy="142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549" tIns="458216" rIns="39854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Gilroy" panose="00000500000000000000" pitchFamily="50" charset="0"/>
            </a:rPr>
            <a:t>3 años con posibilidad de interrupción.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Gilroy" panose="00000500000000000000" pitchFamily="50" charset="0"/>
            </a:rPr>
            <a:t>Término contado desde terminación del contrato.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0" i="0" kern="1200" baseline="0" dirty="0">
              <a:latin typeface="Gilroy" panose="00000500000000000000" pitchFamily="50" charset="0"/>
            </a:rPr>
            <a:t>Imprescriptibilidad de cotizaciones y prestaciones de seguridad social.</a:t>
          </a:r>
          <a:endParaRPr lang="es-CO" sz="1400" kern="1200" dirty="0">
            <a:latin typeface="Gilroy" panose="00000500000000000000" pitchFamily="50" charset="0"/>
          </a:endParaRPr>
        </a:p>
      </dsp:txBody>
      <dsp:txXfrm>
        <a:off x="0" y="342493"/>
        <a:ext cx="5135208" cy="1420650"/>
      </dsp:txXfrm>
    </dsp:sp>
    <dsp:sp modelId="{58B859B5-A299-46AA-8684-499470ABE4BC}">
      <dsp:nvSpPr>
        <dsp:cNvPr id="0" name=""/>
        <dsp:cNvSpPr/>
      </dsp:nvSpPr>
      <dsp:spPr>
        <a:xfrm>
          <a:off x="256760" y="17773"/>
          <a:ext cx="3594645" cy="64944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69" tIns="0" rIns="1358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latin typeface="Gilroy" panose="00000500000000000000" pitchFamily="50" charset="0"/>
            </a:rPr>
            <a:t>PRESCRIPCIÓN</a:t>
          </a:r>
          <a:endParaRPr lang="es-CO" sz="1400" kern="1200">
            <a:latin typeface="Gilroy" panose="00000500000000000000" pitchFamily="50" charset="0"/>
          </a:endParaRPr>
        </a:p>
      </dsp:txBody>
      <dsp:txXfrm>
        <a:off x="288463" y="49476"/>
        <a:ext cx="3531239" cy="586034"/>
      </dsp:txXfrm>
    </dsp:sp>
    <dsp:sp modelId="{94DAB550-D636-4E9E-B2EC-91EFC87EA451}">
      <dsp:nvSpPr>
        <dsp:cNvPr id="0" name=""/>
        <dsp:cNvSpPr/>
      </dsp:nvSpPr>
      <dsp:spPr>
        <a:xfrm>
          <a:off x="0" y="2206664"/>
          <a:ext cx="5135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47C28-F44F-422C-B3FC-644E9C5442B8}">
      <dsp:nvSpPr>
        <dsp:cNvPr id="0" name=""/>
        <dsp:cNvSpPr/>
      </dsp:nvSpPr>
      <dsp:spPr>
        <a:xfrm>
          <a:off x="256760" y="1881944"/>
          <a:ext cx="3594645" cy="64944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69" tIns="0" rIns="1358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bg1"/>
              </a:solidFill>
              <a:latin typeface="Gilroy" panose="00000500000000000000" pitchFamily="50" charset="0"/>
            </a:rPr>
            <a:t>Se incluye para indemnizaciones y prestaciones convencionales.</a:t>
          </a:r>
        </a:p>
      </dsp:txBody>
      <dsp:txXfrm>
        <a:off x="288463" y="1913647"/>
        <a:ext cx="3531239" cy="5860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4C8D-2DB9-4D68-932E-6C56B1862771}">
      <dsp:nvSpPr>
        <dsp:cNvPr id="0" name=""/>
        <dsp:cNvSpPr/>
      </dsp:nvSpPr>
      <dsp:spPr>
        <a:xfrm>
          <a:off x="0" y="490818"/>
          <a:ext cx="4736768" cy="1195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626" tIns="687324" rIns="3676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latin typeface="Gilroy" panose="00000500000000000000" pitchFamily="50" charset="0"/>
            </a:rPr>
            <a:t>Revisión de pagos dejados de realizar eventualmente o contingencias.</a:t>
          </a:r>
        </a:p>
      </dsp:txBody>
      <dsp:txXfrm>
        <a:off x="0" y="490818"/>
        <a:ext cx="4736768" cy="1195425"/>
      </dsp:txXfrm>
    </dsp:sp>
    <dsp:sp modelId="{8AD4052C-240F-4A7B-BCC6-1560A05DF725}">
      <dsp:nvSpPr>
        <dsp:cNvPr id="0" name=""/>
        <dsp:cNvSpPr/>
      </dsp:nvSpPr>
      <dsp:spPr>
        <a:xfrm>
          <a:off x="236607" y="3738"/>
          <a:ext cx="3975065" cy="974160"/>
        </a:xfrm>
        <a:prstGeom prst="round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27" tIns="0" rIns="12532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Gilroy" panose="00000500000000000000" pitchFamily="50" charset="0"/>
            </a:rPr>
            <a:t>Revisión de terminaciones con posibles riesgos de los últimos 3 años.</a:t>
          </a:r>
        </a:p>
      </dsp:txBody>
      <dsp:txXfrm>
        <a:off x="284162" y="51293"/>
        <a:ext cx="3879955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EEBAA-9492-4D37-B0D2-153570444D91}">
      <dsp:nvSpPr>
        <dsp:cNvPr id="0" name=""/>
        <dsp:cNvSpPr/>
      </dsp:nvSpPr>
      <dsp:spPr>
        <a:xfrm>
          <a:off x="0" y="996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94EBF-6207-4D68-8B6B-04391EA8A696}">
      <dsp:nvSpPr>
        <dsp:cNvPr id="0" name=""/>
        <dsp:cNvSpPr/>
      </dsp:nvSpPr>
      <dsp:spPr>
        <a:xfrm>
          <a:off x="0" y="996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Reducción Jornada laboral.* flexibilidad cuidadores.</a:t>
          </a:r>
          <a:endParaRPr lang="es-CO" sz="1200" kern="1200"/>
        </a:p>
      </dsp:txBody>
      <dsp:txXfrm>
        <a:off x="0" y="996"/>
        <a:ext cx="5011734" cy="339639"/>
      </dsp:txXfrm>
    </dsp:sp>
    <dsp:sp modelId="{57128C1C-CDA8-4383-9ED2-9C21D415421B}">
      <dsp:nvSpPr>
        <dsp:cNvPr id="0" name=""/>
        <dsp:cNvSpPr/>
      </dsp:nvSpPr>
      <dsp:spPr>
        <a:xfrm>
          <a:off x="0" y="340635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F747-D0CF-4D2B-A3E5-BF8912E3A560}">
      <dsp:nvSpPr>
        <dsp:cNvPr id="0" name=""/>
        <dsp:cNvSpPr/>
      </dsp:nvSpPr>
      <dsp:spPr>
        <a:xfrm>
          <a:off x="0" y="340635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Recargos</a:t>
          </a:r>
          <a:r>
            <a:rPr lang="es-CO" sz="1200" kern="1200"/>
            <a:t> nocturnos a partir de las 7:00 pm</a:t>
          </a:r>
        </a:p>
      </dsp:txBody>
      <dsp:txXfrm>
        <a:off x="0" y="340635"/>
        <a:ext cx="5011734" cy="339639"/>
      </dsp:txXfrm>
    </dsp:sp>
    <dsp:sp modelId="{2B158253-C7CA-465C-B5EC-F8722EDA2F9F}">
      <dsp:nvSpPr>
        <dsp:cNvPr id="0" name=""/>
        <dsp:cNvSpPr/>
      </dsp:nvSpPr>
      <dsp:spPr>
        <a:xfrm>
          <a:off x="0" y="680274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C4763-B23A-4F62-AC5A-19DB2754B03C}">
      <dsp:nvSpPr>
        <dsp:cNvPr id="0" name=""/>
        <dsp:cNvSpPr/>
      </dsp:nvSpPr>
      <dsp:spPr>
        <a:xfrm>
          <a:off x="0" y="680274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Recargos dominicales al 100%</a:t>
          </a:r>
        </a:p>
      </dsp:txBody>
      <dsp:txXfrm>
        <a:off x="0" y="680274"/>
        <a:ext cx="5011734" cy="339639"/>
      </dsp:txXfrm>
    </dsp:sp>
    <dsp:sp modelId="{AD0034EC-7C2C-4A26-9AD8-02F89BF2C06F}">
      <dsp:nvSpPr>
        <dsp:cNvPr id="0" name=""/>
        <dsp:cNvSpPr/>
      </dsp:nvSpPr>
      <dsp:spPr>
        <a:xfrm>
          <a:off x="0" y="1019914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7855B-F5DA-4A82-A6B2-2050A5CA539A}">
      <dsp:nvSpPr>
        <dsp:cNvPr id="0" name=""/>
        <dsp:cNvSpPr/>
      </dsp:nvSpPr>
      <dsp:spPr>
        <a:xfrm>
          <a:off x="0" y="1019913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Indemnización por despido incremento.</a:t>
          </a:r>
          <a:endParaRPr lang="es-CO" sz="1200" kern="1200"/>
        </a:p>
      </dsp:txBody>
      <dsp:txXfrm>
        <a:off x="0" y="1019913"/>
        <a:ext cx="5011734" cy="339639"/>
      </dsp:txXfrm>
    </dsp:sp>
    <dsp:sp modelId="{CF899A5F-98A6-483E-B80A-79BB3C85FB03}">
      <dsp:nvSpPr>
        <dsp:cNvPr id="0" name=""/>
        <dsp:cNvSpPr/>
      </dsp:nvSpPr>
      <dsp:spPr>
        <a:xfrm>
          <a:off x="0" y="1359553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40C7A-B2FD-4456-A4E0-FA475AD1B653}">
      <dsp:nvSpPr>
        <dsp:cNvPr id="0" name=""/>
        <dsp:cNvSpPr/>
      </dsp:nvSpPr>
      <dsp:spPr>
        <a:xfrm>
          <a:off x="0" y="1359553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 dirty="0"/>
            <a:t>Inclusión nuevamente de las 2 horas exclusivas para recreación y capacitación.</a:t>
          </a:r>
          <a:endParaRPr lang="es-CO" sz="1200" kern="1200" dirty="0"/>
        </a:p>
      </dsp:txBody>
      <dsp:txXfrm>
        <a:off x="0" y="1359553"/>
        <a:ext cx="5011734" cy="339639"/>
      </dsp:txXfrm>
    </dsp:sp>
    <dsp:sp modelId="{CA669B40-2014-4F5C-A7CD-0156AA4E5C58}">
      <dsp:nvSpPr>
        <dsp:cNvPr id="0" name=""/>
        <dsp:cNvSpPr/>
      </dsp:nvSpPr>
      <dsp:spPr>
        <a:xfrm>
          <a:off x="0" y="1699192"/>
          <a:ext cx="50117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3B6E3-82EE-4E95-B383-53A5DCE1420F}">
      <dsp:nvSpPr>
        <dsp:cNvPr id="0" name=""/>
        <dsp:cNvSpPr/>
      </dsp:nvSpPr>
      <dsp:spPr>
        <a:xfrm>
          <a:off x="0" y="1699192"/>
          <a:ext cx="5011734" cy="33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Inclusión nuevamente jornada familiar </a:t>
          </a:r>
          <a:r>
            <a:rPr lang="es-CO" sz="1200" b="0" i="0" kern="1200" baseline="0"/>
            <a:t>.</a:t>
          </a:r>
          <a:endParaRPr lang="es-CO" sz="1200" kern="1200"/>
        </a:p>
      </dsp:txBody>
      <dsp:txXfrm>
        <a:off x="0" y="1699192"/>
        <a:ext cx="5011734" cy="33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4F2BA-87F4-4762-BB25-D8BA00814044}">
      <dsp:nvSpPr>
        <dsp:cNvPr id="0" name=""/>
        <dsp:cNvSpPr/>
      </dsp:nvSpPr>
      <dsp:spPr>
        <a:xfrm>
          <a:off x="0" y="363"/>
          <a:ext cx="3696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355DA-3193-43E8-9785-120486929BC5}">
      <dsp:nvSpPr>
        <dsp:cNvPr id="0" name=""/>
        <dsp:cNvSpPr/>
      </dsp:nvSpPr>
      <dsp:spPr>
        <a:xfrm>
          <a:off x="0" y="363"/>
          <a:ext cx="3696308" cy="59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Análisis del incremento en costos de personas que trabajen después de las 7:00 pm.</a:t>
          </a:r>
        </a:p>
      </dsp:txBody>
      <dsp:txXfrm>
        <a:off x="0" y="363"/>
        <a:ext cx="3696308" cy="595405"/>
      </dsp:txXfrm>
    </dsp:sp>
    <dsp:sp modelId="{CD2EAE52-2242-4DB2-8006-79ACB88B8A96}">
      <dsp:nvSpPr>
        <dsp:cNvPr id="0" name=""/>
        <dsp:cNvSpPr/>
      </dsp:nvSpPr>
      <dsp:spPr>
        <a:xfrm>
          <a:off x="0" y="595768"/>
          <a:ext cx="3696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203C6-C97B-4593-9F4D-8ED4BF98992F}">
      <dsp:nvSpPr>
        <dsp:cNvPr id="0" name=""/>
        <dsp:cNvSpPr/>
      </dsp:nvSpPr>
      <dsp:spPr>
        <a:xfrm>
          <a:off x="0" y="595768"/>
          <a:ext cx="3696308" cy="59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 dirty="0"/>
            <a:t>Política clara respecto del reconocimiento de los recargos nocturnos únicamente a personal autorizado.</a:t>
          </a:r>
          <a:endParaRPr lang="es-CO" sz="1200" kern="1200" dirty="0"/>
        </a:p>
      </dsp:txBody>
      <dsp:txXfrm>
        <a:off x="0" y="595768"/>
        <a:ext cx="3696308" cy="595405"/>
      </dsp:txXfrm>
    </dsp:sp>
    <dsp:sp modelId="{31CE732C-332D-47BC-8E4C-4AA93CDAA11A}">
      <dsp:nvSpPr>
        <dsp:cNvPr id="0" name=""/>
        <dsp:cNvSpPr/>
      </dsp:nvSpPr>
      <dsp:spPr>
        <a:xfrm>
          <a:off x="0" y="1191173"/>
          <a:ext cx="3696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47B0B-0E3D-432F-A82D-8E64586D03FC}">
      <dsp:nvSpPr>
        <dsp:cNvPr id="0" name=""/>
        <dsp:cNvSpPr/>
      </dsp:nvSpPr>
      <dsp:spPr>
        <a:xfrm>
          <a:off x="0" y="1191173"/>
          <a:ext cx="3696308" cy="59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 dirty="0"/>
            <a:t>Análisis del incremento en costos de personas que trabajen en días domingos y festivos (gradual).</a:t>
          </a:r>
          <a:endParaRPr lang="es-CO" sz="1200" kern="1200" dirty="0"/>
        </a:p>
      </dsp:txBody>
      <dsp:txXfrm>
        <a:off x="0" y="1191173"/>
        <a:ext cx="3696308" cy="595405"/>
      </dsp:txXfrm>
    </dsp:sp>
    <dsp:sp modelId="{B353EC1C-D2EA-457A-9C8E-8E99F2BEDDFE}">
      <dsp:nvSpPr>
        <dsp:cNvPr id="0" name=""/>
        <dsp:cNvSpPr/>
      </dsp:nvSpPr>
      <dsp:spPr>
        <a:xfrm>
          <a:off x="0" y="1786579"/>
          <a:ext cx="3696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2BCC2-E488-4173-93CC-E23A01B7336B}">
      <dsp:nvSpPr>
        <dsp:cNvPr id="0" name=""/>
        <dsp:cNvSpPr/>
      </dsp:nvSpPr>
      <dsp:spPr>
        <a:xfrm>
          <a:off x="0" y="1786579"/>
          <a:ext cx="3696308" cy="59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baseline="0"/>
            <a:t>Incrementos en costos de posibles indemnizaciones.</a:t>
          </a:r>
          <a:endParaRPr lang="es-CO" sz="1200" kern="1200"/>
        </a:p>
      </dsp:txBody>
      <dsp:txXfrm>
        <a:off x="0" y="1786579"/>
        <a:ext cx="3696308" cy="595405"/>
      </dsp:txXfrm>
    </dsp:sp>
    <dsp:sp modelId="{DA65700F-2189-40D2-9B38-E710EBA4B061}">
      <dsp:nvSpPr>
        <dsp:cNvPr id="0" name=""/>
        <dsp:cNvSpPr/>
      </dsp:nvSpPr>
      <dsp:spPr>
        <a:xfrm>
          <a:off x="0" y="2381984"/>
          <a:ext cx="3696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5390B-688B-4271-A4EC-BEB81AE59071}">
      <dsp:nvSpPr>
        <dsp:cNvPr id="0" name=""/>
        <dsp:cNvSpPr/>
      </dsp:nvSpPr>
      <dsp:spPr>
        <a:xfrm>
          <a:off x="0" y="2381984"/>
          <a:ext cx="3696308" cy="595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Revisión de horas dedicadas a capacitación y recreación en caso de haberlas disminuido por la reducción de la jornada.</a:t>
          </a:r>
        </a:p>
      </dsp:txBody>
      <dsp:txXfrm>
        <a:off x="0" y="2381984"/>
        <a:ext cx="3696308" cy="595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8FA06-7190-4C50-9570-120F5E133CF2}">
      <dsp:nvSpPr>
        <dsp:cNvPr id="0" name=""/>
        <dsp:cNvSpPr/>
      </dsp:nvSpPr>
      <dsp:spPr>
        <a:xfrm>
          <a:off x="0" y="98134"/>
          <a:ext cx="4500107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D2BFE-447B-4A7B-ACD3-4680D8DAEA58}">
      <dsp:nvSpPr>
        <dsp:cNvPr id="0" name=""/>
        <dsp:cNvSpPr/>
      </dsp:nvSpPr>
      <dsp:spPr>
        <a:xfrm>
          <a:off x="225005" y="24334"/>
          <a:ext cx="3150074" cy="14760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65" tIns="0" rIns="11906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baseline="0"/>
            <a:t>Modificación </a:t>
          </a:r>
          <a:r>
            <a:rPr lang="es-CO" sz="900" b="0" i="0" kern="1200" baseline="0" dirty="0"/>
            <a:t>de las tablas de indemnización.</a:t>
          </a:r>
          <a:endParaRPr lang="es-CO" sz="900" kern="1200" dirty="0"/>
        </a:p>
      </dsp:txBody>
      <dsp:txXfrm>
        <a:off x="232210" y="31539"/>
        <a:ext cx="3135664" cy="133190"/>
      </dsp:txXfrm>
    </dsp:sp>
    <dsp:sp modelId="{87DFE94C-A9A1-4CD3-9AE3-898D486E831F}">
      <dsp:nvSpPr>
        <dsp:cNvPr id="0" name=""/>
        <dsp:cNvSpPr/>
      </dsp:nvSpPr>
      <dsp:spPr>
        <a:xfrm>
          <a:off x="0" y="324934"/>
          <a:ext cx="4500107" cy="275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8" tIns="104140" rIns="34925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0" i="0" kern="1200" baseline="0" dirty="0"/>
            <a:t>Mínimo de 45 días.</a:t>
          </a:r>
          <a:endParaRPr lang="es-CO" sz="800" kern="1200" dirty="0"/>
        </a:p>
      </dsp:txBody>
      <dsp:txXfrm>
        <a:off x="0" y="324934"/>
        <a:ext cx="4500107" cy="275625"/>
      </dsp:txXfrm>
    </dsp:sp>
    <dsp:sp modelId="{0B18D65E-1967-4C58-B703-147643296546}">
      <dsp:nvSpPr>
        <dsp:cNvPr id="0" name=""/>
        <dsp:cNvSpPr/>
      </dsp:nvSpPr>
      <dsp:spPr>
        <a:xfrm>
          <a:off x="225005" y="251134"/>
          <a:ext cx="3150074" cy="14760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65" tIns="0" rIns="11906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baseline="0" dirty="0"/>
            <a:t>Fijo y Obra</a:t>
          </a:r>
          <a:endParaRPr lang="es-CO" sz="900" kern="1200" dirty="0"/>
        </a:p>
      </dsp:txBody>
      <dsp:txXfrm>
        <a:off x="232210" y="258339"/>
        <a:ext cx="3135664" cy="133190"/>
      </dsp:txXfrm>
    </dsp:sp>
    <dsp:sp modelId="{A1147E66-550F-4663-9119-B7F7D0E80547}">
      <dsp:nvSpPr>
        <dsp:cNvPr id="0" name=""/>
        <dsp:cNvSpPr/>
      </dsp:nvSpPr>
      <dsp:spPr>
        <a:xfrm>
          <a:off x="0" y="701359"/>
          <a:ext cx="4500107" cy="677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8" tIns="104140" rIns="34925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0" i="0" kern="1200" baseline="0" dirty="0"/>
            <a:t>45 días por el primer año.</a:t>
          </a:r>
          <a:endParaRPr lang="es-CO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0" i="0" kern="1200" baseline="0" dirty="0"/>
            <a:t>De </a:t>
          </a:r>
          <a:r>
            <a:rPr lang="es-CO" sz="800" kern="1200" dirty="0"/>
            <a:t>1 año hasta menos de 5 años: 45 + 17.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0" i="0" kern="1200" baseline="0" dirty="0"/>
            <a:t>De 5 </a:t>
          </a:r>
          <a:r>
            <a:rPr lang="es-CO" sz="800" kern="1200" dirty="0"/>
            <a:t>años hasta menos de 10 años: 45 + 20.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b="0" i="0" kern="1200" baseline="0" dirty="0"/>
            <a:t>De 10 o más años: 45 + 40</a:t>
          </a:r>
          <a:r>
            <a:rPr lang="es-CO" sz="800" kern="1200" dirty="0"/>
            <a:t>.</a:t>
          </a:r>
        </a:p>
      </dsp:txBody>
      <dsp:txXfrm>
        <a:off x="0" y="701359"/>
        <a:ext cx="4500107" cy="677250"/>
      </dsp:txXfrm>
    </dsp:sp>
    <dsp:sp modelId="{E7BDBE96-F81E-450B-BE93-DB81C41C2BF3}">
      <dsp:nvSpPr>
        <dsp:cNvPr id="0" name=""/>
        <dsp:cNvSpPr/>
      </dsp:nvSpPr>
      <dsp:spPr>
        <a:xfrm>
          <a:off x="225005" y="627559"/>
          <a:ext cx="3150074" cy="14760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65" tIns="0" rIns="11906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Indefinido:</a:t>
          </a:r>
        </a:p>
      </dsp:txBody>
      <dsp:txXfrm>
        <a:off x="232210" y="634764"/>
        <a:ext cx="3135664" cy="133190"/>
      </dsp:txXfrm>
    </dsp:sp>
    <dsp:sp modelId="{79333AAB-09F8-476C-9FB3-146669F10898}">
      <dsp:nvSpPr>
        <dsp:cNvPr id="0" name=""/>
        <dsp:cNvSpPr/>
      </dsp:nvSpPr>
      <dsp:spPr>
        <a:xfrm>
          <a:off x="0" y="1479409"/>
          <a:ext cx="4500107" cy="12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5EB8B-BF65-44B2-9596-279D45F14F22}">
      <dsp:nvSpPr>
        <dsp:cNvPr id="0" name=""/>
        <dsp:cNvSpPr/>
      </dsp:nvSpPr>
      <dsp:spPr>
        <a:xfrm>
          <a:off x="225005" y="1405609"/>
          <a:ext cx="3150074" cy="147600"/>
        </a:xfrm>
        <a:prstGeom prst="roundRect">
          <a:avLst/>
        </a:prstGeom>
        <a:solidFill>
          <a:srgbClr val="15719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065" tIns="0" rIns="11906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baseline="0" dirty="0"/>
            <a:t>Renuncias con preaviso de 30 días calendario.</a:t>
          </a:r>
          <a:endParaRPr lang="es-CO" sz="900" kern="1200" dirty="0"/>
        </a:p>
      </dsp:txBody>
      <dsp:txXfrm>
        <a:off x="232210" y="1412814"/>
        <a:ext cx="3135664" cy="133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BE8F5-295E-4FB1-BE58-7A8EC7B2395F}">
      <dsp:nvSpPr>
        <dsp:cNvPr id="0" name=""/>
        <dsp:cNvSpPr/>
      </dsp:nvSpPr>
      <dsp:spPr>
        <a:xfrm>
          <a:off x="2823" y="0"/>
          <a:ext cx="1399431" cy="1997997"/>
        </a:xfrm>
        <a:prstGeom prst="roundRect">
          <a:avLst>
            <a:gd name="adj" fmla="val 10000"/>
          </a:avLst>
        </a:prstGeom>
        <a:solidFill>
          <a:srgbClr val="1B90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Gilroy" panose="00000500000000000000" pitchFamily="50" charset="0"/>
            </a:rPr>
            <a:t>Conocimiento de la condición y mencionada expresamente en el contrato de trabajo no se requiere autorización.</a:t>
          </a:r>
        </a:p>
      </dsp:txBody>
      <dsp:txXfrm>
        <a:off x="43811" y="40988"/>
        <a:ext cx="1317455" cy="1916021"/>
      </dsp:txXfrm>
    </dsp:sp>
    <dsp:sp modelId="{372704D5-C320-4B23-9072-EECCD9B2E1E1}">
      <dsp:nvSpPr>
        <dsp:cNvPr id="0" name=""/>
        <dsp:cNvSpPr/>
      </dsp:nvSpPr>
      <dsp:spPr>
        <a:xfrm>
          <a:off x="1563692" y="0"/>
          <a:ext cx="1399431" cy="1997997"/>
        </a:xfrm>
        <a:prstGeom prst="roundRect">
          <a:avLst>
            <a:gd name="adj" fmla="val 10000"/>
          </a:avLst>
        </a:prstGeom>
        <a:solidFill>
          <a:srgbClr val="1B90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baseline="0">
              <a:latin typeface="Gilroy" panose="00000500000000000000" pitchFamily="50" charset="0"/>
            </a:rPr>
            <a:t>Autorización MT en salud en incompatibilidad en el empleo y justas causas.</a:t>
          </a:r>
          <a:endParaRPr lang="es-CO" sz="1100" kern="1200">
            <a:latin typeface="Gilroy" panose="00000500000000000000" pitchFamily="50" charset="0"/>
          </a:endParaRPr>
        </a:p>
      </dsp:txBody>
      <dsp:txXfrm>
        <a:off x="1604680" y="40988"/>
        <a:ext cx="1317455" cy="1916021"/>
      </dsp:txXfrm>
    </dsp:sp>
    <dsp:sp modelId="{89E318CF-6104-44B9-AF09-6FEBF95FBA0D}">
      <dsp:nvSpPr>
        <dsp:cNvPr id="0" name=""/>
        <dsp:cNvSpPr/>
      </dsp:nvSpPr>
      <dsp:spPr>
        <a:xfrm>
          <a:off x="3141243" y="0"/>
          <a:ext cx="1668345" cy="1997997"/>
        </a:xfrm>
        <a:prstGeom prst="roundRect">
          <a:avLst>
            <a:gd name="adj" fmla="val 10000"/>
          </a:avLst>
        </a:prstGeom>
        <a:solidFill>
          <a:srgbClr val="1B90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Despidos discriminatorios - Carga del empleador frente a las razones objetivas - A falta de prueba el despido es ineficaz (reintegro o indemnización).</a:t>
          </a:r>
        </a:p>
      </dsp:txBody>
      <dsp:txXfrm>
        <a:off x="3190107" y="48864"/>
        <a:ext cx="1570617" cy="1900269"/>
      </dsp:txXfrm>
    </dsp:sp>
    <dsp:sp modelId="{4E370E62-B798-4B7E-9FF8-96479FF36BCB}">
      <dsp:nvSpPr>
        <dsp:cNvPr id="0" name=""/>
        <dsp:cNvSpPr/>
      </dsp:nvSpPr>
      <dsp:spPr>
        <a:xfrm>
          <a:off x="5002388" y="0"/>
          <a:ext cx="1399431" cy="1997997"/>
        </a:xfrm>
        <a:prstGeom prst="roundRect">
          <a:avLst>
            <a:gd name="adj" fmla="val 10000"/>
          </a:avLst>
        </a:prstGeom>
        <a:solidFill>
          <a:srgbClr val="1B90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Prohibición expresa, no se podrá despedir a trabajadoras víctimas de violencias basadas en género por causas asociadas a tales circunstancias.</a:t>
          </a:r>
        </a:p>
      </dsp:txBody>
      <dsp:txXfrm>
        <a:off x="5043376" y="40988"/>
        <a:ext cx="1317455" cy="1916021"/>
      </dsp:txXfrm>
    </dsp:sp>
    <dsp:sp modelId="{57555729-D16C-4C95-8079-42B523623379}">
      <dsp:nvSpPr>
        <dsp:cNvPr id="0" name=""/>
        <dsp:cNvSpPr/>
      </dsp:nvSpPr>
      <dsp:spPr>
        <a:xfrm>
          <a:off x="6624818" y="0"/>
          <a:ext cx="1399431" cy="1997997"/>
        </a:xfrm>
        <a:prstGeom prst="roundRect">
          <a:avLst>
            <a:gd name="adj" fmla="val 10000"/>
          </a:avLst>
        </a:prstGeom>
        <a:solidFill>
          <a:srgbClr val="1B90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Gilroy" panose="00000500000000000000" pitchFamily="50" charset="0"/>
            </a:rPr>
            <a:t>Nueva regla en prepensión (Menos de 3 años para pensión o teniendo las semanas, igual falte el tiempo).</a:t>
          </a:r>
        </a:p>
      </dsp:txBody>
      <dsp:txXfrm>
        <a:off x="6665806" y="40988"/>
        <a:ext cx="1317455" cy="1916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8F1D-D7DC-48D4-9F87-1AEEC8AD4147}">
      <dsp:nvSpPr>
        <dsp:cNvPr id="0" name=""/>
        <dsp:cNvSpPr/>
      </dsp:nvSpPr>
      <dsp:spPr>
        <a:xfrm>
          <a:off x="723" y="0"/>
          <a:ext cx="1782685" cy="1998002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A partir de la fecha, en caso que se conozca la situación de salud de la persona que va a ingresar a la Empresa, se deberá dejar una cláusula correspondiente al conocimiento del estado de salud.                                                                               </a:t>
          </a:r>
        </a:p>
      </dsp:txBody>
      <dsp:txXfrm>
        <a:off x="52936" y="52213"/>
        <a:ext cx="1678259" cy="1893576"/>
      </dsp:txXfrm>
    </dsp:sp>
    <dsp:sp modelId="{E6B29B9B-270D-4B5C-8F33-968C53689F3B}">
      <dsp:nvSpPr>
        <dsp:cNvPr id="0" name=""/>
        <dsp:cNvSpPr/>
      </dsp:nvSpPr>
      <dsp:spPr>
        <a:xfrm>
          <a:off x="1914204" y="0"/>
          <a:ext cx="1782685" cy="1998002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Continuar realizando el debido proceso respecto de las personas con fuero de salud y solo hasta que se apruebe la reforma, se deberá solicitar autorización ante el Ministerio de Trabajo por justa causa.                                                                                                                                             </a:t>
          </a:r>
        </a:p>
      </dsp:txBody>
      <dsp:txXfrm>
        <a:off x="1966417" y="52213"/>
        <a:ext cx="1678259" cy="1893576"/>
      </dsp:txXfrm>
    </dsp:sp>
    <dsp:sp modelId="{62B61893-6C5C-4C0C-B295-CF4EA3289674}">
      <dsp:nvSpPr>
        <dsp:cNvPr id="0" name=""/>
        <dsp:cNvSpPr/>
      </dsp:nvSpPr>
      <dsp:spPr>
        <a:xfrm>
          <a:off x="3854781" y="0"/>
          <a:ext cx="2322304" cy="1998002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Revisión de la población de mujeres que eventualmente hayan informado que son víctimas de violencia basada en género y se podrá tener una circular en donde se abre un canal privado y confidencial para conocer dicha información, la cual debe estar sustentada con la denuncia respectiva.     </a:t>
          </a:r>
        </a:p>
      </dsp:txBody>
      <dsp:txXfrm>
        <a:off x="3913300" y="58519"/>
        <a:ext cx="2205266" cy="1880964"/>
      </dsp:txXfrm>
    </dsp:sp>
    <dsp:sp modelId="{F4B3D0B5-1792-48F2-B94D-91A955FA6F8A}">
      <dsp:nvSpPr>
        <dsp:cNvPr id="0" name=""/>
        <dsp:cNvSpPr/>
      </dsp:nvSpPr>
      <dsp:spPr>
        <a:xfrm>
          <a:off x="6334996" y="0"/>
          <a:ext cx="1782685" cy="1998002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Gilroy" panose="00000500000000000000" pitchFamily="50" charset="0"/>
            </a:rPr>
            <a:t>Realizar nueva revisión de personal que habiendo cumplido semanas para pensionarse, le queden menos de 3 años para cumplir la edad.         </a:t>
          </a:r>
        </a:p>
      </dsp:txBody>
      <dsp:txXfrm>
        <a:off x="6387209" y="52213"/>
        <a:ext cx="1678259" cy="1893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C748E-199D-4571-A07D-5FD6C39A10A5}">
      <dsp:nvSpPr>
        <dsp:cNvPr id="0" name=""/>
        <dsp:cNvSpPr/>
      </dsp:nvSpPr>
      <dsp:spPr>
        <a:xfrm>
          <a:off x="0" y="3846"/>
          <a:ext cx="2944271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1" kern="1200" baseline="0" dirty="0"/>
            <a:t>Fuero Sindical –– </a:t>
          </a:r>
          <a:r>
            <a:rPr lang="es-CO" sz="1000" i="1" kern="1200" dirty="0"/>
            <a:t>Estabilidad ocupacional reforzada </a:t>
          </a:r>
          <a:r>
            <a:rPr lang="es-CO" sz="1000" b="0" i="1" kern="1200" baseline="0" dirty="0"/>
            <a:t>– Embarazo - </a:t>
          </a:r>
          <a:r>
            <a:rPr lang="es-CO" sz="1000" i="1" kern="1200" dirty="0" err="1"/>
            <a:t>Pre-pensión</a:t>
          </a:r>
          <a:r>
            <a:rPr lang="es-CO" sz="1000" i="1" kern="1200" dirty="0"/>
            <a:t> </a:t>
          </a:r>
          <a:endParaRPr lang="es-CO" sz="1000" kern="1200" dirty="0"/>
        </a:p>
      </dsp:txBody>
      <dsp:txXfrm>
        <a:off x="26501" y="30347"/>
        <a:ext cx="2891269" cy="48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1AD89-7569-4377-83C4-27D02F6D8FCF}">
      <dsp:nvSpPr>
        <dsp:cNvPr id="0" name=""/>
        <dsp:cNvSpPr/>
      </dsp:nvSpPr>
      <dsp:spPr>
        <a:xfrm>
          <a:off x="0" y="319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latin typeface="Gilroy" panose="00000500000000000000" pitchFamily="50" charset="0"/>
            </a:rPr>
            <a:t>D</a:t>
          </a:r>
          <a:r>
            <a:rPr lang="es-CO" sz="1400" b="1" kern="1200">
              <a:latin typeface="Gilroy" panose="00000500000000000000" pitchFamily="50" charset="0"/>
            </a:rPr>
            <a:t>ebido Proceso: </a:t>
          </a:r>
          <a:endParaRPr lang="es-CO" sz="1400" kern="1200">
            <a:latin typeface="Gilroy" panose="00000500000000000000" pitchFamily="50" charset="0"/>
          </a:endParaRPr>
        </a:p>
      </dsp:txBody>
      <dsp:txXfrm>
        <a:off x="19191" y="51156"/>
        <a:ext cx="4599874" cy="354738"/>
      </dsp:txXfrm>
    </dsp:sp>
    <dsp:sp modelId="{514A6902-C42F-4287-A8C1-689659A160E4}">
      <dsp:nvSpPr>
        <dsp:cNvPr id="0" name=""/>
        <dsp:cNvSpPr/>
      </dsp:nvSpPr>
      <dsp:spPr>
        <a:xfrm>
          <a:off x="0" y="4855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Sentencia C- 593 de 2014.</a:t>
          </a:r>
        </a:p>
      </dsp:txBody>
      <dsp:txXfrm>
        <a:off x="19191" y="504756"/>
        <a:ext cx="4599874" cy="354738"/>
      </dsp:txXfrm>
    </dsp:sp>
    <dsp:sp modelId="{4BB68676-CF5F-47E2-BB2F-C13656C35E82}">
      <dsp:nvSpPr>
        <dsp:cNvPr id="0" name=""/>
        <dsp:cNvSpPr/>
      </dsp:nvSpPr>
      <dsp:spPr>
        <a:xfrm>
          <a:off x="0" y="9391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Términos de 5 días hábiles a 30 días hábiles.</a:t>
          </a:r>
        </a:p>
      </dsp:txBody>
      <dsp:txXfrm>
        <a:off x="19191" y="958356"/>
        <a:ext cx="4599874" cy="354738"/>
      </dsp:txXfrm>
    </dsp:sp>
    <dsp:sp modelId="{92A554DA-7553-46A5-8B6E-DB4D6221DA93}">
      <dsp:nvSpPr>
        <dsp:cNvPr id="0" name=""/>
        <dsp:cNvSpPr/>
      </dsp:nvSpPr>
      <dsp:spPr>
        <a:xfrm>
          <a:off x="0" y="13927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Acompañamiento de abogados.</a:t>
          </a:r>
        </a:p>
      </dsp:txBody>
      <dsp:txXfrm>
        <a:off x="19191" y="1411956"/>
        <a:ext cx="4599874" cy="354738"/>
      </dsp:txXfrm>
    </dsp:sp>
    <dsp:sp modelId="{A0F5256B-57D8-4787-A5B8-6499993F7386}">
      <dsp:nvSpPr>
        <dsp:cNvPr id="0" name=""/>
        <dsp:cNvSpPr/>
      </dsp:nvSpPr>
      <dsp:spPr>
        <a:xfrm>
          <a:off x="0" y="18463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Modificación del RIT dentro de los seis meses siguientes.</a:t>
          </a:r>
        </a:p>
      </dsp:txBody>
      <dsp:txXfrm>
        <a:off x="19191" y="1865556"/>
        <a:ext cx="4599874" cy="354738"/>
      </dsp:txXfrm>
    </dsp:sp>
    <dsp:sp modelId="{441D2E93-DDEE-471E-A2BC-BD52C5280A13}">
      <dsp:nvSpPr>
        <dsp:cNvPr id="0" name=""/>
        <dsp:cNvSpPr/>
      </dsp:nvSpPr>
      <dsp:spPr>
        <a:xfrm>
          <a:off x="0" y="2299965"/>
          <a:ext cx="4638256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Gilroy" panose="00000500000000000000" pitchFamily="50" charset="0"/>
            </a:rPr>
            <a:t>Factores de evaluación objetiva para salarios y beneficios.  </a:t>
          </a:r>
          <a:endParaRPr lang="es-CO" sz="1200" kern="1200">
            <a:latin typeface="Gilroy" panose="00000500000000000000" pitchFamily="50" charset="0"/>
          </a:endParaRPr>
        </a:p>
      </dsp:txBody>
      <dsp:txXfrm>
        <a:off x="19191" y="2319156"/>
        <a:ext cx="4599874" cy="3547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181E-B153-46AC-ACD9-F834B21A7237}">
      <dsp:nvSpPr>
        <dsp:cNvPr id="0" name=""/>
        <dsp:cNvSpPr/>
      </dsp:nvSpPr>
      <dsp:spPr>
        <a:xfrm>
          <a:off x="0" y="33119"/>
          <a:ext cx="4617657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Revisar el procedimiento para toma de decisiones disciplinarias, incluyendo las terminaciones con justa causa.</a:t>
          </a:r>
        </a:p>
      </dsp:txBody>
      <dsp:txXfrm>
        <a:off x="31070" y="64189"/>
        <a:ext cx="4555517" cy="574340"/>
      </dsp:txXfrm>
    </dsp:sp>
    <dsp:sp modelId="{53715EDD-F298-4BA9-B0A4-3C5715FB0067}">
      <dsp:nvSpPr>
        <dsp:cNvPr id="0" name=""/>
        <dsp:cNvSpPr/>
      </dsp:nvSpPr>
      <dsp:spPr>
        <a:xfrm>
          <a:off x="0" y="767519"/>
          <a:ext cx="4617657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Gilroy" panose="00000500000000000000" pitchFamily="50" charset="0"/>
            </a:rPr>
            <a:t>Estructuración de esquemas objetivos de factores de evaluación para toma de decisiones.  </a:t>
          </a:r>
        </a:p>
      </dsp:txBody>
      <dsp:txXfrm>
        <a:off x="31070" y="798589"/>
        <a:ext cx="4555517" cy="574340"/>
      </dsp:txXfrm>
    </dsp:sp>
    <dsp:sp modelId="{2B44D60F-95F3-475B-958F-6DB731EBAD52}">
      <dsp:nvSpPr>
        <dsp:cNvPr id="0" name=""/>
        <dsp:cNvSpPr/>
      </dsp:nvSpPr>
      <dsp:spPr>
        <a:xfrm>
          <a:off x="0" y="1501919"/>
          <a:ext cx="4617657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Gilroy" panose="00000500000000000000" pitchFamily="50" charset="0"/>
            </a:rPr>
            <a:t>Generar capacitaciones a los líderes de los procesos disciplinarios y fortaleza en los mismos.</a:t>
          </a:r>
        </a:p>
      </dsp:txBody>
      <dsp:txXfrm>
        <a:off x="31070" y="1532989"/>
        <a:ext cx="4555517" cy="574340"/>
      </dsp:txXfrm>
    </dsp:sp>
    <dsp:sp modelId="{10352A3C-78B7-4E3C-9B3B-EF09D51A4DFE}">
      <dsp:nvSpPr>
        <dsp:cNvPr id="0" name=""/>
        <dsp:cNvSpPr/>
      </dsp:nvSpPr>
      <dsp:spPr>
        <a:xfrm>
          <a:off x="0" y="2236319"/>
          <a:ext cx="4617657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Gilroy" panose="00000500000000000000" pitchFamily="50" charset="0"/>
            </a:rPr>
            <a:t>Revisión a profundidad de las pruebas que sustenten el proceso disciplinario.</a:t>
          </a:r>
          <a:endParaRPr lang="es-CO" sz="1200" kern="1200" dirty="0">
            <a:latin typeface="Gilroy" panose="00000500000000000000" pitchFamily="50" charset="0"/>
          </a:endParaRPr>
        </a:p>
      </dsp:txBody>
      <dsp:txXfrm>
        <a:off x="31070" y="2267389"/>
        <a:ext cx="4555517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9E1DE-2174-4CEF-A2E2-A79D0B929D7D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D1D9-D79E-43FA-A0A0-C76B03C24A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1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B4184-CDD7-C6F1-9013-63426340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796364-91E5-2712-0EB1-A1DC7A72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F31BC-9E49-75D1-77F8-60B0FD5C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F45C9-831B-F624-19DE-AC3F3F44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82450-D5F6-BDD6-4FEA-AD74250F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68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5217D-DF18-B437-DA0B-6A770EFB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CEC413-53AA-C790-DBD0-2DC2BBC7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D39C3-7B44-C3A1-6B55-3BC8231E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F5B12-3281-CA1A-AFFD-4432C6D6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B1F6DF-343B-350A-C89C-04E3737F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0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C47CF1-C62C-0712-EAF1-C924663E2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3F0107-BA0D-E4C9-75B4-48353394F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D8CF5-B362-82B0-F440-1ECF5383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A3427-CF42-B0F6-304C-4ADEE7A6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E42A5D-C7FD-F641-C164-E737AD5F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8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967FDCF-0770-9611-31BE-27F34EB5C5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7397CBE-C362-4856-F62E-CD5BCF8E7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1" y="60654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847961C1-C716-6A33-BCBF-49A499701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4"/>
            <a:ext cx="12192000" cy="57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66422EFF-E187-D5E6-F4A8-B977F5296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E17BA9-C20A-0082-DE96-120428B71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98754F61-8547-4D2B-3F96-8C3B10466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FBD48-1415-9A06-22EA-9908F8B3E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2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0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6522B369-4BCC-C19D-31A8-0259F877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847961C1-C716-6A33-BCBF-49A499701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4"/>
            <a:ext cx="12192000" cy="57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8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967FDCF-0770-9611-31BE-27F34EB5C58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7397CBE-C362-4856-F62E-CD5BCF8E7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1" y="60654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66422EFF-E187-D5E6-F4A8-B977F5296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E17BA9-C20A-0082-DE96-120428B71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40501-594F-E961-E1E4-B24D4E52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63613-2505-D5F8-6B6F-83075973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2BED3-82E8-469E-32F0-6A40BF9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F277-77B6-E56E-35FE-756AA2F8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BE793-587C-56F7-711B-93CD26DA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22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98754F61-8547-4D2B-3F96-8C3B10466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FBD48-1415-9A06-22EA-9908F8B3E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2" y="6014614"/>
            <a:ext cx="5238578" cy="5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44A939A4-17BC-D6FF-7F51-EB4701498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F8963-24B2-6232-4C8B-26FF3A3C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B01FB-0FF4-65D3-92F0-A48D2D5E3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C331B-BBDB-3010-450B-0544A6A2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5CB170-2310-BAE7-C8DB-CAD25E1B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22D41-2D3B-730A-2F41-B3FF87CA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8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6FF35-605C-40AE-E717-5ED5836C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EC8EE-98D3-CCC1-4D81-72AFC5665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26E485-4285-DE2E-A847-B60B34D43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87D19A-FAFE-C7DA-A970-E4EF6FB6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7D7F4D-7551-E86B-C121-268C091E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BBD247-5B37-B63C-60A9-01E4A32B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29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4E7E8-99F3-9D62-4846-9B87A008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4E318-094B-0CCF-508D-1C2969BF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649B4E-3F0D-E8CF-5B3C-D1524E708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973764-2FA0-54C3-1C4B-681462350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C7A284-0F83-E77C-95C4-3D11001B9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1FA4D4-DAAD-3B62-46D5-5ECE138F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4C7E87-23A1-D9C4-8CEC-F9A69DEA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C05C7B-7075-098C-3FC3-D6E793E3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9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FEB25-7052-C338-5467-1427065E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5CEB9-B085-C50D-BADD-C99AB533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88AE65-3D48-A1D7-B79D-EE3CB083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B479C5-0435-9EA9-A6A6-9A785501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47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E6D14-B6AF-3352-B1C8-DDFFF132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6D16E0-6FFD-C9B9-620D-BF1116CB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1A04E3-801A-1291-B420-3D6241DD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6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2D3C3-E3A5-81AB-A37F-825B4745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7062A1-F77C-ACC5-4875-D81317CC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B7C638-9366-7536-F1F8-713B31AC9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F1FAD9-E65D-7AD1-FED8-6D8802D9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7AFC09-00E4-0B2E-9C61-244953F5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A94F6-C353-46F1-DE48-3D6B952C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32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0B5C5-4D70-7D92-1DD5-49713E2B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A8D170-B6C7-D73F-0C12-24B85C298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E0175-BAD0-B6F4-F8E1-E08D0132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CDD7A-EC41-56B5-527A-BCDA92A4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5EF526-D6A9-5FB6-4C86-3CDE755A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C30DD-A7BE-ED3A-0849-874A7430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053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A6171F-F7D4-FADA-5706-AE3903B8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9DF03-5CFE-FB12-D621-04C33D81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27E0C-6DE9-79DB-13DE-715BFBE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FABC-0F33-42BE-9DFF-D353D2EF0CC7}" type="datetimeFigureOut">
              <a:rPr lang="es-CO" smtClean="0"/>
              <a:t>28/09/2024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AB0AE-4324-AEE8-24ED-27060A193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03AF3-FDC0-6907-969D-4E215BA4D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E7F8-4CB8-453A-BAEE-C9EDE44424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1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4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21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microsoft.com/office/2007/relationships/diagramDrawing" Target="../diagrams/drawing6.xml"/><Relationship Id="rId18" Type="http://schemas.openxmlformats.org/officeDocument/2006/relationships/diagramQuickStyle" Target="../diagrams/quickStyle7.xml"/><Relationship Id="rId3" Type="http://schemas.openxmlformats.org/officeDocument/2006/relationships/diagramLayout" Target="../diagrams/layout5.xml"/><Relationship Id="rId21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6.xml"/><Relationship Id="rId17" Type="http://schemas.openxmlformats.org/officeDocument/2006/relationships/diagramLayout" Target="../diagrams/layout7.xml"/><Relationship Id="rId2" Type="http://schemas.openxmlformats.org/officeDocument/2006/relationships/diagramData" Target="../diagrams/data5.xml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24.svg"/><Relationship Id="rId10" Type="http://schemas.openxmlformats.org/officeDocument/2006/relationships/diagramLayout" Target="../diagrams/layout6.xml"/><Relationship Id="rId19" Type="http://schemas.openxmlformats.org/officeDocument/2006/relationships/diagramColors" Target="../diagrams/colors7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7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5" Type="http://schemas.openxmlformats.org/officeDocument/2006/relationships/diagramData" Target="../diagrams/data17.xml"/><Relationship Id="rId10" Type="http://schemas.openxmlformats.org/officeDocument/2006/relationships/diagramData" Target="../diagrams/data18.xml"/><Relationship Id="rId4" Type="http://schemas.openxmlformats.org/officeDocument/2006/relationships/image" Target="../media/image28.svg"/><Relationship Id="rId9" Type="http://schemas.microsoft.com/office/2007/relationships/diagramDrawing" Target="../diagrams/drawing17.xml"/><Relationship Id="rId14" Type="http://schemas.microsoft.com/office/2007/relationships/diagramDrawing" Target="../diagrams/drawin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Peru" TargetMode="External"/><Relationship Id="rId3" Type="http://schemas.microsoft.com/office/2014/relationships/chartEx" Target="../charts/chartEx1.xml"/><Relationship Id="rId7" Type="http://schemas.openxmlformats.org/officeDocument/2006/relationships/image" Target="../media/image9.png"/><Relationship Id="rId12" Type="http://schemas.openxmlformats.org/officeDocument/2006/relationships/hyperlink" Target="https://es.wikipedia.org/wiki/Archivo:Bandera_de_M%C3%A9xico_(1934-1968)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s.wikipedia.org/wiki/Bandera_de_Colombi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es/chile-bandera-nacional-pa%C3%ADs-naci%C3%B3n-29125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D2EB59BA-BFA4-4AAE-B78C-52EDFF2260AC}"/>
              </a:ext>
            </a:extLst>
          </p:cNvPr>
          <p:cNvGrpSpPr/>
          <p:nvPr/>
        </p:nvGrpSpPr>
        <p:grpSpPr>
          <a:xfrm>
            <a:off x="872185" y="2141835"/>
            <a:ext cx="6680200" cy="596900"/>
            <a:chOff x="977900" y="2141835"/>
            <a:chExt cx="6680200" cy="596900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506E669-8235-7D5B-92FB-E23C7FDBC123}"/>
                </a:ext>
              </a:extLst>
            </p:cNvPr>
            <p:cNvSpPr/>
            <p:nvPr/>
          </p:nvSpPr>
          <p:spPr>
            <a:xfrm>
              <a:off x="977900" y="2141835"/>
              <a:ext cx="6680200" cy="59690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DDFFE3F-7606-BD62-1359-EB8F40834AD8}"/>
                </a:ext>
              </a:extLst>
            </p:cNvPr>
            <p:cNvSpPr txBox="1"/>
            <p:nvPr/>
          </p:nvSpPr>
          <p:spPr>
            <a:xfrm>
              <a:off x="977901" y="2209453"/>
              <a:ext cx="6680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Impactos del proyecto de Ley 166-2023(C)</a:t>
              </a:r>
              <a:endParaRPr lang="es-CO" sz="2400" b="0" dirty="0">
                <a:solidFill>
                  <a:schemeClr val="bg1"/>
                </a:solidFill>
                <a:latin typeface="Gilroy-Bold" panose="00000800000000000000" pitchFamily="2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485E282-AF18-CF78-8368-C57B14185D29}"/>
              </a:ext>
            </a:extLst>
          </p:cNvPr>
          <p:cNvSpPr txBox="1"/>
          <p:nvPr/>
        </p:nvSpPr>
        <p:spPr>
          <a:xfrm>
            <a:off x="766470" y="3801869"/>
            <a:ext cx="6891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cs typeface="Calibri" panose="020F0502020204030204" pitchFamily="34" charset="0"/>
              </a:rPr>
              <a:t>La Reforma Laboral: Visión macro (Lo que usted no ha visto)</a:t>
            </a:r>
            <a:endParaRPr lang="es-CO" sz="3200" b="1" dirty="0">
              <a:latin typeface="Gilroy" panose="00000500000000000000" pitchFamily="50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C1CD5C5-D9BA-4050-8217-B0C3EA4FEA6E}"/>
              </a:ext>
            </a:extLst>
          </p:cNvPr>
          <p:cNvSpPr txBox="1">
            <a:spLocks/>
          </p:cNvSpPr>
          <p:nvPr/>
        </p:nvSpPr>
        <p:spPr>
          <a:xfrm>
            <a:off x="1092568" y="2806353"/>
            <a:ext cx="6239435" cy="6410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solidFill>
                  <a:srgbClr val="1B90CB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Acumulado con el Proyecto de Ley No. 192 de 2023C y Proyecto de Ley 256 de 2023C </a:t>
            </a:r>
            <a:endParaRPr lang="es-CO" sz="1800" b="1" dirty="0">
              <a:solidFill>
                <a:srgbClr val="1B90CB"/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A27FE52-4687-4216-BB54-E2E3FC1DC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2422716" cy="11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3412290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319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Efectos Económicos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9C4DB00-7D11-4703-B6B1-2B2745E40505}"/>
              </a:ext>
            </a:extLst>
          </p:cNvPr>
          <p:cNvSpPr/>
          <p:nvPr/>
        </p:nvSpPr>
        <p:spPr>
          <a:xfrm>
            <a:off x="519746" y="1898664"/>
            <a:ext cx="5426188" cy="2229666"/>
          </a:xfrm>
          <a:prstGeom prst="roundRect">
            <a:avLst/>
          </a:prstGeom>
          <a:noFill/>
          <a:ln>
            <a:solidFill>
              <a:srgbClr val="15719F"/>
            </a:solidFill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66F1EA1-B830-45E9-A52B-D506FD513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594915"/>
              </p:ext>
            </p:extLst>
          </p:nvPr>
        </p:nvGraphicFramePr>
        <p:xfrm>
          <a:off x="746810" y="2033527"/>
          <a:ext cx="5011734" cy="203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upo 27">
            <a:extLst>
              <a:ext uri="{FF2B5EF4-FFF2-40B4-BE49-F238E27FC236}">
                <a16:creationId xmlns:a16="http://schemas.microsoft.com/office/drawing/2014/main" id="{EA78734C-BED7-4FE1-BD04-C2B7D5B68458}"/>
              </a:ext>
            </a:extLst>
          </p:cNvPr>
          <p:cNvGrpSpPr/>
          <p:nvPr/>
        </p:nvGrpSpPr>
        <p:grpSpPr>
          <a:xfrm>
            <a:off x="1906989" y="1076822"/>
            <a:ext cx="2485039" cy="910933"/>
            <a:chOff x="3748345" y="1041549"/>
            <a:chExt cx="2485039" cy="91093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875A4049-414E-4CD8-BC90-82D0333A6A46}"/>
                </a:ext>
              </a:extLst>
            </p:cNvPr>
            <p:cNvGrpSpPr/>
            <p:nvPr/>
          </p:nvGrpSpPr>
          <p:grpSpPr>
            <a:xfrm>
              <a:off x="3748345" y="1041549"/>
              <a:ext cx="2485039" cy="910933"/>
              <a:chOff x="1184179" y="1661055"/>
              <a:chExt cx="2485039" cy="910933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711F9D79-A6B4-490C-81EA-109CED249D44}"/>
                  </a:ext>
                </a:extLst>
              </p:cNvPr>
              <p:cNvSpPr/>
              <p:nvPr/>
            </p:nvSpPr>
            <p:spPr>
              <a:xfrm>
                <a:off x="1257786" y="2175877"/>
                <a:ext cx="2337825" cy="3961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571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" panose="00000500000000000000" pitchFamily="50" charset="0"/>
                </a:endParaRPr>
              </a:p>
            </p:txBody>
          </p:sp>
          <p:sp>
            <p:nvSpPr>
              <p:cNvPr id="32" name="TextBox 6">
                <a:extLst>
                  <a:ext uri="{FF2B5EF4-FFF2-40B4-BE49-F238E27FC236}">
                    <a16:creationId xmlns:a16="http://schemas.microsoft.com/office/drawing/2014/main" id="{85A897D8-CA24-49A9-A134-9EEB74BB6D62}"/>
                  </a:ext>
                </a:extLst>
              </p:cNvPr>
              <p:cNvSpPr txBox="1"/>
              <p:nvPr/>
            </p:nvSpPr>
            <p:spPr>
              <a:xfrm>
                <a:off x="1184179" y="2125210"/>
                <a:ext cx="2485039" cy="3854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3358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1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15719F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MODIFICACIONES</a:t>
                </a:r>
                <a:endParaRPr kumimoji="0" lang="en-US" sz="18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719F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B3808D85-E991-4687-9999-A3FD346FB8B2}"/>
                  </a:ext>
                </a:extLst>
              </p:cNvPr>
              <p:cNvSpPr/>
              <p:nvPr/>
            </p:nvSpPr>
            <p:spPr>
              <a:xfrm>
                <a:off x="2163979" y="1661055"/>
                <a:ext cx="525437" cy="525437"/>
              </a:xfrm>
              <a:prstGeom prst="ellipse">
                <a:avLst/>
              </a:prstGeom>
              <a:solidFill>
                <a:srgbClr val="15719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" panose="00000500000000000000" pitchFamily="50" charset="0"/>
                </a:endParaRPr>
              </a:p>
            </p:txBody>
          </p:sp>
        </p:grpSp>
        <p:pic>
          <p:nvPicPr>
            <p:cNvPr id="30" name="Gráfico 29" descr="Lista de comprobación con relleno sólido">
              <a:extLst>
                <a:ext uri="{FF2B5EF4-FFF2-40B4-BE49-F238E27FC236}">
                  <a16:creationId xmlns:a16="http://schemas.microsoft.com/office/drawing/2014/main" id="{1AE9EF9B-1534-45F1-8AA8-C71F2548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20841" y="1134245"/>
              <a:ext cx="340044" cy="340044"/>
            </a:xfrm>
            <a:prstGeom prst="rect">
              <a:avLst/>
            </a:prstGeom>
          </p:spPr>
        </p:pic>
      </p:grp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D4896040-3D33-49FF-A429-B7B1221A5076}"/>
              </a:ext>
            </a:extLst>
          </p:cNvPr>
          <p:cNvCxnSpPr>
            <a:cxnSpLocks/>
          </p:cNvCxnSpPr>
          <p:nvPr/>
        </p:nvCxnSpPr>
        <p:spPr>
          <a:xfrm>
            <a:off x="6662057" y="1167201"/>
            <a:ext cx="0" cy="4643021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9A06323E-7E85-4C04-99B9-864ECB7A43E1}"/>
              </a:ext>
            </a:extLst>
          </p:cNvPr>
          <p:cNvSpPr/>
          <p:nvPr/>
        </p:nvSpPr>
        <p:spPr>
          <a:xfrm>
            <a:off x="7036558" y="1898664"/>
            <a:ext cx="4680231" cy="3187200"/>
          </a:xfrm>
          <a:prstGeom prst="roundRect">
            <a:avLst/>
          </a:prstGeom>
          <a:noFill/>
          <a:ln>
            <a:solidFill>
              <a:srgbClr val="15719F"/>
            </a:solidFill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5AEB7F3E-B7A5-4094-B8B0-93EC96163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838354"/>
              </p:ext>
            </p:extLst>
          </p:nvPr>
        </p:nvGraphicFramePr>
        <p:xfrm>
          <a:off x="7554071" y="2051251"/>
          <a:ext cx="3696308" cy="297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723B4973-EB90-41F3-9F3E-7F3BC733B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28815"/>
              </p:ext>
            </p:extLst>
          </p:nvPr>
        </p:nvGraphicFramePr>
        <p:xfrm>
          <a:off x="1069475" y="4221818"/>
          <a:ext cx="4500107" cy="162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6078A601-FB04-42BA-81B6-EDC02EBC56EF}"/>
              </a:ext>
            </a:extLst>
          </p:cNvPr>
          <p:cNvGrpSpPr/>
          <p:nvPr/>
        </p:nvGrpSpPr>
        <p:grpSpPr>
          <a:xfrm>
            <a:off x="8142211" y="1076822"/>
            <a:ext cx="2485039" cy="933696"/>
            <a:chOff x="4702205" y="1681836"/>
            <a:chExt cx="2485039" cy="933696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F708962-9F89-4244-BD3F-97ECC06D7573}"/>
                </a:ext>
              </a:extLst>
            </p:cNvPr>
            <p:cNvSpPr/>
            <p:nvPr/>
          </p:nvSpPr>
          <p:spPr>
            <a:xfrm>
              <a:off x="4775812" y="2219421"/>
              <a:ext cx="2337825" cy="3961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69A1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50" charset="0"/>
              </a:endParaRP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89653CAB-C7B3-43F4-AA61-92CA51E264BF}"/>
                </a:ext>
              </a:extLst>
            </p:cNvPr>
            <p:cNvSpPr txBox="1"/>
            <p:nvPr/>
          </p:nvSpPr>
          <p:spPr>
            <a:xfrm>
              <a:off x="4702205" y="2168754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b="1" spc="-25" dirty="0">
                  <a:solidFill>
                    <a:srgbClr val="69A12B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REVISIÓN FUTURA</a:t>
              </a:r>
              <a:endPara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69A12B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9239DDA3-F863-4885-B739-237DAB61CF77}"/>
                </a:ext>
              </a:extLst>
            </p:cNvPr>
            <p:cNvSpPr/>
            <p:nvPr/>
          </p:nvSpPr>
          <p:spPr>
            <a:xfrm>
              <a:off x="5682005" y="1681836"/>
              <a:ext cx="525437" cy="525437"/>
            </a:xfrm>
            <a:prstGeom prst="ellipse">
              <a:avLst/>
            </a:prstGeom>
            <a:solidFill>
              <a:srgbClr val="69A12B"/>
            </a:solidFill>
            <a:ln w="19050">
              <a:solidFill>
                <a:srgbClr val="69A1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50" charset="0"/>
              </a:endParaRPr>
            </a:p>
          </p:txBody>
        </p:sp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43740B5B-02FD-4583-BA1B-13BC9CC0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flipH="1">
              <a:off x="5796314" y="1772215"/>
              <a:ext cx="296818" cy="339220"/>
            </a:xfrm>
            <a:prstGeom prst="rect">
              <a:avLst/>
            </a:prstGeom>
          </p:spPr>
        </p:pic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7CEBD284-5F5F-441C-B516-2CE8FB4096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3717090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35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Estabilidad Laboral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D5D54E19-5326-42DE-8E66-D0A253516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04711"/>
              </p:ext>
            </p:extLst>
          </p:nvPr>
        </p:nvGraphicFramePr>
        <p:xfrm>
          <a:off x="3429732" y="1166202"/>
          <a:ext cx="8212134" cy="199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id="{5A12A30B-A9CC-4A9C-85EF-8B5ACF7BA8CD}"/>
              </a:ext>
            </a:extLst>
          </p:cNvPr>
          <p:cNvGrpSpPr/>
          <p:nvPr/>
        </p:nvGrpSpPr>
        <p:grpSpPr>
          <a:xfrm>
            <a:off x="819093" y="1485881"/>
            <a:ext cx="2431566" cy="912761"/>
            <a:chOff x="1230737" y="1172129"/>
            <a:chExt cx="2616398" cy="890152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FA6867A-320D-44EA-BDE9-23F0F644BCCD}"/>
                </a:ext>
              </a:extLst>
            </p:cNvPr>
            <p:cNvSpPr/>
            <p:nvPr/>
          </p:nvSpPr>
          <p:spPr>
            <a:xfrm>
              <a:off x="2210538" y="1172129"/>
              <a:ext cx="525437" cy="525437"/>
            </a:xfrm>
            <a:prstGeom prst="ellipse">
              <a:avLst/>
            </a:prstGeom>
            <a:solidFill>
              <a:srgbClr val="1B90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4" name="Picture 10" descr="Portapapeles mezclado con relleno sólido">
              <a:extLst>
                <a:ext uri="{FF2B5EF4-FFF2-40B4-BE49-F238E27FC236}">
                  <a16:creationId xmlns:a16="http://schemas.microsoft.com/office/drawing/2014/main" id="{F056A574-118B-4E03-B9E5-FE250DFCE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253134" y="1250849"/>
              <a:ext cx="440245" cy="385427"/>
            </a:xfrm>
            <a:prstGeom prst="rect">
              <a:avLst/>
            </a:prstGeom>
          </p:spPr>
        </p:pic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759BF0FE-1F36-4D25-AEB1-0FA3672E093E}"/>
                </a:ext>
              </a:extLst>
            </p:cNvPr>
            <p:cNvSpPr/>
            <p:nvPr/>
          </p:nvSpPr>
          <p:spPr>
            <a:xfrm>
              <a:off x="1304344" y="1666170"/>
              <a:ext cx="2337825" cy="396111"/>
            </a:xfrm>
            <a:prstGeom prst="roundRect">
              <a:avLst/>
            </a:prstGeom>
            <a:solidFill>
              <a:srgbClr val="1B90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205A0643-AA8F-4FAD-86E8-613BF5DBB6AB}"/>
                </a:ext>
              </a:extLst>
            </p:cNvPr>
            <p:cNvSpPr txBox="1"/>
            <p:nvPr/>
          </p:nvSpPr>
          <p:spPr>
            <a:xfrm>
              <a:off x="1230737" y="1615503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spc="-25" dirty="0">
                  <a:solidFill>
                    <a:schemeClr val="bg1"/>
                  </a:solidFill>
                  <a:cs typeface="Arial" panose="020B0604020202020204" pitchFamily="34" charset="0"/>
                </a:rPr>
                <a:t>MODIFICACIONES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8C586DC0-A2B0-4D49-AE2B-9F53D753B690}"/>
                </a:ext>
              </a:extLst>
            </p:cNvPr>
            <p:cNvCxnSpPr>
              <a:cxnSpLocks/>
            </p:cNvCxnSpPr>
            <p:nvPr/>
          </p:nvCxnSpPr>
          <p:spPr>
            <a:xfrm>
              <a:off x="3584416" y="1864225"/>
              <a:ext cx="262719" cy="0"/>
            </a:xfrm>
            <a:prstGeom prst="line">
              <a:avLst/>
            </a:prstGeom>
            <a:ln w="28575">
              <a:solidFill>
                <a:srgbClr val="1B90C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id="{DBF62297-9651-4373-9FB2-72498CDD7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958313"/>
              </p:ext>
            </p:extLst>
          </p:nvPr>
        </p:nvGraphicFramePr>
        <p:xfrm>
          <a:off x="3462389" y="3773628"/>
          <a:ext cx="8570280" cy="199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2" name="Grupo 41">
            <a:extLst>
              <a:ext uri="{FF2B5EF4-FFF2-40B4-BE49-F238E27FC236}">
                <a16:creationId xmlns:a16="http://schemas.microsoft.com/office/drawing/2014/main" id="{A22E5FF2-FEFE-4D0E-9DD7-93F7D001C481}"/>
              </a:ext>
            </a:extLst>
          </p:cNvPr>
          <p:cNvGrpSpPr/>
          <p:nvPr/>
        </p:nvGrpSpPr>
        <p:grpSpPr>
          <a:xfrm>
            <a:off x="819093" y="3907216"/>
            <a:ext cx="2485039" cy="991885"/>
            <a:chOff x="4809882" y="1172129"/>
            <a:chExt cx="2669871" cy="890152"/>
          </a:xfrm>
        </p:grpSpPr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A214A7BD-AF46-4DDC-BC78-04403B1622A0}"/>
                </a:ext>
              </a:extLst>
            </p:cNvPr>
            <p:cNvSpPr/>
            <p:nvPr/>
          </p:nvSpPr>
          <p:spPr>
            <a:xfrm>
              <a:off x="4883489" y="1666170"/>
              <a:ext cx="2337825" cy="396111"/>
            </a:xfrm>
            <a:prstGeom prst="roundRect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23417B5D-4C92-4059-8AD5-04CFDAE5A258}"/>
                </a:ext>
              </a:extLst>
            </p:cNvPr>
            <p:cNvSpPr txBox="1"/>
            <p:nvPr/>
          </p:nvSpPr>
          <p:spPr>
            <a:xfrm>
              <a:off x="4809882" y="1615503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b="1" spc="-25" dirty="0">
                  <a:solidFill>
                    <a:schemeClr val="bg1"/>
                  </a:solidFill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6DCB2D99-F47A-4DDC-9172-DD984D095FF8}"/>
                </a:ext>
              </a:extLst>
            </p:cNvPr>
            <p:cNvCxnSpPr>
              <a:cxnSpLocks/>
            </p:cNvCxnSpPr>
            <p:nvPr/>
          </p:nvCxnSpPr>
          <p:spPr>
            <a:xfrm>
              <a:off x="7110089" y="1864225"/>
              <a:ext cx="369664" cy="0"/>
            </a:xfrm>
            <a:prstGeom prst="line">
              <a:avLst/>
            </a:prstGeom>
            <a:ln w="28575">
              <a:solidFill>
                <a:srgbClr val="69A12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AE6BCEAD-1F8A-45FB-84AB-553ED62AE5DB}"/>
                </a:ext>
              </a:extLst>
            </p:cNvPr>
            <p:cNvSpPr/>
            <p:nvPr/>
          </p:nvSpPr>
          <p:spPr>
            <a:xfrm>
              <a:off x="5789682" y="1172129"/>
              <a:ext cx="525437" cy="525437"/>
            </a:xfrm>
            <a:prstGeom prst="ellipse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7" name="Gráfico 46" descr="Plano con relleno sólido">
              <a:extLst>
                <a:ext uri="{FF2B5EF4-FFF2-40B4-BE49-F238E27FC236}">
                  <a16:creationId xmlns:a16="http://schemas.microsoft.com/office/drawing/2014/main" id="{8A3DF337-DDF5-4F65-BEFD-9226064C1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71562" y="1229684"/>
              <a:ext cx="361677" cy="396111"/>
            </a:xfrm>
            <a:prstGeom prst="rect">
              <a:avLst/>
            </a:prstGeom>
          </p:spPr>
        </p:pic>
      </p:grpSp>
      <p:graphicFrame>
        <p:nvGraphicFramePr>
          <p:cNvPr id="48" name="Diagrama 47">
            <a:extLst>
              <a:ext uri="{FF2B5EF4-FFF2-40B4-BE49-F238E27FC236}">
                <a16:creationId xmlns:a16="http://schemas.microsoft.com/office/drawing/2014/main" id="{758FE322-F409-4529-9CD4-D94C8C29C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72137"/>
              </p:ext>
            </p:extLst>
          </p:nvPr>
        </p:nvGraphicFramePr>
        <p:xfrm>
          <a:off x="450113" y="3197103"/>
          <a:ext cx="2944271" cy="55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9" name="Imagen 48">
            <a:extLst>
              <a:ext uri="{FF2B5EF4-FFF2-40B4-BE49-F238E27FC236}">
                <a16:creationId xmlns:a16="http://schemas.microsoft.com/office/drawing/2014/main" id="{23D79433-1BD0-4FA9-8B02-1B160E5B46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186895" y="478514"/>
            <a:ext cx="7818211" cy="519775"/>
            <a:chOff x="2707509" y="478514"/>
            <a:chExt cx="6729160" cy="51977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6626098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707509" y="478514"/>
              <a:ext cx="672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Debido Proceso y Factores de evaluación Objetiva 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EEEC87F-832E-44C0-982F-2CECAC041BEC}"/>
              </a:ext>
            </a:extLst>
          </p:cNvPr>
          <p:cNvSpPr/>
          <p:nvPr/>
        </p:nvSpPr>
        <p:spPr>
          <a:xfrm>
            <a:off x="910129" y="2339596"/>
            <a:ext cx="5043719" cy="3185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D4D7BC84-FC40-490F-B41D-2EDF4A482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009524"/>
              </p:ext>
            </p:extLst>
          </p:nvPr>
        </p:nvGraphicFramePr>
        <p:xfrm>
          <a:off x="1112859" y="2572465"/>
          <a:ext cx="4638256" cy="272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106621B-2421-48E2-B331-1688F99F9EE7}"/>
              </a:ext>
            </a:extLst>
          </p:cNvPr>
          <p:cNvSpPr/>
          <p:nvPr/>
        </p:nvSpPr>
        <p:spPr>
          <a:xfrm>
            <a:off x="6379946" y="2339596"/>
            <a:ext cx="5043719" cy="3185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C0542453-AD39-42DF-A406-E90C9D18A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22692"/>
              </p:ext>
            </p:extLst>
          </p:nvPr>
        </p:nvGraphicFramePr>
        <p:xfrm>
          <a:off x="6592976" y="2572465"/>
          <a:ext cx="4617657" cy="290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7" name="Grupo 26">
            <a:extLst>
              <a:ext uri="{FF2B5EF4-FFF2-40B4-BE49-F238E27FC236}">
                <a16:creationId xmlns:a16="http://schemas.microsoft.com/office/drawing/2014/main" id="{D1ACF909-E35A-4133-83C9-F1DCE03AC7BF}"/>
              </a:ext>
            </a:extLst>
          </p:cNvPr>
          <p:cNvGrpSpPr/>
          <p:nvPr/>
        </p:nvGrpSpPr>
        <p:grpSpPr>
          <a:xfrm>
            <a:off x="7659286" y="1289237"/>
            <a:ext cx="2485039" cy="1057857"/>
            <a:chOff x="4702205" y="1681836"/>
            <a:chExt cx="2485039" cy="1057857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5C33C154-FC67-400A-BE11-5BCA82F31701}"/>
                </a:ext>
              </a:extLst>
            </p:cNvPr>
            <p:cNvSpPr/>
            <p:nvPr/>
          </p:nvSpPr>
          <p:spPr>
            <a:xfrm>
              <a:off x="4775812" y="2175877"/>
              <a:ext cx="2337825" cy="396111"/>
            </a:xfrm>
            <a:prstGeom prst="roundRect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A1EE2E91-F768-452E-9141-79642D3027F6}"/>
                </a:ext>
              </a:extLst>
            </p:cNvPr>
            <p:cNvSpPr txBox="1"/>
            <p:nvPr/>
          </p:nvSpPr>
          <p:spPr>
            <a:xfrm>
              <a:off x="4702205" y="2125210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1200" cap="none" spc="-2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46887CE6-1622-43E0-B6BD-49348BB531DA}"/>
                </a:ext>
              </a:extLst>
            </p:cNvPr>
            <p:cNvCxnSpPr>
              <a:cxnSpLocks/>
            </p:cNvCxnSpPr>
            <p:nvPr/>
          </p:nvCxnSpPr>
          <p:spPr>
            <a:xfrm>
              <a:off x="5944724" y="2554232"/>
              <a:ext cx="0" cy="185461"/>
            </a:xfrm>
            <a:prstGeom prst="line">
              <a:avLst/>
            </a:prstGeom>
            <a:ln w="28575">
              <a:solidFill>
                <a:srgbClr val="00015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FCA0AC0-3476-4557-A5A2-51B22D2CA201}"/>
                </a:ext>
              </a:extLst>
            </p:cNvPr>
            <p:cNvSpPr/>
            <p:nvPr/>
          </p:nvSpPr>
          <p:spPr>
            <a:xfrm>
              <a:off x="5682005" y="1681836"/>
              <a:ext cx="525437" cy="525437"/>
            </a:xfrm>
            <a:prstGeom prst="ellipse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1AB21336-833F-42D4-8A73-8E2EDB8EF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5796314" y="1772215"/>
              <a:ext cx="296818" cy="339220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B477729-13EE-4174-9D96-6132EF8D6D04}"/>
              </a:ext>
            </a:extLst>
          </p:cNvPr>
          <p:cNvGrpSpPr/>
          <p:nvPr/>
        </p:nvGrpSpPr>
        <p:grpSpPr>
          <a:xfrm>
            <a:off x="2189469" y="1289237"/>
            <a:ext cx="2485039" cy="1057857"/>
            <a:chOff x="1184179" y="1681836"/>
            <a:chExt cx="2485039" cy="1057857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9D5011A9-F4D1-4C41-8079-A76BD8FB7B01}"/>
                </a:ext>
              </a:extLst>
            </p:cNvPr>
            <p:cNvSpPr/>
            <p:nvPr/>
          </p:nvSpPr>
          <p:spPr>
            <a:xfrm>
              <a:off x="1257786" y="2175877"/>
              <a:ext cx="2337825" cy="396111"/>
            </a:xfrm>
            <a:prstGeom prst="roundRect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AAF12118-3CBA-4D58-8431-3E1B1473EE3B}"/>
                </a:ext>
              </a:extLst>
            </p:cNvPr>
            <p:cNvSpPr txBox="1"/>
            <p:nvPr/>
          </p:nvSpPr>
          <p:spPr>
            <a:xfrm>
              <a:off x="1184179" y="2125210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1200" cap="none" spc="-2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MODIFICACIONES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F5875643-73B1-466C-8635-AB058A4AF24D}"/>
                </a:ext>
              </a:extLst>
            </p:cNvPr>
            <p:cNvCxnSpPr>
              <a:cxnSpLocks/>
            </p:cNvCxnSpPr>
            <p:nvPr/>
          </p:nvCxnSpPr>
          <p:spPr>
            <a:xfrm>
              <a:off x="2426698" y="2554232"/>
              <a:ext cx="0" cy="185461"/>
            </a:xfrm>
            <a:prstGeom prst="line">
              <a:avLst/>
            </a:prstGeom>
            <a:ln w="28575">
              <a:solidFill>
                <a:srgbClr val="69A12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9A42ABB5-81EE-42DA-9953-A8B58D6D8D59}"/>
                </a:ext>
              </a:extLst>
            </p:cNvPr>
            <p:cNvSpPr/>
            <p:nvPr/>
          </p:nvSpPr>
          <p:spPr>
            <a:xfrm>
              <a:off x="2163979" y="1681836"/>
              <a:ext cx="525437" cy="525437"/>
            </a:xfrm>
            <a:prstGeom prst="ellipse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pic>
          <p:nvPicPr>
            <p:cNvPr id="39" name="Gráfico 38" descr="Plano con relleno sólido">
              <a:extLst>
                <a:ext uri="{FF2B5EF4-FFF2-40B4-BE49-F238E27FC236}">
                  <a16:creationId xmlns:a16="http://schemas.microsoft.com/office/drawing/2014/main" id="{E04AA82E-CCEF-4086-8C6B-95094DDD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45858" y="1740739"/>
              <a:ext cx="361677" cy="396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87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3695623" y="478514"/>
            <a:ext cx="4800755" cy="519775"/>
            <a:chOff x="2759040" y="478514"/>
            <a:chExt cx="4132024" cy="51977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4132024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829317" y="478514"/>
              <a:ext cx="402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Licencias y permisos especiales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C92866E-9551-4753-8CE2-DBE975167EC7}"/>
              </a:ext>
            </a:extLst>
          </p:cNvPr>
          <p:cNvSpPr/>
          <p:nvPr/>
        </p:nvSpPr>
        <p:spPr>
          <a:xfrm>
            <a:off x="914119" y="3768733"/>
            <a:ext cx="5279636" cy="21049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6D10CBC4-2970-42F8-9207-76F1DBF23FF0}"/>
              </a:ext>
            </a:extLst>
          </p:cNvPr>
          <p:cNvSpPr/>
          <p:nvPr/>
        </p:nvSpPr>
        <p:spPr>
          <a:xfrm>
            <a:off x="1113182" y="1735757"/>
            <a:ext cx="4873739" cy="19280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id="{06A50FB1-6B63-4A85-A65D-A9A0F7DAC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366855"/>
              </p:ext>
            </p:extLst>
          </p:nvPr>
        </p:nvGraphicFramePr>
        <p:xfrm>
          <a:off x="1686279" y="1895953"/>
          <a:ext cx="3727544" cy="161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" name="Grupo 41">
            <a:extLst>
              <a:ext uri="{FF2B5EF4-FFF2-40B4-BE49-F238E27FC236}">
                <a16:creationId xmlns:a16="http://schemas.microsoft.com/office/drawing/2014/main" id="{12FCB49F-4035-4E25-86BD-E8B009858D01}"/>
              </a:ext>
            </a:extLst>
          </p:cNvPr>
          <p:cNvGrpSpPr/>
          <p:nvPr/>
        </p:nvGrpSpPr>
        <p:grpSpPr>
          <a:xfrm>
            <a:off x="2307532" y="1134796"/>
            <a:ext cx="2485039" cy="614483"/>
            <a:chOff x="1230737" y="1615503"/>
            <a:chExt cx="2485039" cy="614483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DD096710-5CB4-4CCE-8D12-CE8116D60887}"/>
                </a:ext>
              </a:extLst>
            </p:cNvPr>
            <p:cNvSpPr/>
            <p:nvPr/>
          </p:nvSpPr>
          <p:spPr>
            <a:xfrm>
              <a:off x="1304344" y="1666170"/>
              <a:ext cx="2337825" cy="39611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sp>
          <p:nvSpPr>
            <p:cNvPr id="46" name="TextBox 6">
              <a:extLst>
                <a:ext uri="{FF2B5EF4-FFF2-40B4-BE49-F238E27FC236}">
                  <a16:creationId xmlns:a16="http://schemas.microsoft.com/office/drawing/2014/main" id="{618FE123-C36F-4E8E-B848-589127D4F5EB}"/>
                </a:ext>
              </a:extLst>
            </p:cNvPr>
            <p:cNvSpPr txBox="1"/>
            <p:nvPr/>
          </p:nvSpPr>
          <p:spPr>
            <a:xfrm>
              <a:off x="1230737" y="1615503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dirty="0">
                  <a:solidFill>
                    <a:schemeClr val="bg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</a:t>
              </a:r>
              <a:r>
                <a:rPr lang="es-CO" b="1" dirty="0">
                  <a:solidFill>
                    <a:schemeClr val="bg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ROYECTO INICIAL 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E13D430E-EC8B-415F-B95E-0F8E2308DF69}"/>
                </a:ext>
              </a:extLst>
            </p:cNvPr>
            <p:cNvCxnSpPr>
              <a:cxnSpLocks/>
            </p:cNvCxnSpPr>
            <p:nvPr/>
          </p:nvCxnSpPr>
          <p:spPr>
            <a:xfrm>
              <a:off x="2473256" y="2044525"/>
              <a:ext cx="0" cy="18546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AC8F4FD1-463E-4254-A897-AB174E66EF6C}"/>
              </a:ext>
            </a:extLst>
          </p:cNvPr>
          <p:cNvSpPr/>
          <p:nvPr/>
        </p:nvSpPr>
        <p:spPr>
          <a:xfrm>
            <a:off x="6390802" y="1769499"/>
            <a:ext cx="5093914" cy="27698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44F66490-E4B0-4753-A338-97E954609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815972"/>
              </p:ext>
            </p:extLst>
          </p:nvPr>
        </p:nvGraphicFramePr>
        <p:xfrm>
          <a:off x="6639763" y="1936168"/>
          <a:ext cx="4703152" cy="252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0" name="Grupo 49">
            <a:extLst>
              <a:ext uri="{FF2B5EF4-FFF2-40B4-BE49-F238E27FC236}">
                <a16:creationId xmlns:a16="http://schemas.microsoft.com/office/drawing/2014/main" id="{D97A9D25-C9C3-4449-B7D9-5377FAE2BE84}"/>
              </a:ext>
            </a:extLst>
          </p:cNvPr>
          <p:cNvGrpSpPr/>
          <p:nvPr/>
        </p:nvGrpSpPr>
        <p:grpSpPr>
          <a:xfrm>
            <a:off x="7934197" y="1144342"/>
            <a:ext cx="2485039" cy="614483"/>
            <a:chOff x="4809882" y="1615503"/>
            <a:chExt cx="2485039" cy="614483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D8A7A9F7-52EB-44F6-BC6F-3E6D14086996}"/>
                </a:ext>
              </a:extLst>
            </p:cNvPr>
            <p:cNvSpPr/>
            <p:nvPr/>
          </p:nvSpPr>
          <p:spPr>
            <a:xfrm>
              <a:off x="4883489" y="1666170"/>
              <a:ext cx="2337825" cy="396111"/>
            </a:xfrm>
            <a:prstGeom prst="roundRect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Gilroy" panose="00000500000000000000" pitchFamily="50" charset="0"/>
              </a:endParaRPr>
            </a:p>
          </p:txBody>
        </p:sp>
        <p:sp>
          <p:nvSpPr>
            <p:cNvPr id="52" name="TextBox 6">
              <a:extLst>
                <a:ext uri="{FF2B5EF4-FFF2-40B4-BE49-F238E27FC236}">
                  <a16:creationId xmlns:a16="http://schemas.microsoft.com/office/drawing/2014/main" id="{D824A323-7E57-43F3-BF5D-FE02EF7C015F}"/>
                </a:ext>
              </a:extLst>
            </p:cNvPr>
            <p:cNvSpPr txBox="1"/>
            <p:nvPr/>
          </p:nvSpPr>
          <p:spPr>
            <a:xfrm>
              <a:off x="4809882" y="1615503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b="1" spc="-25" dirty="0">
                  <a:solidFill>
                    <a:schemeClr val="bg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6E4E8C9F-1451-4763-A0F5-7842BDB86447}"/>
                </a:ext>
              </a:extLst>
            </p:cNvPr>
            <p:cNvCxnSpPr>
              <a:cxnSpLocks/>
            </p:cNvCxnSpPr>
            <p:nvPr/>
          </p:nvCxnSpPr>
          <p:spPr>
            <a:xfrm>
              <a:off x="6052401" y="2044525"/>
              <a:ext cx="0" cy="185461"/>
            </a:xfrm>
            <a:prstGeom prst="line">
              <a:avLst/>
            </a:prstGeom>
            <a:ln w="28575">
              <a:solidFill>
                <a:srgbClr val="69A12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6" name="Diagrama 55">
            <a:extLst>
              <a:ext uri="{FF2B5EF4-FFF2-40B4-BE49-F238E27FC236}">
                <a16:creationId xmlns:a16="http://schemas.microsoft.com/office/drawing/2014/main" id="{C8354944-6286-452A-80B2-D161CC10E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410935"/>
              </p:ext>
            </p:extLst>
          </p:nvPr>
        </p:nvGraphicFramePr>
        <p:xfrm>
          <a:off x="1128254" y="3869521"/>
          <a:ext cx="4946583" cy="193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6332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9F536D-4AB2-D529-DD43-2E0A29D4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AD08DDD-D58B-ECC2-6548-2BF4263C9D64}"/>
              </a:ext>
            </a:extLst>
          </p:cNvPr>
          <p:cNvSpPr txBox="1"/>
          <p:nvPr/>
        </p:nvSpPr>
        <p:spPr>
          <a:xfrm>
            <a:off x="348322" y="162522"/>
            <a:ext cx="94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Gilroy" panose="00000500000000000000" pitchFamily="50" charset="0"/>
              </a:rPr>
              <a:t>Teletrabajo</a:t>
            </a:r>
            <a:endParaRPr lang="es-CO" sz="1600" dirty="0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478ADDF-F598-4BE7-863D-1712BE1B1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549380"/>
              </p:ext>
            </p:extLst>
          </p:nvPr>
        </p:nvGraphicFramePr>
        <p:xfrm>
          <a:off x="760427" y="1847157"/>
          <a:ext cx="5432569" cy="358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06F50AD9-C4D1-4ED5-A75D-C2A673DE8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825437"/>
              </p:ext>
            </p:extLst>
          </p:nvPr>
        </p:nvGraphicFramePr>
        <p:xfrm>
          <a:off x="6463691" y="1901598"/>
          <a:ext cx="5257975" cy="342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33ED4C08-F281-42F2-8C52-45EF4842564C}"/>
              </a:ext>
            </a:extLst>
          </p:cNvPr>
          <p:cNvGrpSpPr/>
          <p:nvPr/>
        </p:nvGrpSpPr>
        <p:grpSpPr>
          <a:xfrm>
            <a:off x="7850158" y="843741"/>
            <a:ext cx="2485039" cy="1057857"/>
            <a:chOff x="4702205" y="1681836"/>
            <a:chExt cx="2485039" cy="1057857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F5316034-889F-457E-AA81-0159B4FFD039}"/>
                </a:ext>
              </a:extLst>
            </p:cNvPr>
            <p:cNvSpPr/>
            <p:nvPr/>
          </p:nvSpPr>
          <p:spPr>
            <a:xfrm>
              <a:off x="4775812" y="2175877"/>
              <a:ext cx="2337825" cy="396111"/>
            </a:xfrm>
            <a:prstGeom prst="roundRect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5EF64C20-D69A-478A-A4CC-B7A1AB6B947D}"/>
                </a:ext>
              </a:extLst>
            </p:cNvPr>
            <p:cNvSpPr txBox="1"/>
            <p:nvPr/>
          </p:nvSpPr>
          <p:spPr>
            <a:xfrm>
              <a:off x="4702205" y="2125210"/>
              <a:ext cx="2485039" cy="38542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1200" cap="none" spc="-2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773E462B-036D-445E-A21C-D5C928F6601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724" y="2554232"/>
              <a:ext cx="0" cy="185461"/>
            </a:xfrm>
            <a:prstGeom prst="line">
              <a:avLst/>
            </a:prstGeom>
            <a:ln w="28575"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0E078AC-0814-4ED1-8820-9D62B77F0923}"/>
                </a:ext>
              </a:extLst>
            </p:cNvPr>
            <p:cNvSpPr/>
            <p:nvPr/>
          </p:nvSpPr>
          <p:spPr>
            <a:xfrm>
              <a:off x="5682005" y="1681836"/>
              <a:ext cx="525437" cy="525437"/>
            </a:xfrm>
            <a:prstGeom prst="ellipse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441A2764-1D8F-4B57-873F-E7CC2C96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5796314" y="1772215"/>
              <a:ext cx="296818" cy="33922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C7C1F57-31B0-4A4B-BDC4-1FE14E721F17}"/>
              </a:ext>
            </a:extLst>
          </p:cNvPr>
          <p:cNvGrpSpPr/>
          <p:nvPr/>
        </p:nvGrpSpPr>
        <p:grpSpPr>
          <a:xfrm>
            <a:off x="2234191" y="808853"/>
            <a:ext cx="2485039" cy="1057857"/>
            <a:chOff x="1184179" y="1681836"/>
            <a:chExt cx="2485039" cy="1057857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BD43CDEC-D18A-4B79-B688-F7EAFBB614FB}"/>
                </a:ext>
              </a:extLst>
            </p:cNvPr>
            <p:cNvSpPr/>
            <p:nvPr/>
          </p:nvSpPr>
          <p:spPr>
            <a:xfrm>
              <a:off x="1257786" y="2175877"/>
              <a:ext cx="2337825" cy="396111"/>
            </a:xfrm>
            <a:prstGeom prst="roundRect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C1737BDC-DB06-4472-AEFC-C80E1F1A8883}"/>
                </a:ext>
              </a:extLst>
            </p:cNvPr>
            <p:cNvSpPr txBox="1"/>
            <p:nvPr/>
          </p:nvSpPr>
          <p:spPr>
            <a:xfrm>
              <a:off x="1184179" y="2125210"/>
              <a:ext cx="2485039" cy="38542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1200" cap="none" spc="-2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MODIFICACIONES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AF941A5A-638E-4474-AD7D-9578C2775C7D}"/>
                </a:ext>
              </a:extLst>
            </p:cNvPr>
            <p:cNvCxnSpPr>
              <a:cxnSpLocks/>
            </p:cNvCxnSpPr>
            <p:nvPr/>
          </p:nvCxnSpPr>
          <p:spPr>
            <a:xfrm>
              <a:off x="2426698" y="2554232"/>
              <a:ext cx="0" cy="185461"/>
            </a:xfrm>
            <a:prstGeom prst="line">
              <a:avLst/>
            </a:prstGeom>
            <a:ln w="28575"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F646E27-551E-4D93-8050-D5812C4C8E93}"/>
                </a:ext>
              </a:extLst>
            </p:cNvPr>
            <p:cNvSpPr/>
            <p:nvPr/>
          </p:nvSpPr>
          <p:spPr>
            <a:xfrm>
              <a:off x="2163979" y="1681836"/>
              <a:ext cx="525437" cy="525437"/>
            </a:xfrm>
            <a:prstGeom prst="ellipse">
              <a:avLst/>
            </a:prstGeom>
            <a:solidFill>
              <a:srgbClr val="69A1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9" name="Gráfico 28" descr="Plano con relleno sólido">
              <a:extLst>
                <a:ext uri="{FF2B5EF4-FFF2-40B4-BE49-F238E27FC236}">
                  <a16:creationId xmlns:a16="http://schemas.microsoft.com/office/drawing/2014/main" id="{65D948F8-89C3-4B0F-AB2C-2A5463FE5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45858" y="1740739"/>
              <a:ext cx="361677" cy="396111"/>
            </a:xfrm>
            <a:prstGeom prst="rect">
              <a:avLst/>
            </a:prstGeom>
          </p:spPr>
        </p:pic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5AA2C449-D42A-4FFF-9615-1942542F4D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" y="5910006"/>
            <a:ext cx="1660716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1" y="372854"/>
            <a:ext cx="7990117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79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Gilroy" panose="00000500000000000000" pitchFamily="50" charset="0"/>
              </a:rPr>
              <a:t>Especiales contractuales – contratistas y solidaridad</a:t>
            </a:r>
            <a:endParaRPr lang="es-CO" sz="2400" b="0" dirty="0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F98403-F6D0-4DF8-B84C-C8529B1C4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9D1A7CF-8E01-4B3D-A300-FA5DB7C301D0}"/>
              </a:ext>
            </a:extLst>
          </p:cNvPr>
          <p:cNvSpPr/>
          <p:nvPr/>
        </p:nvSpPr>
        <p:spPr>
          <a:xfrm>
            <a:off x="984315" y="999133"/>
            <a:ext cx="2215640" cy="1101193"/>
          </a:xfrm>
          <a:prstGeom prst="roundRect">
            <a:avLst>
              <a:gd name="adj" fmla="val 38084"/>
            </a:avLst>
          </a:prstGeom>
          <a:solidFill>
            <a:srgbClr val="15719F"/>
          </a:solidFill>
          <a:ln>
            <a:solidFill>
              <a:srgbClr val="15719F"/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CONTRATISTAS Y SUBCONTRATISTAS 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2559ECB-9C1E-42AC-98DF-7ABF0DAA3354}"/>
              </a:ext>
            </a:extLst>
          </p:cNvPr>
          <p:cNvSpPr/>
          <p:nvPr/>
        </p:nvSpPr>
        <p:spPr>
          <a:xfrm>
            <a:off x="4024608" y="1174872"/>
            <a:ext cx="3202665" cy="730499"/>
          </a:xfrm>
          <a:prstGeom prst="roundRect">
            <a:avLst>
              <a:gd name="adj" fmla="val 38084"/>
            </a:avLst>
          </a:prstGeom>
          <a:noFill/>
          <a:ln w="28575">
            <a:solidFill>
              <a:srgbClr val="69A1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Organización Empresarial especializada en el servicio o producto contratado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E8021D-B346-458E-91B9-B06F028CD46E}"/>
              </a:ext>
            </a:extLst>
          </p:cNvPr>
          <p:cNvSpPr txBox="1"/>
          <p:nvPr/>
        </p:nvSpPr>
        <p:spPr>
          <a:xfrm>
            <a:off x="8049504" y="1250785"/>
            <a:ext cx="3486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Deberá acreditarlo ante la autoridad administrativa o judicial en caso de ser requerido. Demostrar experiencia cualificada en el servicio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.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CBF06DA-83C7-4EAD-9DE9-6E5BE4A0D17C}"/>
              </a:ext>
            </a:extLst>
          </p:cNvPr>
          <p:cNvSpPr txBox="1"/>
          <p:nvPr/>
        </p:nvSpPr>
        <p:spPr>
          <a:xfrm>
            <a:off x="8049504" y="2125525"/>
            <a:ext cx="358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Salarios, Prestaciones Sociales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BA49970-42DA-4469-B5C1-ADEDEB151537}"/>
              </a:ext>
            </a:extLst>
          </p:cNvPr>
          <p:cNvSpPr/>
          <p:nvPr/>
        </p:nvSpPr>
        <p:spPr>
          <a:xfrm>
            <a:off x="4754061" y="2000561"/>
            <a:ext cx="1743758" cy="496009"/>
          </a:xfrm>
          <a:prstGeom prst="roundRect">
            <a:avLst>
              <a:gd name="adj" fmla="val 38084"/>
            </a:avLst>
          </a:prstGeom>
          <a:noFill/>
          <a:ln w="28575">
            <a:solidFill>
              <a:srgbClr val="157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Solidaridad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60D74FD-6496-414D-BA68-F25D5A1F5DD0}"/>
              </a:ext>
            </a:extLst>
          </p:cNvPr>
          <p:cNvCxnSpPr/>
          <p:nvPr/>
        </p:nvCxnSpPr>
        <p:spPr>
          <a:xfrm>
            <a:off x="7492196" y="1540121"/>
            <a:ext cx="448537" cy="0"/>
          </a:xfrm>
          <a:prstGeom prst="straightConnector1">
            <a:avLst/>
          </a:prstGeom>
          <a:ln w="50800">
            <a:solidFill>
              <a:srgbClr val="69A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FBEBBE3-9745-4D59-8E5F-2D5EF141B9C0}"/>
              </a:ext>
            </a:extLst>
          </p:cNvPr>
          <p:cNvCxnSpPr>
            <a:cxnSpLocks/>
          </p:cNvCxnSpPr>
          <p:nvPr/>
        </p:nvCxnSpPr>
        <p:spPr>
          <a:xfrm>
            <a:off x="7492196" y="2248565"/>
            <a:ext cx="448537" cy="0"/>
          </a:xfrm>
          <a:prstGeom prst="straightConnector1">
            <a:avLst/>
          </a:prstGeom>
          <a:ln w="50800">
            <a:solidFill>
              <a:srgbClr val="1571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6423AF41-4B34-4271-931E-2163172BC94B}"/>
              </a:ext>
            </a:extLst>
          </p:cNvPr>
          <p:cNvSpPr/>
          <p:nvPr/>
        </p:nvSpPr>
        <p:spPr>
          <a:xfrm>
            <a:off x="4173236" y="3773925"/>
            <a:ext cx="7234994" cy="20364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29AE103C-999C-4138-B297-EBBB9A43C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330851"/>
              </p:ext>
            </p:extLst>
          </p:nvPr>
        </p:nvGraphicFramePr>
        <p:xfrm>
          <a:off x="4412369" y="4013171"/>
          <a:ext cx="6643970" cy="203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964DCED9-10E3-4F5E-81F4-66D055DBF6B4}"/>
              </a:ext>
            </a:extLst>
          </p:cNvPr>
          <p:cNvGrpSpPr/>
          <p:nvPr/>
        </p:nvGrpSpPr>
        <p:grpSpPr>
          <a:xfrm>
            <a:off x="1006033" y="4914610"/>
            <a:ext cx="2122186" cy="830997"/>
            <a:chOff x="4702205" y="1681836"/>
            <a:chExt cx="2485039" cy="89015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E7A58AD5-A15E-44B2-80C7-2E49919C80FD}"/>
                </a:ext>
              </a:extLst>
            </p:cNvPr>
            <p:cNvSpPr/>
            <p:nvPr/>
          </p:nvSpPr>
          <p:spPr>
            <a:xfrm>
              <a:off x="4775812" y="2175877"/>
              <a:ext cx="2337825" cy="396111"/>
            </a:xfrm>
            <a:prstGeom prst="roundRect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DC6EBADB-E41D-4AF4-877F-F49075FE4A25}"/>
                </a:ext>
              </a:extLst>
            </p:cNvPr>
            <p:cNvSpPr txBox="1"/>
            <p:nvPr/>
          </p:nvSpPr>
          <p:spPr>
            <a:xfrm>
              <a:off x="4702205" y="2125210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1" i="0" u="none" strike="noStrike" kern="1200" cap="none" spc="-2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5EE665F-6B9E-40BA-B00A-47AD60040224}"/>
                </a:ext>
              </a:extLst>
            </p:cNvPr>
            <p:cNvSpPr/>
            <p:nvPr/>
          </p:nvSpPr>
          <p:spPr>
            <a:xfrm>
              <a:off x="5682005" y="1681836"/>
              <a:ext cx="525437" cy="525437"/>
            </a:xfrm>
            <a:prstGeom prst="ellipse">
              <a:avLst/>
            </a:prstGeom>
            <a:solidFill>
              <a:srgbClr val="0001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9D5F630A-1D92-4DC9-872A-DC7E8F95F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796314" y="1772215"/>
              <a:ext cx="296818" cy="339220"/>
            </a:xfrm>
            <a:prstGeom prst="rect">
              <a:avLst/>
            </a:prstGeom>
          </p:spPr>
        </p:pic>
      </p:grp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77D901E-329B-4EE5-B49E-EBD4A454C536}"/>
              </a:ext>
            </a:extLst>
          </p:cNvPr>
          <p:cNvSpPr/>
          <p:nvPr/>
        </p:nvSpPr>
        <p:spPr>
          <a:xfrm>
            <a:off x="4140075" y="2619435"/>
            <a:ext cx="3202664" cy="892798"/>
          </a:xfrm>
          <a:prstGeom prst="roundRect">
            <a:avLst>
              <a:gd name="adj" fmla="val 38084"/>
            </a:avLst>
          </a:prstGeom>
          <a:noFill/>
          <a:ln w="28575">
            <a:solidFill>
              <a:srgbClr val="157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Sanción por incumplimiento en contratación de personas naturales y jurídicas sin requisitos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D292D63-DCDA-48B0-B916-657C0C8DB117}"/>
              </a:ext>
            </a:extLst>
          </p:cNvPr>
          <p:cNvCxnSpPr/>
          <p:nvPr/>
        </p:nvCxnSpPr>
        <p:spPr>
          <a:xfrm>
            <a:off x="7495247" y="3095858"/>
            <a:ext cx="448537" cy="0"/>
          </a:xfrm>
          <a:prstGeom prst="straightConnector1">
            <a:avLst/>
          </a:prstGeom>
          <a:ln w="50800">
            <a:solidFill>
              <a:srgbClr val="1571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B76054D-8491-440B-87A0-5ADA0546FA34}"/>
              </a:ext>
            </a:extLst>
          </p:cNvPr>
          <p:cNvSpPr txBox="1"/>
          <p:nvPr/>
        </p:nvSpPr>
        <p:spPr>
          <a:xfrm>
            <a:off x="8001833" y="2731754"/>
            <a:ext cx="384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00000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- Despido sin efectos (reintegro a empresa principal o beneficiaria)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- Pago de acreencias laborales y aportes.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- Sanción de 365 días de salario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E5F876FD-253C-4971-8347-7403FEDE122C}"/>
              </a:ext>
            </a:extLst>
          </p:cNvPr>
          <p:cNvCxnSpPr>
            <a:cxnSpLocks/>
          </p:cNvCxnSpPr>
          <p:nvPr/>
        </p:nvCxnSpPr>
        <p:spPr>
          <a:xfrm>
            <a:off x="2067126" y="2121817"/>
            <a:ext cx="0" cy="332748"/>
          </a:xfrm>
          <a:prstGeom prst="straightConnector1">
            <a:avLst/>
          </a:prstGeom>
          <a:ln w="50800">
            <a:solidFill>
              <a:srgbClr val="69A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5DF2DC4-4FCF-421C-99D3-9D4F259E2906}"/>
              </a:ext>
            </a:extLst>
          </p:cNvPr>
          <p:cNvSpPr txBox="1"/>
          <p:nvPr/>
        </p:nvSpPr>
        <p:spPr>
          <a:xfrm>
            <a:off x="626800" y="3969802"/>
            <a:ext cx="285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00000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- Ineficaz vinculación.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- Reconocimiento </a:t>
            </a:r>
            <a:r>
              <a:rPr lang="es-MX" sz="1200" dirty="0">
                <a:solidFill>
                  <a:srgbClr val="00000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salarios, prestaciones, beneficios y aportes.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00000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-  Pago sanción moratoria.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4B74727C-D16E-4B6F-8EF4-33F21DFC8868}"/>
              </a:ext>
            </a:extLst>
          </p:cNvPr>
          <p:cNvCxnSpPr>
            <a:cxnSpLocks/>
          </p:cNvCxnSpPr>
          <p:nvPr/>
        </p:nvCxnSpPr>
        <p:spPr>
          <a:xfrm>
            <a:off x="2052347" y="3523243"/>
            <a:ext cx="0" cy="332748"/>
          </a:xfrm>
          <a:prstGeom prst="straightConnector1">
            <a:avLst/>
          </a:prstGeom>
          <a:ln w="50800">
            <a:solidFill>
              <a:srgbClr val="69A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67AEFCE-6C67-431D-BC0B-ECDB76B5B629}"/>
              </a:ext>
            </a:extLst>
          </p:cNvPr>
          <p:cNvSpPr/>
          <p:nvPr/>
        </p:nvSpPr>
        <p:spPr>
          <a:xfrm>
            <a:off x="388312" y="2496570"/>
            <a:ext cx="3328069" cy="1015663"/>
          </a:xfrm>
          <a:prstGeom prst="roundRect">
            <a:avLst/>
          </a:prstGeom>
          <a:noFill/>
          <a:ln w="28575">
            <a:solidFill>
              <a:srgbClr val="92D05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Prohibición de contratos de prestación de servicios con personas naturales para realizar actividades subordinadas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9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4903632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471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Empresas Servicios Temporales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A90B4E-BDE2-4CBB-99DF-6A4E730F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1E0DF88-98CA-44CB-AF5F-8AADD7C64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530985"/>
              </p:ext>
            </p:extLst>
          </p:nvPr>
        </p:nvGraphicFramePr>
        <p:xfrm>
          <a:off x="1103759" y="1073426"/>
          <a:ext cx="9984481" cy="436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16689BAE-888C-432C-9D30-A3B03894152E}"/>
              </a:ext>
            </a:extLst>
          </p:cNvPr>
          <p:cNvSpPr/>
          <p:nvPr/>
        </p:nvSpPr>
        <p:spPr>
          <a:xfrm>
            <a:off x="2385391" y="2213113"/>
            <a:ext cx="132522" cy="119270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71B4C9A-31CF-41D2-A499-46C273BFB6F2}"/>
              </a:ext>
            </a:extLst>
          </p:cNvPr>
          <p:cNvSpPr/>
          <p:nvPr/>
        </p:nvSpPr>
        <p:spPr>
          <a:xfrm>
            <a:off x="2385391" y="2930387"/>
            <a:ext cx="132522" cy="119270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8D0770D-1A26-467D-843F-E4C7EA0EE1FF}"/>
              </a:ext>
            </a:extLst>
          </p:cNvPr>
          <p:cNvSpPr/>
          <p:nvPr/>
        </p:nvSpPr>
        <p:spPr>
          <a:xfrm>
            <a:off x="2385391" y="3887148"/>
            <a:ext cx="132522" cy="119270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5D2FBD4-5679-4ADA-A53A-C7CDAFA5AEA2}"/>
              </a:ext>
            </a:extLst>
          </p:cNvPr>
          <p:cNvSpPr/>
          <p:nvPr/>
        </p:nvSpPr>
        <p:spPr>
          <a:xfrm>
            <a:off x="6215268" y="2435703"/>
            <a:ext cx="132522" cy="11927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E41E18A-F3B3-403A-8B2C-A6CBDAD2B3BA}"/>
              </a:ext>
            </a:extLst>
          </p:cNvPr>
          <p:cNvSpPr/>
          <p:nvPr/>
        </p:nvSpPr>
        <p:spPr>
          <a:xfrm>
            <a:off x="6215268" y="3130948"/>
            <a:ext cx="132522" cy="11927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68F36B3-9D83-4E6F-B03C-BA20A672F6BE}"/>
              </a:ext>
            </a:extLst>
          </p:cNvPr>
          <p:cNvSpPr/>
          <p:nvPr/>
        </p:nvSpPr>
        <p:spPr>
          <a:xfrm>
            <a:off x="6215268" y="4061765"/>
            <a:ext cx="132522" cy="11927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52BC6CC-2A1F-4451-BA29-2315961C19D4}"/>
              </a:ext>
            </a:extLst>
          </p:cNvPr>
          <p:cNvSpPr/>
          <p:nvPr/>
        </p:nvSpPr>
        <p:spPr>
          <a:xfrm>
            <a:off x="6204854" y="2171593"/>
            <a:ext cx="132522" cy="11927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Gilro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4903632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471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Prescripción y moratoria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A90B4E-BDE2-4CBB-99DF-6A4E730F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4CC61C4-254A-4B2C-AA7E-BF93A92DB79C}"/>
              </a:ext>
            </a:extLst>
          </p:cNvPr>
          <p:cNvSpPr/>
          <p:nvPr/>
        </p:nvSpPr>
        <p:spPr>
          <a:xfrm>
            <a:off x="6567970" y="2496130"/>
            <a:ext cx="5109038" cy="2032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E44775-8285-4E01-AED6-4F5FDBFE5D45}"/>
              </a:ext>
            </a:extLst>
          </p:cNvPr>
          <p:cNvSpPr/>
          <p:nvPr/>
        </p:nvSpPr>
        <p:spPr>
          <a:xfrm>
            <a:off x="445510" y="2413593"/>
            <a:ext cx="5521280" cy="3042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2A70BA5-7801-40A4-8346-9E9B53979332}"/>
              </a:ext>
            </a:extLst>
          </p:cNvPr>
          <p:cNvGrpSpPr/>
          <p:nvPr/>
        </p:nvGrpSpPr>
        <p:grpSpPr>
          <a:xfrm>
            <a:off x="1917426" y="1377002"/>
            <a:ext cx="2485039" cy="1059574"/>
            <a:chOff x="1230737" y="1170412"/>
            <a:chExt cx="2485039" cy="105957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B3AEC00F-2F12-4B8C-A04F-26B12ED15EB0}"/>
                </a:ext>
              </a:extLst>
            </p:cNvPr>
            <p:cNvSpPr/>
            <p:nvPr/>
          </p:nvSpPr>
          <p:spPr>
            <a:xfrm>
              <a:off x="2181109" y="1170412"/>
              <a:ext cx="573778" cy="525437"/>
            </a:xfrm>
            <a:prstGeom prst="ellipse">
              <a:avLst/>
            </a:prstGeom>
            <a:solidFill>
              <a:srgbClr val="1571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76B0094-EF99-43E9-A1B0-D36875B47496}"/>
                </a:ext>
              </a:extLst>
            </p:cNvPr>
            <p:cNvSpPr/>
            <p:nvPr/>
          </p:nvSpPr>
          <p:spPr>
            <a:xfrm>
              <a:off x="1304344" y="1666170"/>
              <a:ext cx="2337825" cy="396111"/>
            </a:xfrm>
            <a:prstGeom prst="roundRect">
              <a:avLst/>
            </a:prstGeom>
            <a:solidFill>
              <a:srgbClr val="1571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E6119DFF-2779-4A8F-868D-3E96708844BA}"/>
                </a:ext>
              </a:extLst>
            </p:cNvPr>
            <p:cNvSpPr txBox="1"/>
            <p:nvPr/>
          </p:nvSpPr>
          <p:spPr>
            <a:xfrm>
              <a:off x="1230737" y="1615503"/>
              <a:ext cx="2485039" cy="3854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chemeClr val="bg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CAMBIOS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B9AD41E4-D923-4D52-961C-B7FA5BADB86E}"/>
                </a:ext>
              </a:extLst>
            </p:cNvPr>
            <p:cNvCxnSpPr>
              <a:cxnSpLocks/>
            </p:cNvCxnSpPr>
            <p:nvPr/>
          </p:nvCxnSpPr>
          <p:spPr>
            <a:xfrm>
              <a:off x="2473256" y="2044525"/>
              <a:ext cx="0" cy="185461"/>
            </a:xfrm>
            <a:prstGeom prst="line">
              <a:avLst/>
            </a:prstGeom>
            <a:ln w="28575">
              <a:solidFill>
                <a:srgbClr val="1B90CB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542C11F-4111-4A90-8CEA-36B33A4B9109}"/>
              </a:ext>
            </a:extLst>
          </p:cNvPr>
          <p:cNvGrpSpPr/>
          <p:nvPr/>
        </p:nvGrpSpPr>
        <p:grpSpPr>
          <a:xfrm>
            <a:off x="7863142" y="1439155"/>
            <a:ext cx="2485039" cy="1057857"/>
            <a:chOff x="4809882" y="1172129"/>
            <a:chExt cx="2485039" cy="1057857"/>
          </a:xfrm>
          <a:solidFill>
            <a:srgbClr val="92D050"/>
          </a:solidFill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438DF98-640F-4D49-9366-ADFC349EEABF}"/>
                </a:ext>
              </a:extLst>
            </p:cNvPr>
            <p:cNvSpPr/>
            <p:nvPr/>
          </p:nvSpPr>
          <p:spPr>
            <a:xfrm>
              <a:off x="4883489" y="1666170"/>
              <a:ext cx="2337825" cy="3961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6E0FB8F4-63CB-4C87-9F0C-CDE62005A10C}"/>
                </a:ext>
              </a:extLst>
            </p:cNvPr>
            <p:cNvSpPr txBox="1"/>
            <p:nvPr/>
          </p:nvSpPr>
          <p:spPr>
            <a:xfrm>
              <a:off x="4809882" y="1615503"/>
              <a:ext cx="2485039" cy="38542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335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b="1" spc="-25" dirty="0">
                  <a:solidFill>
                    <a:schemeClr val="bg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REVISIÓN FUTURA</a:t>
              </a:r>
              <a:endParaRPr kumimoji="0" lang="en-US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1AD0B355-91B5-416B-B6B2-B39B15B239F1}"/>
                </a:ext>
              </a:extLst>
            </p:cNvPr>
            <p:cNvCxnSpPr>
              <a:cxnSpLocks/>
            </p:cNvCxnSpPr>
            <p:nvPr/>
          </p:nvCxnSpPr>
          <p:spPr>
            <a:xfrm>
              <a:off x="6052401" y="2044525"/>
              <a:ext cx="0" cy="185461"/>
            </a:xfrm>
            <a:prstGeom prst="line">
              <a:avLst/>
            </a:prstGeom>
            <a:grpFill/>
            <a:ln w="28575">
              <a:solidFill>
                <a:srgbClr val="52525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B5081E1-DF41-495F-8001-F92BA3FEAA2D}"/>
                </a:ext>
              </a:extLst>
            </p:cNvPr>
            <p:cNvSpPr/>
            <p:nvPr/>
          </p:nvSpPr>
          <p:spPr>
            <a:xfrm>
              <a:off x="5789682" y="1172129"/>
              <a:ext cx="525437" cy="525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35" name="Gráfico 34" descr="Mover con relleno sólido">
            <a:extLst>
              <a:ext uri="{FF2B5EF4-FFF2-40B4-BE49-F238E27FC236}">
                <a16:creationId xmlns:a16="http://schemas.microsoft.com/office/drawing/2014/main" id="{3B76D18E-F82D-40E9-B899-3B8100AA9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433" y="1439585"/>
            <a:ext cx="382508" cy="382508"/>
          </a:xfrm>
          <a:prstGeom prst="rect">
            <a:avLst/>
          </a:prstGeom>
        </p:spPr>
      </p:pic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5AFC2AC2-3C80-4C24-8C64-E5CEF96A8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366507"/>
              </p:ext>
            </p:extLst>
          </p:nvPr>
        </p:nvGraphicFramePr>
        <p:xfrm>
          <a:off x="631123" y="2537538"/>
          <a:ext cx="5135208" cy="277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05C8D9A6-8F9E-40FD-BA2E-EF10AAAF1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313504"/>
              </p:ext>
            </p:extLst>
          </p:nvPr>
        </p:nvGraphicFramePr>
        <p:xfrm>
          <a:off x="6739490" y="2663834"/>
          <a:ext cx="4736768" cy="168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7522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2236632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214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Asociación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A90B4E-BDE2-4CBB-99DF-6A4E730F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F0DB659B-F6B1-4DB7-9587-4AB6532E6F36}"/>
              </a:ext>
            </a:extLst>
          </p:cNvPr>
          <p:cNvGrpSpPr/>
          <p:nvPr/>
        </p:nvGrpSpPr>
        <p:grpSpPr>
          <a:xfrm>
            <a:off x="1781252" y="1300977"/>
            <a:ext cx="2332777" cy="2971297"/>
            <a:chOff x="1532421" y="1311343"/>
            <a:chExt cx="2332777" cy="2971297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F49613CC-E3FF-4864-9A9A-BA3B0A91BE03}"/>
                </a:ext>
              </a:extLst>
            </p:cNvPr>
            <p:cNvSpPr/>
            <p:nvPr/>
          </p:nvSpPr>
          <p:spPr>
            <a:xfrm>
              <a:off x="1532421" y="1311343"/>
              <a:ext cx="2298258" cy="618287"/>
            </a:xfrm>
            <a:prstGeom prst="roundRect">
              <a:avLst>
                <a:gd name="adj" fmla="val 38084"/>
              </a:avLst>
            </a:prstGeom>
            <a:solidFill>
              <a:srgbClr val="00015B"/>
            </a:solidFill>
            <a:ln>
              <a:solidFill>
                <a:srgbClr val="0001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Procedimiento Sumario especial </a:t>
              </a:r>
              <a:endPara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4E08245-95BB-4F8D-8FA5-BD4D6C754F75}"/>
                </a:ext>
              </a:extLst>
            </p:cNvPr>
            <p:cNvSpPr/>
            <p:nvPr/>
          </p:nvSpPr>
          <p:spPr>
            <a:xfrm>
              <a:off x="1546752" y="3664353"/>
              <a:ext cx="2318446" cy="618287"/>
            </a:xfrm>
            <a:prstGeom prst="roundRect">
              <a:avLst>
                <a:gd name="adj" fmla="val 38084"/>
              </a:avLst>
            </a:prstGeom>
            <a:solidFill>
              <a:srgbClr val="A8A8A8"/>
            </a:solidFill>
            <a:ln>
              <a:solidFill>
                <a:srgbClr val="A8A8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Garantías mínimas </a:t>
              </a:r>
              <a:endParaRPr kumimoji="0" lang="es-CO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9CC9CF-AA59-4D22-8728-28BBCCE444B7}"/>
              </a:ext>
            </a:extLst>
          </p:cNvPr>
          <p:cNvGrpSpPr/>
          <p:nvPr/>
        </p:nvGrpSpPr>
        <p:grpSpPr>
          <a:xfrm>
            <a:off x="4123426" y="3619257"/>
            <a:ext cx="3372012" cy="711591"/>
            <a:chOff x="4229351" y="5170232"/>
            <a:chExt cx="3001108" cy="711591"/>
          </a:xfrm>
        </p:grpSpPr>
        <p:sp>
          <p:nvSpPr>
            <p:cNvPr id="30" name="Llaves 29">
              <a:extLst>
                <a:ext uri="{FF2B5EF4-FFF2-40B4-BE49-F238E27FC236}">
                  <a16:creationId xmlns:a16="http://schemas.microsoft.com/office/drawing/2014/main" id="{BEC85E7F-01B2-430A-B68E-7F90C0A53B81}"/>
                </a:ext>
              </a:extLst>
            </p:cNvPr>
            <p:cNvSpPr/>
            <p:nvPr/>
          </p:nvSpPr>
          <p:spPr>
            <a:xfrm>
              <a:off x="4236941" y="5170232"/>
              <a:ext cx="2993518" cy="711591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6994983-6C8F-49E9-A297-E20E62E845E6}"/>
                </a:ext>
              </a:extLst>
            </p:cNvPr>
            <p:cNvSpPr txBox="1"/>
            <p:nvPr/>
          </p:nvSpPr>
          <p:spPr>
            <a:xfrm>
              <a:off x="4229351" y="5213741"/>
              <a:ext cx="30011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Se establece un modelo de acceso a instalaciones, información, participación en inducciones y permisos</a:t>
              </a: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189FBAD-A799-42BD-91CA-0644B63FE5F4}"/>
              </a:ext>
            </a:extLst>
          </p:cNvPr>
          <p:cNvSpPr txBox="1"/>
          <p:nvPr/>
        </p:nvSpPr>
        <p:spPr>
          <a:xfrm>
            <a:off x="4316468" y="1329892"/>
            <a:ext cx="2994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</a:rPr>
              <a:t>Se establece un mecanismo de protección especial para afectaciones al derecho de asociación sindical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FFBD352D-7496-4EB4-9CB5-F494874F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51" y="1339231"/>
            <a:ext cx="582349" cy="58234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870BBF09-7E3F-40C0-AB04-C6F1B31F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4" y="3677833"/>
            <a:ext cx="594441" cy="594441"/>
          </a:xfrm>
          <a:prstGeom prst="rect">
            <a:avLst/>
          </a:prstGeom>
        </p:spPr>
      </p:pic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14B3FDA-336A-4EE1-87AC-20A0BB6868EF}"/>
              </a:ext>
            </a:extLst>
          </p:cNvPr>
          <p:cNvSpPr/>
          <p:nvPr/>
        </p:nvSpPr>
        <p:spPr>
          <a:xfrm>
            <a:off x="1805677" y="2481213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00015B"/>
          </a:solidFill>
          <a:ln>
            <a:solidFill>
              <a:srgbClr val="0001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Establecimiento sanciones pactos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2" name="Llaves 41">
            <a:extLst>
              <a:ext uri="{FF2B5EF4-FFF2-40B4-BE49-F238E27FC236}">
                <a16:creationId xmlns:a16="http://schemas.microsoft.com/office/drawing/2014/main" id="{1F87C411-6EF9-4664-9F58-298D57CCFBCD}"/>
              </a:ext>
            </a:extLst>
          </p:cNvPr>
          <p:cNvSpPr/>
          <p:nvPr/>
        </p:nvSpPr>
        <p:spPr>
          <a:xfrm>
            <a:off x="4312673" y="2434560"/>
            <a:ext cx="2993519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2B667993-EE39-4F36-8253-CFBE4A29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90" y="4897414"/>
            <a:ext cx="618287" cy="618287"/>
          </a:xfrm>
          <a:prstGeom prst="rect">
            <a:avLst/>
          </a:prstGeom>
        </p:spPr>
      </p:pic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1715EDAF-0A65-4393-BCB6-E779B0DEFB64}"/>
              </a:ext>
            </a:extLst>
          </p:cNvPr>
          <p:cNvSpPr/>
          <p:nvPr/>
        </p:nvSpPr>
        <p:spPr>
          <a:xfrm>
            <a:off x="1808605" y="4897414"/>
            <a:ext cx="2278070" cy="618287"/>
          </a:xfrm>
          <a:prstGeom prst="roundRect">
            <a:avLst>
              <a:gd name="adj" fmla="val 38084"/>
            </a:avLst>
          </a:prstGeom>
          <a:solidFill>
            <a:srgbClr val="00015B"/>
          </a:solidFill>
          <a:ln>
            <a:solidFill>
              <a:srgbClr val="0001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Eliminación de contratos sindicales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AAFF97-0D81-4FC7-BECD-E94B921BAB0B}"/>
              </a:ext>
            </a:extLst>
          </p:cNvPr>
          <p:cNvSpPr txBox="1"/>
          <p:nvPr/>
        </p:nvSpPr>
        <p:spPr>
          <a:xfrm>
            <a:off x="4317097" y="5049398"/>
            <a:ext cx="2993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</a:rPr>
              <a:t>Se prohíbe la celebración de contratos sindicales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76B1FB0-6CAA-4A89-8CF3-DBD88D9CC781}"/>
              </a:ext>
            </a:extLst>
          </p:cNvPr>
          <p:cNvSpPr txBox="1"/>
          <p:nvPr/>
        </p:nvSpPr>
        <p:spPr>
          <a:xfrm>
            <a:off x="8138290" y="1109168"/>
            <a:ext cx="338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00158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1.378.626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2A1DC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Trabajadores estarían protegidos por el proceso sumario especial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22A1DC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2CF7D687-BCB3-4EF9-81F8-85FCB1062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990430"/>
              </p:ext>
            </p:extLst>
          </p:nvPr>
        </p:nvGraphicFramePr>
        <p:xfrm>
          <a:off x="7993148" y="2721790"/>
          <a:ext cx="3672113" cy="346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36EC6C09-5D5E-411B-AE3C-EFDBB142C6AE}"/>
              </a:ext>
            </a:extLst>
          </p:cNvPr>
          <p:cNvSpPr txBox="1"/>
          <p:nvPr/>
        </p:nvSpPr>
        <p:spPr>
          <a:xfrm>
            <a:off x="8179893" y="2304318"/>
            <a:ext cx="329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  <a:sym typeface="Arial"/>
              </a:rPr>
              <a:t>Fuente: Ministerio del Trabajo, Resultados Censo Sindical, febrero 2018. </a:t>
            </a:r>
            <a:r>
              <a:rPr kumimoji="0" lang="es-CO" sz="6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  <a:sym typeface="Calibri"/>
              </a:rPr>
              <a:t>Ministerio del Trabajo. Dirección de Derechos Fundamentales del Trabajo, 2021. </a:t>
            </a:r>
            <a:endParaRPr kumimoji="0" lang="es-ES_tradnl" sz="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DC42220-CF8F-4910-884D-AB24FADC292A}"/>
              </a:ext>
            </a:extLst>
          </p:cNvPr>
          <p:cNvSpPr txBox="1"/>
          <p:nvPr/>
        </p:nvSpPr>
        <p:spPr>
          <a:xfrm>
            <a:off x="8179893" y="6168204"/>
            <a:ext cx="329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  <a:sym typeface="Arial"/>
              </a:rPr>
              <a:t>Fuente: Rama Judicial, Consulta de Procesos, Levantamiento Fuero</a:t>
            </a:r>
            <a:r>
              <a:rPr kumimoji="0" lang="es-CO" sz="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  <a:sym typeface="Calibri"/>
              </a:rPr>
              <a:t>, 2010-2022.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  <a:sym typeface="Calibri"/>
              </a:rPr>
              <a:t>Cálculos Unidad de conocimiento L&amp;A </a:t>
            </a:r>
            <a:endParaRPr kumimoji="0" lang="es-ES_tradnl" sz="6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638CD7FF-8CB9-4B0C-A8FE-2EB0AB138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99" y="2476810"/>
            <a:ext cx="618287" cy="618287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2570C844-63E0-45DD-9899-9813F353591E}"/>
              </a:ext>
            </a:extLst>
          </p:cNvPr>
          <p:cNvSpPr txBox="1"/>
          <p:nvPr/>
        </p:nvSpPr>
        <p:spPr>
          <a:xfrm>
            <a:off x="4316468" y="2602074"/>
            <a:ext cx="2994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</a:rPr>
              <a:t>Se establece un modelo de multas de hasta 5.000 </a:t>
            </a:r>
            <a:r>
              <a:rPr kumimoji="0" lang="es-C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</a:rPr>
              <a:t>smlmv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1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2236632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214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Gilroy-Bold" panose="00000800000000000000" pitchFamily="2" charset="0"/>
              </a:rPr>
              <a:t>Negociación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A90B4E-BDE2-4CBB-99DF-6A4E730F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CE2FE88-16E8-46E1-A6A9-C2F2E81F8804}"/>
              </a:ext>
            </a:extLst>
          </p:cNvPr>
          <p:cNvSpPr/>
          <p:nvPr/>
        </p:nvSpPr>
        <p:spPr>
          <a:xfrm>
            <a:off x="1892741" y="3103781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Gilroy" panose="00000500000000000000" pitchFamily="50" charset="0"/>
                <a:cs typeface="Arial" panose="020B0604020202020204" pitchFamily="34" charset="0"/>
              </a:rPr>
              <a:t>Ajuste representatividad </a:t>
            </a:r>
            <a:endParaRPr lang="es-CO" sz="1600" b="1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D2C30544-4F86-4A39-8AB1-792389653657}"/>
              </a:ext>
            </a:extLst>
          </p:cNvPr>
          <p:cNvSpPr/>
          <p:nvPr/>
        </p:nvSpPr>
        <p:spPr>
          <a:xfrm>
            <a:off x="1892741" y="1230288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22A1E2"/>
          </a:solidFill>
          <a:ln>
            <a:solidFill>
              <a:srgbClr val="22A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Gilroy" panose="00000500000000000000" pitchFamily="50" charset="0"/>
                <a:cs typeface="Arial" panose="020B0604020202020204" pitchFamily="34" charset="0"/>
              </a:rPr>
              <a:t>Unidad negocial</a:t>
            </a:r>
            <a:endParaRPr lang="es-CO" sz="1600" b="1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4BA14DB-9FFE-4774-9DDD-5654E633E944}"/>
              </a:ext>
            </a:extLst>
          </p:cNvPr>
          <p:cNvSpPr/>
          <p:nvPr/>
        </p:nvSpPr>
        <p:spPr>
          <a:xfrm>
            <a:off x="1915493" y="4015297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00015B"/>
          </a:solidFill>
          <a:ln>
            <a:solidFill>
              <a:srgbClr val="0001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Gilroy" panose="00000500000000000000" pitchFamily="50" charset="0"/>
                <a:cs typeface="Arial" panose="020B0604020202020204" pitchFamily="34" charset="0"/>
              </a:rPr>
              <a:t>Eliminación pactos y acuerdos plurales</a:t>
            </a:r>
            <a:endParaRPr lang="es-CO" sz="1600" b="1" dirty="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E94FFFFA-6D0D-4F02-B19B-DDA07A082824}"/>
              </a:ext>
            </a:extLst>
          </p:cNvPr>
          <p:cNvSpPr/>
          <p:nvPr/>
        </p:nvSpPr>
        <p:spPr>
          <a:xfrm>
            <a:off x="1912930" y="2199349"/>
            <a:ext cx="2257881" cy="618287"/>
          </a:xfrm>
          <a:prstGeom prst="roundRect">
            <a:avLst>
              <a:gd name="adj" fmla="val 38084"/>
            </a:avLst>
          </a:prstGeom>
          <a:solidFill>
            <a:srgbClr val="A8A8A8"/>
          </a:solidFill>
          <a:ln>
            <a:solidFill>
              <a:srgbClr val="A8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Gilroy" panose="00000500000000000000" pitchFamily="50" charset="0"/>
                <a:cs typeface="Arial" panose="020B0604020202020204" pitchFamily="34" charset="0"/>
              </a:rPr>
              <a:t>Unidad convencional</a:t>
            </a:r>
            <a:endParaRPr lang="es-CO" sz="1600" b="1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FB126B6-D071-47BB-978C-E9EB4FD41F26}"/>
              </a:ext>
            </a:extLst>
          </p:cNvPr>
          <p:cNvGrpSpPr/>
          <p:nvPr/>
        </p:nvGrpSpPr>
        <p:grpSpPr>
          <a:xfrm>
            <a:off x="4427535" y="2141817"/>
            <a:ext cx="3232056" cy="711591"/>
            <a:chOff x="4236941" y="5170232"/>
            <a:chExt cx="3232056" cy="711591"/>
          </a:xfrm>
        </p:grpSpPr>
        <p:sp>
          <p:nvSpPr>
            <p:cNvPr id="37" name="Llaves 36">
              <a:extLst>
                <a:ext uri="{FF2B5EF4-FFF2-40B4-BE49-F238E27FC236}">
                  <a16:creationId xmlns:a16="http://schemas.microsoft.com/office/drawing/2014/main" id="{6E12F726-A30C-4F97-B80A-E09B9ADC662F}"/>
                </a:ext>
              </a:extLst>
            </p:cNvPr>
            <p:cNvSpPr/>
            <p:nvPr/>
          </p:nvSpPr>
          <p:spPr>
            <a:xfrm>
              <a:off x="4236941" y="5170232"/>
              <a:ext cx="3232056" cy="711591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b="1">
                <a:latin typeface="Gilroy" panose="00000500000000000000" pitchFamily="50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E338D4BF-D1FD-427A-88E0-6DC246AE0280}"/>
                </a:ext>
              </a:extLst>
            </p:cNvPr>
            <p:cNvSpPr txBox="1"/>
            <p:nvPr/>
          </p:nvSpPr>
          <p:spPr>
            <a:xfrm>
              <a:off x="4516167" y="5227764"/>
              <a:ext cx="25365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>
                  <a:latin typeface="Gilroy" panose="00000500000000000000" pitchFamily="50" charset="0"/>
                  <a:cs typeface="Arial" panose="020B0604020202020204" pitchFamily="34" charset="0"/>
                </a:rPr>
                <a:t>Se establece un plazo de 2 años para tener una única convención por empresa</a:t>
              </a:r>
            </a:p>
          </p:txBody>
        </p:sp>
      </p:grp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2A54340C-C178-4CE5-90EE-62E10DD7C7BB}"/>
              </a:ext>
            </a:extLst>
          </p:cNvPr>
          <p:cNvSpPr/>
          <p:nvPr/>
        </p:nvSpPr>
        <p:spPr>
          <a:xfrm>
            <a:off x="1912930" y="5009931"/>
            <a:ext cx="2257881" cy="618287"/>
          </a:xfrm>
          <a:prstGeom prst="roundRect">
            <a:avLst>
              <a:gd name="adj" fmla="val 38084"/>
            </a:avLst>
          </a:prstGeom>
          <a:solidFill>
            <a:srgbClr val="A8A8A8"/>
          </a:solidFill>
          <a:ln>
            <a:solidFill>
              <a:srgbClr val="A8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latin typeface="Gilroy" panose="00000500000000000000" pitchFamily="50" charset="0"/>
                <a:cs typeface="Arial" panose="020B0604020202020204" pitchFamily="34" charset="0"/>
              </a:rPr>
              <a:t>Negociación rama</a:t>
            </a:r>
            <a:endParaRPr lang="es-CO" sz="1600" b="1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4" name="Llaves 53">
            <a:extLst>
              <a:ext uri="{FF2B5EF4-FFF2-40B4-BE49-F238E27FC236}">
                <a16:creationId xmlns:a16="http://schemas.microsoft.com/office/drawing/2014/main" id="{B94FFE65-927F-4508-A0BB-89900FB769FA}"/>
              </a:ext>
            </a:extLst>
          </p:cNvPr>
          <p:cNvSpPr/>
          <p:nvPr/>
        </p:nvSpPr>
        <p:spPr>
          <a:xfrm>
            <a:off x="4427534" y="1199596"/>
            <a:ext cx="3232057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55" name="Llaves 54">
            <a:extLst>
              <a:ext uri="{FF2B5EF4-FFF2-40B4-BE49-F238E27FC236}">
                <a16:creationId xmlns:a16="http://schemas.microsoft.com/office/drawing/2014/main" id="{7D71E500-D492-40A3-BB98-634C156D3C66}"/>
              </a:ext>
            </a:extLst>
          </p:cNvPr>
          <p:cNvSpPr/>
          <p:nvPr/>
        </p:nvSpPr>
        <p:spPr>
          <a:xfrm>
            <a:off x="4387157" y="4956934"/>
            <a:ext cx="3230053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Llaves 55">
            <a:extLst>
              <a:ext uri="{FF2B5EF4-FFF2-40B4-BE49-F238E27FC236}">
                <a16:creationId xmlns:a16="http://schemas.microsoft.com/office/drawing/2014/main" id="{E0A37943-D399-4BD1-A090-C4F179B564FA}"/>
              </a:ext>
            </a:extLst>
          </p:cNvPr>
          <p:cNvSpPr/>
          <p:nvPr/>
        </p:nvSpPr>
        <p:spPr>
          <a:xfrm>
            <a:off x="4427535" y="3057127"/>
            <a:ext cx="3230054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AAA7692-2878-4512-A64D-B221A509ECBD}"/>
              </a:ext>
            </a:extLst>
          </p:cNvPr>
          <p:cNvSpPr txBox="1"/>
          <p:nvPr/>
        </p:nvSpPr>
        <p:spPr>
          <a:xfrm>
            <a:off x="4648526" y="1256423"/>
            <a:ext cx="2788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Gilroy" panose="00000500000000000000" pitchFamily="50" charset="0"/>
              </a:rPr>
              <a:t>Se obliga a que la negociación sea concentrada (unidad de pliego, mesa, negociadores y acuerdo)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AE61B43-0C74-416D-89C3-BE3AC82E9C7D}"/>
              </a:ext>
            </a:extLst>
          </p:cNvPr>
          <p:cNvSpPr txBox="1"/>
          <p:nvPr/>
        </p:nvSpPr>
        <p:spPr>
          <a:xfrm>
            <a:off x="4545801" y="3124838"/>
            <a:ext cx="299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>
                <a:latin typeface="Gilroy" panose="00000500000000000000" pitchFamily="50" charset="0"/>
              </a:rPr>
              <a:t>Se establece una composición </a:t>
            </a:r>
            <a:r>
              <a:rPr lang="es-MX" err="1">
                <a:latin typeface="Gilroy" panose="00000500000000000000" pitchFamily="50" charset="0"/>
              </a:rPr>
              <a:t>max</a:t>
            </a:r>
            <a:r>
              <a:rPr lang="es-MX">
                <a:latin typeface="Gilroy" panose="00000500000000000000" pitchFamily="50" charset="0"/>
              </a:rPr>
              <a:t>. de 10 negociadores con distribución ponderada 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BFB1CCA-11A3-4A25-93DE-533FE54BADF2}"/>
              </a:ext>
            </a:extLst>
          </p:cNvPr>
          <p:cNvSpPr txBox="1"/>
          <p:nvPr/>
        </p:nvSpPr>
        <p:spPr>
          <a:xfrm>
            <a:off x="4583449" y="5081896"/>
            <a:ext cx="2837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Gilroy" panose="00000500000000000000" pitchFamily="50" charset="0"/>
              </a:rPr>
              <a:t>Se establece que será posible la negociación por niveles 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64955A7-3D9C-4610-A86C-A0410329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52" y="1191082"/>
            <a:ext cx="683793" cy="68379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6E8B541-2E22-4057-82EA-58F4B893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52" y="2213103"/>
            <a:ext cx="627130" cy="627130"/>
          </a:xfrm>
          <a:prstGeom prst="rect">
            <a:avLst/>
          </a:prstGeom>
        </p:spPr>
      </p:pic>
      <p:grpSp>
        <p:nvGrpSpPr>
          <p:cNvPr id="62" name="Grupo 61">
            <a:extLst>
              <a:ext uri="{FF2B5EF4-FFF2-40B4-BE49-F238E27FC236}">
                <a16:creationId xmlns:a16="http://schemas.microsoft.com/office/drawing/2014/main" id="{163E6956-5878-4F07-8098-37DCA11B9489}"/>
              </a:ext>
            </a:extLst>
          </p:cNvPr>
          <p:cNvGrpSpPr/>
          <p:nvPr/>
        </p:nvGrpSpPr>
        <p:grpSpPr>
          <a:xfrm>
            <a:off x="985952" y="3998803"/>
            <a:ext cx="6673640" cy="721032"/>
            <a:chOff x="5030690" y="453889"/>
            <a:chExt cx="6673640" cy="721032"/>
          </a:xfrm>
        </p:grpSpPr>
        <p:sp>
          <p:nvSpPr>
            <p:cNvPr id="63" name="Llaves 62">
              <a:extLst>
                <a:ext uri="{FF2B5EF4-FFF2-40B4-BE49-F238E27FC236}">
                  <a16:creationId xmlns:a16="http://schemas.microsoft.com/office/drawing/2014/main" id="{89C5DF3E-B515-44FB-96A3-021674A9842F}"/>
                </a:ext>
              </a:extLst>
            </p:cNvPr>
            <p:cNvSpPr/>
            <p:nvPr/>
          </p:nvSpPr>
          <p:spPr>
            <a:xfrm>
              <a:off x="8472272" y="461160"/>
              <a:ext cx="3232058" cy="711591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b="1">
                <a:latin typeface="Gilroy" panose="00000500000000000000" pitchFamily="50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14B118A-1786-4FFC-80C8-7A77CBB21B2B}"/>
                </a:ext>
              </a:extLst>
            </p:cNvPr>
            <p:cNvSpPr txBox="1"/>
            <p:nvPr/>
          </p:nvSpPr>
          <p:spPr>
            <a:xfrm>
              <a:off x="8590539" y="528590"/>
              <a:ext cx="29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MX">
                  <a:latin typeface="Gilroy" panose="00000500000000000000" pitchFamily="50" charset="0"/>
                </a:rPr>
                <a:t>Se prohíbe la celebración de acuerdos plurales o grupales (Pactos y PVB) en empresas con sindicato</a:t>
              </a:r>
              <a:endParaRPr lang="es-CO">
                <a:latin typeface="Gilroy" panose="00000500000000000000" pitchFamily="50" charset="0"/>
              </a:endParaRPr>
            </a:p>
          </p:txBody>
        </p:sp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FF5309C0-F6CC-4CB8-AC6C-14265761C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0690" y="453889"/>
              <a:ext cx="683793" cy="683793"/>
            </a:xfrm>
            <a:prstGeom prst="rect">
              <a:avLst/>
            </a:prstGeom>
          </p:spPr>
        </p:pic>
      </p:grpSp>
      <p:pic>
        <p:nvPicPr>
          <p:cNvPr id="66" name="Imagen 65">
            <a:extLst>
              <a:ext uri="{FF2B5EF4-FFF2-40B4-BE49-F238E27FC236}">
                <a16:creationId xmlns:a16="http://schemas.microsoft.com/office/drawing/2014/main" id="{12041BCD-79B4-45ED-9864-2B2B5C18D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52" y="5006229"/>
            <a:ext cx="594826" cy="594826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4AE99119-0AFD-4211-8406-08ADF0B06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52" y="3144793"/>
            <a:ext cx="594826" cy="594826"/>
          </a:xfrm>
          <a:prstGeom prst="rect">
            <a:avLst/>
          </a:prstGeom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927D81E9-6497-485C-889E-D619BAC082C3}"/>
              </a:ext>
            </a:extLst>
          </p:cNvPr>
          <p:cNvSpPr txBox="1"/>
          <p:nvPr/>
        </p:nvSpPr>
        <p:spPr>
          <a:xfrm>
            <a:off x="7840146" y="3802587"/>
            <a:ext cx="3837296" cy="16619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2A1DC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581.836</a:t>
            </a:r>
          </a:p>
          <a:p>
            <a:pPr algn="ctr"/>
            <a:r>
              <a:rPr lang="es-MX" dirty="0">
                <a:solidFill>
                  <a:srgbClr val="22A1DC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Empresas formales </a:t>
            </a:r>
            <a:endParaRPr lang="es-MX" dirty="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latin typeface="Gilroy" panose="00000500000000000000" pitchFamily="50" charset="0"/>
                <a:cs typeface="Arial" panose="020B0604020202020204" pitchFamily="34" charset="0"/>
              </a:rPr>
              <a:t>Se verían impactadas por la negociación por rama en la Industria manufacturera.</a:t>
            </a:r>
            <a:endParaRPr lang="es-CO" sz="1600" dirty="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2495A54-4D0F-4060-9BC9-2A3946DB7958}"/>
              </a:ext>
            </a:extLst>
          </p:cNvPr>
          <p:cNvSpPr txBox="1"/>
          <p:nvPr/>
        </p:nvSpPr>
        <p:spPr>
          <a:xfrm>
            <a:off x="7840146" y="1322329"/>
            <a:ext cx="3837296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70AD47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4.916</a:t>
            </a:r>
          </a:p>
          <a:p>
            <a:pPr algn="ctr"/>
            <a:r>
              <a:rPr lang="es-MX" dirty="0">
                <a:latin typeface="Gilroy" panose="00000500000000000000" pitchFamily="50" charset="0"/>
                <a:cs typeface="Arial" panose="020B0604020202020204" pitchFamily="34" charset="0"/>
              </a:rPr>
              <a:t>Acuerdos firmados </a:t>
            </a:r>
          </a:p>
          <a:p>
            <a:pPr algn="ctr"/>
            <a:r>
              <a:rPr lang="es-MX" sz="1600" dirty="0">
                <a:latin typeface="Gilroy" panose="00000500000000000000" pitchFamily="50" charset="0"/>
                <a:cs typeface="Arial" panose="020B0604020202020204" pitchFamily="34" charset="0"/>
              </a:rPr>
              <a:t>Entre 2016 y 2023</a:t>
            </a:r>
            <a:endParaRPr lang="es-CO" sz="1600" dirty="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2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954107"/>
            <a:chOff x="3287433" y="478514"/>
            <a:chExt cx="5778499" cy="95410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Tendencias PP laborales en la región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AA47E48-A46D-44AD-84EA-DF3C326D555D}"/>
              </a:ext>
            </a:extLst>
          </p:cNvPr>
          <p:cNvSpPr txBox="1"/>
          <p:nvPr/>
        </p:nvSpPr>
        <p:spPr>
          <a:xfrm>
            <a:off x="3214516" y="6630400"/>
            <a:ext cx="62500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</a:t>
            </a:r>
            <a:r>
              <a:rPr kumimoji="0" lang="es-CO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Elaboración propia Unidad de Conocimiento- </a:t>
            </a:r>
            <a:r>
              <a:rPr kumimoji="0" lang="es-CO" sz="7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UCO</a:t>
            </a:r>
            <a:r>
              <a:rPr kumimoji="0" lang="es-CO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s-CO" sz="7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L&amp;A</a:t>
            </a:r>
            <a:endParaRPr kumimoji="0" lang="es-CO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C9D4178-F5F6-4681-8007-601DF7F7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03" y="6044492"/>
            <a:ext cx="2946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Fuente: Propuestas de las Confederaciones de Trabajadores y el Ministerio de Trabajo para la Reforma Laboral (Colombia). Legislación Nacional de cada país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24" name="Gráfico 23">
                <a:extLst>
                  <a:ext uri="{FF2B5EF4-FFF2-40B4-BE49-F238E27FC236}">
                    <a16:creationId xmlns:a16="http://schemas.microsoft.com/office/drawing/2014/main" id="{0558C625-3486-406A-923F-C98F19865A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8350459"/>
                  </p:ext>
                </p:extLst>
              </p:nvPr>
            </p:nvGraphicFramePr>
            <p:xfrm>
              <a:off x="3262731" y="1180265"/>
              <a:ext cx="5588375" cy="46871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0558C625-3486-406A-923F-C98F19865A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731" y="1180265"/>
                <a:ext cx="5588375" cy="468713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15">
            <a:extLst>
              <a:ext uri="{FF2B5EF4-FFF2-40B4-BE49-F238E27FC236}">
                <a16:creationId xmlns:a16="http://schemas.microsoft.com/office/drawing/2014/main" id="{208920A1-510D-40C9-A3F0-69DB15F7BE75}"/>
              </a:ext>
            </a:extLst>
          </p:cNvPr>
          <p:cNvSpPr txBox="1"/>
          <p:nvPr/>
        </p:nvSpPr>
        <p:spPr>
          <a:xfrm>
            <a:off x="8361743" y="2346693"/>
            <a:ext cx="3605150" cy="90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Tercerización limitada y especializada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Negociación por rama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Ajustes a modelo de gestión empresarial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Aumento de costos directos</a:t>
            </a:r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7DC43048-3962-468E-8FBB-F89FA0F3D2AE}"/>
              </a:ext>
            </a:extLst>
          </p:cNvPr>
          <p:cNvSpPr/>
          <p:nvPr/>
        </p:nvSpPr>
        <p:spPr>
          <a:xfrm flipV="1">
            <a:off x="4039776" y="3478383"/>
            <a:ext cx="1949524" cy="14688"/>
          </a:xfrm>
          <a:prstGeom prst="line">
            <a:avLst/>
          </a:prstGeom>
          <a:ln w="28575" cap="flat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11">
            <a:extLst>
              <a:ext uri="{FF2B5EF4-FFF2-40B4-BE49-F238E27FC236}">
                <a16:creationId xmlns:a16="http://schemas.microsoft.com/office/drawing/2014/main" id="{3538A58E-3547-4F4A-B404-BD7D5734981C}"/>
              </a:ext>
            </a:extLst>
          </p:cNvPr>
          <p:cNvSpPr/>
          <p:nvPr/>
        </p:nvSpPr>
        <p:spPr>
          <a:xfrm rot="5400000">
            <a:off x="5741124" y="2321200"/>
            <a:ext cx="477778" cy="1"/>
          </a:xfrm>
          <a:prstGeom prst="line">
            <a:avLst/>
          </a:prstGeom>
          <a:ln w="28575" cap="flat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9749036F-0B36-4BE3-82BE-CC6545FC6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422312" y="1935604"/>
            <a:ext cx="428794" cy="285147"/>
          </a:xfrm>
          <a:prstGeom prst="rect">
            <a:avLst/>
          </a:prstGeom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id="{EB5C25C7-C442-4E6E-BC54-C6A06128B7D2}"/>
              </a:ext>
            </a:extLst>
          </p:cNvPr>
          <p:cNvSpPr txBox="1"/>
          <p:nvPr/>
        </p:nvSpPr>
        <p:spPr>
          <a:xfrm>
            <a:off x="8980255" y="1960788"/>
            <a:ext cx="2706685" cy="236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1" i="0" u="none" strike="noStrike" kern="1200" cap="none" spc="0" normalizeH="0" baseline="0" noProof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COLOMBIA (</a:t>
            </a:r>
            <a:r>
              <a:rPr kumimoji="0" lang="en-US" sz="1404" b="1" i="0" u="none" strike="noStrike" kern="1200" cap="none" spc="0" normalizeH="0" baseline="0" noProof="0" err="1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Reforma</a:t>
            </a:r>
            <a:r>
              <a:rPr kumimoji="0" lang="en-US" sz="1404" b="1" i="0" u="none" strike="noStrike" kern="1200" cap="none" spc="0" normalizeH="0" baseline="0" noProof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 </a:t>
            </a:r>
            <a:r>
              <a:rPr kumimoji="0" lang="en-US" sz="1404" b="1" i="0" u="none" strike="noStrike" kern="1200" cap="none" spc="0" normalizeH="0" baseline="0" noProof="0" err="1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propuesta</a:t>
            </a:r>
            <a:r>
              <a:rPr kumimoji="0" lang="en-US" sz="1404" b="1" i="0" u="none" strike="noStrike" kern="1200" cap="none" spc="0" normalizeH="0" baseline="0" noProof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)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6CF84151-4A40-4CD6-990D-B8CE2402CF07}"/>
              </a:ext>
            </a:extLst>
          </p:cNvPr>
          <p:cNvSpPr txBox="1"/>
          <p:nvPr/>
        </p:nvSpPr>
        <p:spPr>
          <a:xfrm>
            <a:off x="2032258" y="4092455"/>
            <a:ext cx="2946401" cy="1141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Aumento escalas sancionatorias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Tercerización prohibida para actividades nucleares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Negociación por rama de común acuerdo.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D07C3834-8E3F-4D0F-AE18-A5842052A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754437" y="3633827"/>
            <a:ext cx="416450" cy="277633"/>
          </a:xfrm>
          <a:prstGeom prst="rect">
            <a:avLst/>
          </a:prstGeom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5165B38F-CD76-449E-9E94-7AB7833FBD18}"/>
              </a:ext>
            </a:extLst>
          </p:cNvPr>
          <p:cNvSpPr txBox="1"/>
          <p:nvPr/>
        </p:nvSpPr>
        <p:spPr>
          <a:xfrm>
            <a:off x="3397151" y="3659270"/>
            <a:ext cx="642625" cy="23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1" i="0" u="none" strike="noStrike" kern="1200" cap="none" spc="0" normalizeH="0" baseline="0" noProof="0" dirty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PERÚ</a:t>
            </a: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EC632073-1DDE-47D0-8A38-12C129A442A9}"/>
              </a:ext>
            </a:extLst>
          </p:cNvPr>
          <p:cNvSpPr/>
          <p:nvPr/>
        </p:nvSpPr>
        <p:spPr>
          <a:xfrm rot="16200000" flipV="1">
            <a:off x="7201328" y="3161116"/>
            <a:ext cx="27066" cy="2061507"/>
          </a:xfrm>
          <a:prstGeom prst="line">
            <a:avLst/>
          </a:prstGeom>
          <a:ln w="28575" cap="flat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14">
            <a:extLst>
              <a:ext uri="{FF2B5EF4-FFF2-40B4-BE49-F238E27FC236}">
                <a16:creationId xmlns:a16="http://schemas.microsoft.com/office/drawing/2014/main" id="{EE063A8F-7FB1-4C1D-8ECA-C74AD0CA2F53}"/>
              </a:ext>
            </a:extLst>
          </p:cNvPr>
          <p:cNvSpPr/>
          <p:nvPr/>
        </p:nvSpPr>
        <p:spPr>
          <a:xfrm flipV="1">
            <a:off x="2878906" y="1547447"/>
            <a:ext cx="1787899" cy="23358"/>
          </a:xfrm>
          <a:prstGeom prst="line">
            <a:avLst/>
          </a:prstGeom>
          <a:ln w="28575" cap="flat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3228F696-043F-47D1-A977-1B8FE6F3D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442185" y="4005098"/>
            <a:ext cx="442872" cy="2952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2" name="AutoShape 9">
            <a:extLst>
              <a:ext uri="{FF2B5EF4-FFF2-40B4-BE49-F238E27FC236}">
                <a16:creationId xmlns:a16="http://schemas.microsoft.com/office/drawing/2014/main" id="{458FCDEF-FCB3-4A96-926E-AF418F5ADAAA}"/>
              </a:ext>
            </a:extLst>
          </p:cNvPr>
          <p:cNvSpPr/>
          <p:nvPr/>
        </p:nvSpPr>
        <p:spPr>
          <a:xfrm rot="10799999">
            <a:off x="5980012" y="2078179"/>
            <a:ext cx="2265602" cy="27065"/>
          </a:xfrm>
          <a:prstGeom prst="line">
            <a:avLst/>
          </a:prstGeom>
          <a:ln w="28575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375468D-B7A6-454E-BDCE-E73644FBC100}"/>
              </a:ext>
            </a:extLst>
          </p:cNvPr>
          <p:cNvSpPr txBox="1"/>
          <p:nvPr/>
        </p:nvSpPr>
        <p:spPr>
          <a:xfrm>
            <a:off x="8106274" y="4435299"/>
            <a:ext cx="3950610" cy="67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Aumento en escalas sancionatorias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Tercerización especializada por servicios y obras.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Negociación por grupo empresarial.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78B8EC46-FA03-48E9-9AF2-D3981B20A531}"/>
              </a:ext>
            </a:extLst>
          </p:cNvPr>
          <p:cNvSpPr txBox="1"/>
          <p:nvPr/>
        </p:nvSpPr>
        <p:spPr>
          <a:xfrm>
            <a:off x="8980255" y="4032785"/>
            <a:ext cx="1196083" cy="23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1" i="0" u="none" strike="noStrike" kern="1200" cap="none" spc="0" normalizeH="0" baseline="0" noProof="0" dirty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CHILE</a:t>
            </a: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41911E58-CDCA-4B3B-9A72-B9C1FC7933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1412154" y="1398068"/>
            <a:ext cx="437101" cy="249803"/>
          </a:xfrm>
          <a:prstGeom prst="rect">
            <a:avLst/>
          </a:prstGeom>
        </p:spPr>
      </p:pic>
      <p:sp>
        <p:nvSpPr>
          <p:cNvPr id="46" name="TextBox 18">
            <a:extLst>
              <a:ext uri="{FF2B5EF4-FFF2-40B4-BE49-F238E27FC236}">
                <a16:creationId xmlns:a16="http://schemas.microsoft.com/office/drawing/2014/main" id="{D4B3948E-8351-4B6E-B099-410999EF9A80}"/>
              </a:ext>
            </a:extLst>
          </p:cNvPr>
          <p:cNvSpPr txBox="1"/>
          <p:nvPr/>
        </p:nvSpPr>
        <p:spPr>
          <a:xfrm>
            <a:off x="1988032" y="1403032"/>
            <a:ext cx="774253" cy="23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1" i="0" u="none" strike="noStrike" kern="1200" cap="none" spc="0" normalizeH="0" baseline="0" noProof="0" dirty="0">
                <a:ln>
                  <a:noFill/>
                </a:ln>
                <a:solidFill>
                  <a:srgbClr val="22A1E2"/>
                </a:solidFill>
                <a:effectLst/>
                <a:uLnTx/>
                <a:uFillTx/>
                <a:latin typeface="Gilroy" panose="00000500000000000000" pitchFamily="50" charset="0"/>
              </a:rPr>
              <a:t>MÉXICO</a:t>
            </a: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AC8C2B90-A561-4292-A5A4-BBE4840166F2}"/>
              </a:ext>
            </a:extLst>
          </p:cNvPr>
          <p:cNvSpPr txBox="1"/>
          <p:nvPr/>
        </p:nvSpPr>
        <p:spPr>
          <a:xfrm>
            <a:off x="505060" y="1776472"/>
            <a:ext cx="4161740" cy="1367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Tercerización limitada y especializada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Nuevo modelo de negociación colectiva (Legitimación contratos)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Ajustes en estructura judicial y de resolución de conflictos</a:t>
            </a:r>
          </a:p>
          <a:p>
            <a:pPr marL="285750" marR="0" lvl="0" indent="-285750" algn="l" defTabSz="60963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50734"/>
                </a:solidFill>
                <a:effectLst/>
                <a:uLnTx/>
                <a:uFillTx/>
                <a:latin typeface="Gilroy" panose="00000500000000000000" pitchFamily="50" charset="0"/>
              </a:rPr>
              <a:t>Ratificación convenios OIT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A5825C5-CD06-452D-8F39-F9B2496791C0}"/>
              </a:ext>
            </a:extLst>
          </p:cNvPr>
          <p:cNvSpPr/>
          <p:nvPr/>
        </p:nvSpPr>
        <p:spPr>
          <a:xfrm>
            <a:off x="6073512" y="2935240"/>
            <a:ext cx="248715" cy="190595"/>
          </a:xfrm>
          <a:prstGeom prst="rect">
            <a:avLst/>
          </a:prstGeom>
          <a:solidFill>
            <a:srgbClr val="CF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9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5069984" y="478514"/>
            <a:ext cx="2052033" cy="519775"/>
            <a:chOff x="2759040" y="478514"/>
            <a:chExt cx="1766191" cy="51977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1766191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829317" y="478514"/>
              <a:ext cx="169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Impactos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203EE453-9734-4D89-9ABE-58A3E6FE479D}"/>
              </a:ext>
            </a:extLst>
          </p:cNvPr>
          <p:cNvGrpSpPr/>
          <p:nvPr/>
        </p:nvGrpSpPr>
        <p:grpSpPr>
          <a:xfrm>
            <a:off x="522090" y="1272508"/>
            <a:ext cx="11229471" cy="4539362"/>
            <a:chOff x="766900" y="1570945"/>
            <a:chExt cx="10897661" cy="3641886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1A5F6794-17AE-4C75-8270-7A9F218588B4}"/>
                </a:ext>
              </a:extLst>
            </p:cNvPr>
            <p:cNvSpPr/>
            <p:nvPr/>
          </p:nvSpPr>
          <p:spPr>
            <a:xfrm>
              <a:off x="8604739" y="1570946"/>
              <a:ext cx="2968283" cy="681037"/>
            </a:xfrm>
            <a:prstGeom prst="roundRect">
              <a:avLst/>
            </a:prstGeom>
            <a:solidFill>
              <a:srgbClr val="00015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   </a:t>
              </a:r>
              <a:r>
                <a:rPr lang="es-MX" sz="1600" dirty="0">
                  <a:solidFill>
                    <a:prstClr val="white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Análisis de beneficios</a:t>
              </a:r>
              <a:endPara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A1046FAA-EBF4-4256-A82D-3CAE93E60D54}"/>
                </a:ext>
              </a:extLst>
            </p:cNvPr>
            <p:cNvSpPr txBox="1"/>
            <p:nvPr/>
          </p:nvSpPr>
          <p:spPr>
            <a:xfrm>
              <a:off x="8513198" y="2500976"/>
              <a:ext cx="3151363" cy="462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4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4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Revisión de estructura de beneficios que se tienen actualmente por acuerdos colectivos y laudos.</a:t>
              </a:r>
              <a:endParaRPr kumimoji="0" lang="es-CO" sz="1200" b="0" i="0" u="none" strike="noStrike" kern="1200" cap="none" spc="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EF56622E-C9C5-4139-9C9D-393955E0C206}"/>
                </a:ext>
              </a:extLst>
            </p:cNvPr>
            <p:cNvGrpSpPr/>
            <p:nvPr/>
          </p:nvGrpSpPr>
          <p:grpSpPr>
            <a:xfrm>
              <a:off x="803570" y="1616496"/>
              <a:ext cx="3400487" cy="1347466"/>
              <a:chOff x="359151" y="1570945"/>
              <a:chExt cx="3400487" cy="1347466"/>
            </a:xfrm>
          </p:grpSpPr>
          <p:sp>
            <p:nvSpPr>
              <p:cNvPr id="39" name="Rectángulo: esquinas redondeadas 38">
                <a:extLst>
                  <a:ext uri="{FF2B5EF4-FFF2-40B4-BE49-F238E27FC236}">
                    <a16:creationId xmlns:a16="http://schemas.microsoft.com/office/drawing/2014/main" id="{DB95289B-0A42-4625-BDB0-0D5AC79FD8AA}"/>
                  </a:ext>
                </a:extLst>
              </p:cNvPr>
              <p:cNvSpPr/>
              <p:nvPr/>
            </p:nvSpPr>
            <p:spPr>
              <a:xfrm>
                <a:off x="745588" y="1575582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Limitación a empleador respecto de beneficios</a:t>
                </a:r>
                <a:endPara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22">
                <a:extLst>
                  <a:ext uri="{FF2B5EF4-FFF2-40B4-BE49-F238E27FC236}">
                    <a16:creationId xmlns:a16="http://schemas.microsoft.com/office/drawing/2014/main" id="{B4445591-2E9F-4CA6-B689-BF5C18121B28}"/>
                  </a:ext>
                </a:extLst>
              </p:cNvPr>
              <p:cNvSpPr txBox="1"/>
              <p:nvPr/>
            </p:nvSpPr>
            <p:spPr>
              <a:xfrm>
                <a:off x="699816" y="2455425"/>
                <a:ext cx="3059822" cy="4629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Se limita la capacidad de cada empleador de cara a la autonomía de cada uno y sus recursos.</a:t>
                </a:r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55F29D55-E5D9-42D5-A1B4-A110FB947626}"/>
                  </a:ext>
                </a:extLst>
              </p:cNvPr>
              <p:cNvSpPr/>
              <p:nvPr/>
            </p:nvSpPr>
            <p:spPr>
              <a:xfrm>
                <a:off x="359151" y="1570945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1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77E8743C-0182-44B7-8918-E549DD933538}"/>
                </a:ext>
              </a:extLst>
            </p:cNvPr>
            <p:cNvGrpSpPr/>
            <p:nvPr/>
          </p:nvGrpSpPr>
          <p:grpSpPr>
            <a:xfrm>
              <a:off x="4611857" y="1616496"/>
              <a:ext cx="3335961" cy="1347467"/>
              <a:chOff x="4253558" y="1560520"/>
              <a:chExt cx="3335961" cy="1347467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02A6863D-9C7E-4363-A104-BA9254819B19}"/>
                  </a:ext>
                </a:extLst>
              </p:cNvPr>
              <p:cNvSpPr/>
              <p:nvPr/>
            </p:nvSpPr>
            <p:spPr>
              <a:xfrm>
                <a:off x="4611858" y="1570946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 Reconocimiento de industria</a:t>
                </a:r>
                <a:endPara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C91DC30E-A5CD-4D18-A70B-896D8A066CF6}"/>
                  </a:ext>
                </a:extLst>
              </p:cNvPr>
              <p:cNvSpPr txBox="1"/>
              <p:nvPr/>
            </p:nvSpPr>
            <p:spPr>
              <a:xfrm>
                <a:off x="4438156" y="2445000"/>
                <a:ext cx="3151363" cy="4629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Se deberá entrar a hacer un estudio de las diferentes empresas que hagan parte de la industria.</a:t>
                </a: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3EA5187E-18D7-4B68-9CA8-8675C493D6F8}"/>
                  </a:ext>
                </a:extLst>
              </p:cNvPr>
              <p:cNvSpPr/>
              <p:nvPr/>
            </p:nvSpPr>
            <p:spPr>
              <a:xfrm>
                <a:off x="4253558" y="1560520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2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E37E5C7-980D-4155-817F-0FF504B9B6B4}"/>
                </a:ext>
              </a:extLst>
            </p:cNvPr>
            <p:cNvSpPr/>
            <p:nvPr/>
          </p:nvSpPr>
          <p:spPr>
            <a:xfrm>
              <a:off x="8237490" y="1570945"/>
              <a:ext cx="716597" cy="690309"/>
            </a:xfrm>
            <a:prstGeom prst="ellipse">
              <a:avLst/>
            </a:prstGeom>
            <a:solidFill>
              <a:srgbClr val="7ED957"/>
            </a:solidFill>
            <a:ln>
              <a:solidFill>
                <a:srgbClr val="7ED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3</a:t>
              </a:r>
              <a:endParaRPr kumimoji="0" lang="es-C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910071C-C04D-4F74-A4B0-3E101BE08E0F}"/>
                </a:ext>
              </a:extLst>
            </p:cNvPr>
            <p:cNvGrpSpPr/>
            <p:nvPr/>
          </p:nvGrpSpPr>
          <p:grpSpPr>
            <a:xfrm>
              <a:off x="766900" y="3533749"/>
              <a:ext cx="3482927" cy="1679082"/>
              <a:chOff x="387288" y="3441256"/>
              <a:chExt cx="3482927" cy="1679082"/>
            </a:xfrm>
          </p:grpSpPr>
          <p:sp>
            <p:nvSpPr>
              <p:cNvPr id="33" name="Rectángulo: esquinas redondeadas 32">
                <a:extLst>
                  <a:ext uri="{FF2B5EF4-FFF2-40B4-BE49-F238E27FC236}">
                    <a16:creationId xmlns:a16="http://schemas.microsoft.com/office/drawing/2014/main" id="{48585FB9-23E5-44ED-BACD-3F206637F5BE}"/>
                  </a:ext>
                </a:extLst>
              </p:cNvPr>
              <p:cNvSpPr/>
              <p:nvPr/>
            </p:nvSpPr>
            <p:spPr>
              <a:xfrm>
                <a:off x="837125" y="3445893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Análisis económico/ comparación con producción</a:t>
                </a:r>
                <a:endPara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B0410F3D-8833-4E8F-A95A-78733916FC5E}"/>
                  </a:ext>
                </a:extLst>
              </p:cNvPr>
              <p:cNvSpPr txBox="1"/>
              <p:nvPr/>
            </p:nvSpPr>
            <p:spPr>
              <a:xfrm>
                <a:off x="718852" y="4348694"/>
                <a:ext cx="3151363" cy="7716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400" b="0" i="0" u="none" strike="noStrike" kern="1200" cap="none" spc="43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Se deberá realizar un análisis de cara al posible impacto económico que conllevaría la negociación de dicha forma, junto con el incremento en producción y costos</a:t>
                </a:r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F0397167-3947-4F95-8DAC-43D5A0001AEF}"/>
                  </a:ext>
                </a:extLst>
              </p:cNvPr>
              <p:cNvSpPr/>
              <p:nvPr/>
            </p:nvSpPr>
            <p:spPr>
              <a:xfrm>
                <a:off x="387288" y="3441256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4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EA0E560-528E-4276-B09F-65AF7ECB3B32}"/>
                </a:ext>
              </a:extLst>
            </p:cNvPr>
            <p:cNvGrpSpPr/>
            <p:nvPr/>
          </p:nvGrpSpPr>
          <p:grpSpPr>
            <a:xfrm>
              <a:off x="4796455" y="3465929"/>
              <a:ext cx="3245306" cy="1493803"/>
              <a:chOff x="6192988" y="3729556"/>
              <a:chExt cx="3245306" cy="1493803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00210044-2619-4BE9-896E-1B3C02120AD1}"/>
                  </a:ext>
                </a:extLst>
              </p:cNvPr>
              <p:cNvSpPr/>
              <p:nvPr/>
            </p:nvSpPr>
            <p:spPr>
              <a:xfrm>
                <a:off x="6470011" y="3729556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Falta de seguridad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jurídica </a:t>
                </a:r>
                <a:endPara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25">
                <a:extLst>
                  <a:ext uri="{FF2B5EF4-FFF2-40B4-BE49-F238E27FC236}">
                    <a16:creationId xmlns:a16="http://schemas.microsoft.com/office/drawing/2014/main" id="{82FD242D-BC1A-4B75-9AAB-6F3B4101801C}"/>
                  </a:ext>
                </a:extLst>
              </p:cNvPr>
              <p:cNvSpPr txBox="1"/>
              <p:nvPr/>
            </p:nvSpPr>
            <p:spPr>
              <a:xfrm>
                <a:off x="6192988" y="4704814"/>
                <a:ext cx="3151363" cy="518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La prolongación </a:t>
                </a:r>
                <a:r>
                  <a:rPr kumimoji="0" lang="es-C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de conflictos colectivos al no poder llegar a negociaciones conjuntas.</a:t>
                </a:r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9F32C43-EB85-4FEE-AE2F-A64AE57A82B7}"/>
                </a:ext>
              </a:extLst>
            </p:cNvPr>
            <p:cNvSpPr/>
            <p:nvPr/>
          </p:nvSpPr>
          <p:spPr>
            <a:xfrm>
              <a:off x="4527250" y="3470871"/>
              <a:ext cx="716597" cy="690309"/>
            </a:xfrm>
            <a:prstGeom prst="ellipse">
              <a:avLst/>
            </a:prstGeom>
            <a:solidFill>
              <a:srgbClr val="7ED957"/>
            </a:solidFill>
            <a:ln>
              <a:solidFill>
                <a:srgbClr val="7ED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5</a:t>
              </a:r>
              <a:endParaRPr kumimoji="0" lang="es-C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49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5069984" y="478514"/>
            <a:ext cx="2052033" cy="519775"/>
            <a:chOff x="2759040" y="478514"/>
            <a:chExt cx="1766191" cy="51977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1766191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829317" y="478514"/>
              <a:ext cx="169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Huelga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68860892-A426-46D9-AB68-9F89D7999DE9}"/>
              </a:ext>
            </a:extLst>
          </p:cNvPr>
          <p:cNvSpPr/>
          <p:nvPr/>
        </p:nvSpPr>
        <p:spPr>
          <a:xfrm>
            <a:off x="2018486" y="4053834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Nuevas reglas votación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C066CB6-4838-4663-A357-55864EE63FC2}"/>
              </a:ext>
            </a:extLst>
          </p:cNvPr>
          <p:cNvSpPr/>
          <p:nvPr/>
        </p:nvSpPr>
        <p:spPr>
          <a:xfrm>
            <a:off x="2013929" y="2289499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22A1E2"/>
          </a:solidFill>
          <a:ln>
            <a:solidFill>
              <a:srgbClr val="22A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Supresión límite temporal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69DE8D0-0BCA-4C82-9F61-FA90EF0184CF}"/>
              </a:ext>
            </a:extLst>
          </p:cNvPr>
          <p:cNvSpPr/>
          <p:nvPr/>
        </p:nvSpPr>
        <p:spPr>
          <a:xfrm>
            <a:off x="2025299" y="1335918"/>
            <a:ext cx="2298258" cy="618287"/>
          </a:xfrm>
          <a:prstGeom prst="roundRect">
            <a:avLst>
              <a:gd name="adj" fmla="val 38084"/>
            </a:avLst>
          </a:prstGeom>
          <a:solidFill>
            <a:srgbClr val="00015B"/>
          </a:solidFill>
          <a:ln>
            <a:solidFill>
              <a:srgbClr val="0001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Huelga parcial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0D7CCD52-0BDD-4307-BE4F-3E515D4857D6}"/>
              </a:ext>
            </a:extLst>
          </p:cNvPr>
          <p:cNvSpPr/>
          <p:nvPr/>
        </p:nvSpPr>
        <p:spPr>
          <a:xfrm>
            <a:off x="2045487" y="3245277"/>
            <a:ext cx="2257881" cy="618287"/>
          </a:xfrm>
          <a:prstGeom prst="roundRect">
            <a:avLst>
              <a:gd name="adj" fmla="val 38084"/>
            </a:avLst>
          </a:prstGeom>
          <a:solidFill>
            <a:srgbClr val="A8A8A8"/>
          </a:solidFill>
          <a:ln>
            <a:solidFill>
              <a:srgbClr val="A8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Modificación causas ilegalidad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8" name="Llaves 47">
            <a:extLst>
              <a:ext uri="{FF2B5EF4-FFF2-40B4-BE49-F238E27FC236}">
                <a16:creationId xmlns:a16="http://schemas.microsoft.com/office/drawing/2014/main" id="{2CB34F68-6345-4672-AA3B-327334A63C9A}"/>
              </a:ext>
            </a:extLst>
          </p:cNvPr>
          <p:cNvSpPr/>
          <p:nvPr/>
        </p:nvSpPr>
        <p:spPr>
          <a:xfrm>
            <a:off x="4503410" y="3108452"/>
            <a:ext cx="3381923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0E132B7-58E4-44DC-B213-5E9FCA3D09C6}"/>
              </a:ext>
            </a:extLst>
          </p:cNvPr>
          <p:cNvSpPr txBox="1"/>
          <p:nvPr/>
        </p:nvSpPr>
        <p:spPr>
          <a:xfrm>
            <a:off x="4575861" y="3086222"/>
            <a:ext cx="3350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latin typeface="Gilroy" panose="00000500000000000000" pitchFamily="50" charset="0"/>
              </a:rPr>
              <a:t>Se reducen los causales que evalúan los jueces para determinar si una huelga es ilegal o no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EE8CD84-63B6-4972-8146-ED550682E659}"/>
              </a:ext>
            </a:extLst>
          </p:cNvPr>
          <p:cNvSpPr/>
          <p:nvPr/>
        </p:nvSpPr>
        <p:spPr>
          <a:xfrm>
            <a:off x="2054306" y="4979636"/>
            <a:ext cx="2257881" cy="618287"/>
          </a:xfrm>
          <a:prstGeom prst="roundRect">
            <a:avLst>
              <a:gd name="adj" fmla="val 38084"/>
            </a:avLst>
          </a:prstGeom>
          <a:solidFill>
            <a:srgbClr val="A8A8A8"/>
          </a:solidFill>
          <a:ln>
            <a:solidFill>
              <a:srgbClr val="A8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Requisitos mínimos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1" name="Llaves 50">
            <a:extLst>
              <a:ext uri="{FF2B5EF4-FFF2-40B4-BE49-F238E27FC236}">
                <a16:creationId xmlns:a16="http://schemas.microsoft.com/office/drawing/2014/main" id="{D5F1F640-34BF-4B28-B80E-EC23103763DA}"/>
              </a:ext>
            </a:extLst>
          </p:cNvPr>
          <p:cNvSpPr/>
          <p:nvPr/>
        </p:nvSpPr>
        <p:spPr>
          <a:xfrm>
            <a:off x="4472515" y="2289499"/>
            <a:ext cx="3203627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laves 51">
            <a:extLst>
              <a:ext uri="{FF2B5EF4-FFF2-40B4-BE49-F238E27FC236}">
                <a16:creationId xmlns:a16="http://schemas.microsoft.com/office/drawing/2014/main" id="{4698B40D-2070-4FD0-A7E4-02BD6D005668}"/>
              </a:ext>
            </a:extLst>
          </p:cNvPr>
          <p:cNvSpPr/>
          <p:nvPr/>
        </p:nvSpPr>
        <p:spPr>
          <a:xfrm>
            <a:off x="4503410" y="4932983"/>
            <a:ext cx="2526725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laves 52">
            <a:extLst>
              <a:ext uri="{FF2B5EF4-FFF2-40B4-BE49-F238E27FC236}">
                <a16:creationId xmlns:a16="http://schemas.microsoft.com/office/drawing/2014/main" id="{007AF55E-6A32-45C7-9B03-ECFD6ECC59D0}"/>
              </a:ext>
            </a:extLst>
          </p:cNvPr>
          <p:cNvSpPr/>
          <p:nvPr/>
        </p:nvSpPr>
        <p:spPr>
          <a:xfrm>
            <a:off x="4535011" y="4030497"/>
            <a:ext cx="3350321" cy="54949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laves 53">
            <a:extLst>
              <a:ext uri="{FF2B5EF4-FFF2-40B4-BE49-F238E27FC236}">
                <a16:creationId xmlns:a16="http://schemas.microsoft.com/office/drawing/2014/main" id="{119ADEB9-5080-43F7-BF95-6A20F2133F20}"/>
              </a:ext>
            </a:extLst>
          </p:cNvPr>
          <p:cNvSpPr/>
          <p:nvPr/>
        </p:nvSpPr>
        <p:spPr>
          <a:xfrm>
            <a:off x="4488408" y="1429547"/>
            <a:ext cx="3350693" cy="71159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6BE98CA-387C-46AC-B90C-C42F8CDE5004}"/>
              </a:ext>
            </a:extLst>
          </p:cNvPr>
          <p:cNvSpPr txBox="1"/>
          <p:nvPr/>
        </p:nvSpPr>
        <p:spPr>
          <a:xfrm>
            <a:off x="4535012" y="1533391"/>
            <a:ext cx="3203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Expresamente se autoriza la realización de huelgas parciales (municipio, área, cargo)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438F31-3474-4C20-B4D6-50E8CB19824C}"/>
              </a:ext>
            </a:extLst>
          </p:cNvPr>
          <p:cNvSpPr txBox="1"/>
          <p:nvPr/>
        </p:nvSpPr>
        <p:spPr>
          <a:xfrm>
            <a:off x="4472516" y="2336023"/>
            <a:ext cx="3203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Se elimina el límite temporal de máx.</a:t>
            </a:r>
            <a:r>
              <a:rPr lang="es-MX" sz="1200" dirty="0">
                <a:solidFill>
                  <a:prstClr val="black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 60 días, por una ejecución indefinida </a:t>
            </a:r>
            <a:endParaRPr kumimoji="0" lang="es-MX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9FC67E3-BD75-46CC-899F-83E8087C99B1}"/>
              </a:ext>
            </a:extLst>
          </p:cNvPr>
          <p:cNvSpPr txBox="1"/>
          <p:nvPr/>
        </p:nvSpPr>
        <p:spPr>
          <a:xfrm>
            <a:off x="4654354" y="4118321"/>
            <a:ext cx="3084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Se baja el porcentaje requerido de 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 ½ + 1 a 1/3 + 1 </a:t>
            </a:r>
            <a:endParaRPr lang="es-MX" sz="1200" dirty="0"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C88FEE0-8528-4423-A709-4AEED0232400}"/>
              </a:ext>
            </a:extLst>
          </p:cNvPr>
          <p:cNvSpPr txBox="1"/>
          <p:nvPr/>
        </p:nvSpPr>
        <p:spPr>
          <a:xfrm>
            <a:off x="4472517" y="5043373"/>
            <a:ext cx="2412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Los requisitos y etapas serán únicamente para la huelga contractual 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9FE04354-D971-4BE6-BED5-4FD3661C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45" y="1403335"/>
            <a:ext cx="632790" cy="63279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9A585D5A-4AE6-4C4F-8EF8-9BB0E52CA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291" y="2256107"/>
            <a:ext cx="632790" cy="63279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054F446-AA37-43C6-8235-0D12C1A5E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609" y="3198297"/>
            <a:ext cx="626663" cy="626663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8659D0A-4672-47A0-ABB4-37402B489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660" y="4054824"/>
            <a:ext cx="612561" cy="61256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E7127F7-E75F-4BF1-B0B2-3AD90AF10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665" y="5043373"/>
            <a:ext cx="554550" cy="554550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E144D900-2087-4836-A52F-E048157BE1D0}"/>
              </a:ext>
            </a:extLst>
          </p:cNvPr>
          <p:cNvSpPr txBox="1"/>
          <p:nvPr/>
        </p:nvSpPr>
        <p:spPr>
          <a:xfrm>
            <a:off x="8103599" y="1139462"/>
            <a:ext cx="3527106" cy="150810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0158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58%</a:t>
            </a:r>
          </a:p>
          <a:p>
            <a:pPr algn="ctr"/>
            <a:r>
              <a:rPr lang="es-MX" sz="1400" b="1" dirty="0">
                <a:solidFill>
                  <a:srgbClr val="22A1E2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Decisiones judiciales</a:t>
            </a:r>
          </a:p>
          <a:p>
            <a:pPr algn="ctr"/>
            <a:r>
              <a:rPr lang="es-MX" sz="1400" dirty="0">
                <a:latin typeface="Gilroy" panose="00000500000000000000" pitchFamily="50" charset="0"/>
                <a:cs typeface="Arial" panose="020B0604020202020204" pitchFamily="34" charset="0"/>
              </a:rPr>
              <a:t>De los fallos emitidos en segunda instancia declararon la ilegalidad de la huelga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3085EED-C901-43C7-825C-DE5059AB1450}"/>
              </a:ext>
            </a:extLst>
          </p:cNvPr>
          <p:cNvSpPr txBox="1"/>
          <p:nvPr/>
        </p:nvSpPr>
        <p:spPr>
          <a:xfrm>
            <a:off x="8103599" y="3820043"/>
            <a:ext cx="3527106" cy="172354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0158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66%</a:t>
            </a:r>
          </a:p>
          <a:p>
            <a:pPr algn="ctr"/>
            <a:r>
              <a:rPr lang="es-MX" sz="1400" b="1" dirty="0">
                <a:solidFill>
                  <a:srgbClr val="22A1DC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De los casos de huelga</a:t>
            </a:r>
            <a:endParaRPr lang="es-MX" sz="1400" b="1" dirty="0"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solidFill>
                  <a:prstClr val="black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Se promovieron como huelgas imputables al empleador. Las demás huelgas se motivaron como contractuales y en solidaridad</a:t>
            </a:r>
            <a:endParaRPr lang="es-CO" sz="1400" dirty="0">
              <a:solidFill>
                <a:prstClr val="black"/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6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3222172" y="481959"/>
            <a:ext cx="5747657" cy="516330"/>
            <a:chOff x="2759040" y="481959"/>
            <a:chExt cx="1766191" cy="51633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1766191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794178" y="481959"/>
              <a:ext cx="169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Impactos Generales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102" name="Grupo 101">
            <a:extLst>
              <a:ext uri="{FF2B5EF4-FFF2-40B4-BE49-F238E27FC236}">
                <a16:creationId xmlns:a16="http://schemas.microsoft.com/office/drawing/2014/main" id="{BE4E463B-5B83-4AF0-838A-10C48D9311EA}"/>
              </a:ext>
            </a:extLst>
          </p:cNvPr>
          <p:cNvGrpSpPr/>
          <p:nvPr/>
        </p:nvGrpSpPr>
        <p:grpSpPr>
          <a:xfrm>
            <a:off x="615184" y="1224849"/>
            <a:ext cx="10989202" cy="4599728"/>
            <a:chOff x="766900" y="1570945"/>
            <a:chExt cx="10989202" cy="4599728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847DB9CE-FC50-4546-B454-2C54F7F2510F}"/>
                </a:ext>
              </a:extLst>
            </p:cNvPr>
            <p:cNvSpPr/>
            <p:nvPr/>
          </p:nvSpPr>
          <p:spPr>
            <a:xfrm>
              <a:off x="8604739" y="1570946"/>
              <a:ext cx="2968283" cy="681037"/>
            </a:xfrm>
            <a:prstGeom prst="roundRect">
              <a:avLst/>
            </a:prstGeom>
            <a:solidFill>
              <a:srgbClr val="00015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   Incremento de facultades </a:t>
              </a:r>
              <a:r>
                <a:rPr kumimoji="0" lang="es-MX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Mintrabajo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24">
              <a:extLst>
                <a:ext uri="{FF2B5EF4-FFF2-40B4-BE49-F238E27FC236}">
                  <a16:creationId xmlns:a16="http://schemas.microsoft.com/office/drawing/2014/main" id="{FC44974B-2A7C-4FC0-9C3C-29F5AB41C2C1}"/>
                </a:ext>
              </a:extLst>
            </p:cNvPr>
            <p:cNvSpPr txBox="1"/>
            <p:nvPr/>
          </p:nvSpPr>
          <p:spPr>
            <a:xfrm>
              <a:off x="8604739" y="2380010"/>
              <a:ext cx="3151363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4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43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Se amplían las facultades sancionatorias y de intervención de la autoridad administrativa</a:t>
              </a: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778C5B37-E474-444B-A5D9-E13799E93FFF}"/>
                </a:ext>
              </a:extLst>
            </p:cNvPr>
            <p:cNvGrpSpPr/>
            <p:nvPr/>
          </p:nvGrpSpPr>
          <p:grpSpPr>
            <a:xfrm>
              <a:off x="803570" y="1616496"/>
              <a:ext cx="3400487" cy="1353175"/>
              <a:chOff x="359151" y="1570945"/>
              <a:chExt cx="3400487" cy="1353175"/>
            </a:xfrm>
          </p:grpSpPr>
          <p:sp>
            <p:nvSpPr>
              <p:cNvPr id="131" name="Rectángulo: esquinas redondeadas 130">
                <a:extLst>
                  <a:ext uri="{FF2B5EF4-FFF2-40B4-BE49-F238E27FC236}">
                    <a16:creationId xmlns:a16="http://schemas.microsoft.com/office/drawing/2014/main" id="{EF4E9DBA-950D-494C-95BA-A5B3EE6544C4}"/>
                  </a:ext>
                </a:extLst>
              </p:cNvPr>
              <p:cNvSpPr/>
              <p:nvPr/>
            </p:nvSpPr>
            <p:spPr>
              <a:xfrm>
                <a:off x="745588" y="1575582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Limitación a facultades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del empleador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TextBox 22">
                <a:extLst>
                  <a:ext uri="{FF2B5EF4-FFF2-40B4-BE49-F238E27FC236}">
                    <a16:creationId xmlns:a16="http://schemas.microsoft.com/office/drawing/2014/main" id="{E0D76A78-5329-455E-B9EA-ED76043DE7F7}"/>
                  </a:ext>
                </a:extLst>
              </p:cNvPr>
              <p:cNvSpPr txBox="1"/>
              <p:nvPr/>
            </p:nvSpPr>
            <p:spPr>
              <a:xfrm>
                <a:off x="699816" y="2357105"/>
                <a:ext cx="3059822" cy="567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Se limita o reduce la capacidad de actuación del empleador, en materia disciplinaria y organizacional</a:t>
                </a:r>
              </a:p>
            </p:txBody>
          </p:sp>
          <p:sp>
            <p:nvSpPr>
              <p:cNvPr id="133" name="Elipse 132">
                <a:extLst>
                  <a:ext uri="{FF2B5EF4-FFF2-40B4-BE49-F238E27FC236}">
                    <a16:creationId xmlns:a16="http://schemas.microsoft.com/office/drawing/2014/main" id="{A17C1E69-56CC-4956-AE44-475849231C6C}"/>
                  </a:ext>
                </a:extLst>
              </p:cNvPr>
              <p:cNvSpPr/>
              <p:nvPr/>
            </p:nvSpPr>
            <p:spPr>
              <a:xfrm>
                <a:off x="359151" y="1570945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1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97C91AEF-C0A2-4AF4-8EF2-AA46810802F2}"/>
                </a:ext>
              </a:extLst>
            </p:cNvPr>
            <p:cNvGrpSpPr/>
            <p:nvPr/>
          </p:nvGrpSpPr>
          <p:grpSpPr>
            <a:xfrm>
              <a:off x="4611857" y="1616496"/>
              <a:ext cx="3345339" cy="1191196"/>
              <a:chOff x="4253558" y="1560520"/>
              <a:chExt cx="3345339" cy="1191196"/>
            </a:xfrm>
          </p:grpSpPr>
          <p:sp>
            <p:nvSpPr>
              <p:cNvPr id="128" name="Rectángulo: esquinas redondeadas 127">
                <a:extLst>
                  <a:ext uri="{FF2B5EF4-FFF2-40B4-BE49-F238E27FC236}">
                    <a16:creationId xmlns:a16="http://schemas.microsoft.com/office/drawing/2014/main" id="{26E3084F-F8DE-4D35-97EF-A4CB1F6D1AEA}"/>
                  </a:ext>
                </a:extLst>
              </p:cNvPr>
              <p:cNvSpPr/>
              <p:nvPr/>
            </p:nvSpPr>
            <p:spPr>
              <a:xfrm>
                <a:off x="4611858" y="1570946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Incorporación de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nuevas protecciones 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Box 23">
                <a:extLst>
                  <a:ext uri="{FF2B5EF4-FFF2-40B4-BE49-F238E27FC236}">
                    <a16:creationId xmlns:a16="http://schemas.microsoft.com/office/drawing/2014/main" id="{4355B3C2-8E15-4EAB-AF2B-1F7CD1CCECE1}"/>
                  </a:ext>
                </a:extLst>
              </p:cNvPr>
              <p:cNvSpPr txBox="1"/>
              <p:nvPr/>
            </p:nvSpPr>
            <p:spPr>
              <a:xfrm>
                <a:off x="4447534" y="2366995"/>
                <a:ext cx="3151363" cy="3847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0" i="0" u="none" strike="noStrike" kern="1200" cap="none" spc="43" normalizeH="0" baseline="0" noProof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Se convierten protecciones de origen jurisprudencial en norma</a:t>
                </a:r>
              </a:p>
            </p:txBody>
          </p:sp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15C6BFEC-F86A-44E1-9BBB-4F0A9033BF77}"/>
                  </a:ext>
                </a:extLst>
              </p:cNvPr>
              <p:cNvSpPr/>
              <p:nvPr/>
            </p:nvSpPr>
            <p:spPr>
              <a:xfrm>
                <a:off x="4253558" y="1560520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2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1EB1BD10-3660-457A-9D94-9CF3B43B6B87}"/>
                </a:ext>
              </a:extLst>
            </p:cNvPr>
            <p:cNvSpPr/>
            <p:nvPr/>
          </p:nvSpPr>
          <p:spPr>
            <a:xfrm>
              <a:off x="8237490" y="1570945"/>
              <a:ext cx="716597" cy="690309"/>
            </a:xfrm>
            <a:prstGeom prst="ellipse">
              <a:avLst/>
            </a:prstGeom>
            <a:solidFill>
              <a:srgbClr val="7ED957"/>
            </a:solidFill>
            <a:ln>
              <a:solidFill>
                <a:srgbClr val="7ED9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3</a:t>
              </a:r>
              <a:endParaRPr kumimoji="0" lang="es-C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2F8F1487-3878-46C3-8E03-ECA55ABFDEC4}"/>
                </a:ext>
              </a:extLst>
            </p:cNvPr>
            <p:cNvGrpSpPr/>
            <p:nvPr/>
          </p:nvGrpSpPr>
          <p:grpSpPr>
            <a:xfrm>
              <a:off x="766900" y="3238779"/>
              <a:ext cx="3482927" cy="1376367"/>
              <a:chOff x="387288" y="3146286"/>
              <a:chExt cx="3482927" cy="1376367"/>
            </a:xfrm>
          </p:grpSpPr>
          <p:sp>
            <p:nvSpPr>
              <p:cNvPr id="125" name="Rectángulo: esquinas redondeadas 124">
                <a:extLst>
                  <a:ext uri="{FF2B5EF4-FFF2-40B4-BE49-F238E27FC236}">
                    <a16:creationId xmlns:a16="http://schemas.microsoft.com/office/drawing/2014/main" id="{6FCBC003-951D-4875-B692-3076A10E9C66}"/>
                  </a:ext>
                </a:extLst>
              </p:cNvPr>
              <p:cNvSpPr/>
              <p:nvPr/>
            </p:nvSpPr>
            <p:spPr>
              <a:xfrm>
                <a:off x="837125" y="3150923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Aumento exponencial de conflictividad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Box 25">
                <a:extLst>
                  <a:ext uri="{FF2B5EF4-FFF2-40B4-BE49-F238E27FC236}">
                    <a16:creationId xmlns:a16="http://schemas.microsoft.com/office/drawing/2014/main" id="{5D216D4C-8699-4BEE-8C84-865C65D86657}"/>
                  </a:ext>
                </a:extLst>
              </p:cNvPr>
              <p:cNvSpPr txBox="1"/>
              <p:nvPr/>
            </p:nvSpPr>
            <p:spPr>
              <a:xfrm>
                <a:off x="718852" y="3945572"/>
                <a:ext cx="3151363" cy="5770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0" i="0" u="none" strike="noStrike" kern="1200" cap="none" spc="43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Hay aspectos que son incentivos o estímulos a la conflictividad como la sobrerregulación</a:t>
                </a:r>
              </a:p>
            </p:txBody>
          </p:sp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5C89C5F5-E600-41C4-A722-9CD71F7A6FFE}"/>
                  </a:ext>
                </a:extLst>
              </p:cNvPr>
              <p:cNvSpPr/>
              <p:nvPr/>
            </p:nvSpPr>
            <p:spPr>
              <a:xfrm>
                <a:off x="387288" y="3146286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4</a:t>
                </a:r>
                <a:endParaRPr kumimoji="0" lang="es-C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B112284A-1D4A-4AE1-A380-C8AF16853793}"/>
                </a:ext>
              </a:extLst>
            </p:cNvPr>
            <p:cNvGrpSpPr/>
            <p:nvPr/>
          </p:nvGrpSpPr>
          <p:grpSpPr>
            <a:xfrm>
              <a:off x="4500694" y="3185835"/>
              <a:ext cx="3341505" cy="1436218"/>
              <a:chOff x="4238635" y="3076588"/>
              <a:chExt cx="3341505" cy="1436218"/>
            </a:xfrm>
          </p:grpSpPr>
          <p:sp>
            <p:nvSpPr>
              <p:cNvPr id="122" name="Rectángulo: esquinas redondeadas 121">
                <a:extLst>
                  <a:ext uri="{FF2B5EF4-FFF2-40B4-BE49-F238E27FC236}">
                    <a16:creationId xmlns:a16="http://schemas.microsoft.com/office/drawing/2014/main" id="{33321F2E-FB3F-4C23-BAB0-A4508DD2313C}"/>
                  </a:ext>
                </a:extLst>
              </p:cNvPr>
              <p:cNvSpPr/>
              <p:nvPr/>
            </p:nvSpPr>
            <p:spPr>
              <a:xfrm>
                <a:off x="4611857" y="3076588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Vulneración de derechos fundamentales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25">
                <a:extLst>
                  <a:ext uri="{FF2B5EF4-FFF2-40B4-BE49-F238E27FC236}">
                    <a16:creationId xmlns:a16="http://schemas.microsoft.com/office/drawing/2014/main" id="{F4A05B27-6E5C-4E9F-8DD5-974D438C5611}"/>
                  </a:ext>
                </a:extLst>
              </p:cNvPr>
              <p:cNvSpPr txBox="1"/>
              <p:nvPr/>
            </p:nvSpPr>
            <p:spPr>
              <a:xfrm>
                <a:off x="4428777" y="3935725"/>
                <a:ext cx="3151363" cy="5770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149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43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Varios </a:t>
                </a:r>
                <a:r>
                  <a:rPr kumimoji="0" lang="es-CO" sz="1200" b="0" i="0" u="none" strike="noStrike" kern="1200" cap="none" spc="43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elementos van en contravía de pronunciamientos previos de la Corte Constitucional</a:t>
                </a:r>
              </a:p>
            </p:txBody>
          </p:sp>
          <p:sp>
            <p:nvSpPr>
              <p:cNvPr id="124" name="Elipse 123">
                <a:extLst>
                  <a:ext uri="{FF2B5EF4-FFF2-40B4-BE49-F238E27FC236}">
                    <a16:creationId xmlns:a16="http://schemas.microsoft.com/office/drawing/2014/main" id="{C52D26FA-DE20-4E83-B3CC-C2DE707B1C18}"/>
                  </a:ext>
                </a:extLst>
              </p:cNvPr>
              <p:cNvSpPr/>
              <p:nvPr/>
            </p:nvSpPr>
            <p:spPr>
              <a:xfrm>
                <a:off x="4238635" y="3076588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5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0" name="Grupo 109">
              <a:extLst>
                <a:ext uri="{FF2B5EF4-FFF2-40B4-BE49-F238E27FC236}">
                  <a16:creationId xmlns:a16="http://schemas.microsoft.com/office/drawing/2014/main" id="{A1955846-9BF8-40E3-9CB5-E2D608B15A23}"/>
                </a:ext>
              </a:extLst>
            </p:cNvPr>
            <p:cNvGrpSpPr/>
            <p:nvPr/>
          </p:nvGrpSpPr>
          <p:grpSpPr>
            <a:xfrm>
              <a:off x="8313805" y="3134030"/>
              <a:ext cx="3326582" cy="1250283"/>
              <a:chOff x="8246440" y="3067616"/>
              <a:chExt cx="3326582" cy="1250283"/>
            </a:xfrm>
          </p:grpSpPr>
          <p:sp>
            <p:nvSpPr>
              <p:cNvPr id="119" name="Rectángulo: esquinas redondeadas 118">
                <a:extLst>
                  <a:ext uri="{FF2B5EF4-FFF2-40B4-BE49-F238E27FC236}">
                    <a16:creationId xmlns:a16="http://schemas.microsoft.com/office/drawing/2014/main" id="{0938522E-4835-4BA1-848F-9875CA33ACE9}"/>
                  </a:ext>
                </a:extLst>
              </p:cNvPr>
              <p:cNvSpPr/>
              <p:nvPr/>
            </p:nvSpPr>
            <p:spPr>
              <a:xfrm>
                <a:off x="8604739" y="3067616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    Indeterminación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regulatoria 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Box 25">
                <a:extLst>
                  <a:ext uri="{FF2B5EF4-FFF2-40B4-BE49-F238E27FC236}">
                    <a16:creationId xmlns:a16="http://schemas.microsoft.com/office/drawing/2014/main" id="{1FA1B992-819D-490F-8ECF-7CD891723090}"/>
                  </a:ext>
                </a:extLst>
              </p:cNvPr>
              <p:cNvSpPr txBox="1"/>
              <p:nvPr/>
            </p:nvSpPr>
            <p:spPr>
              <a:xfrm>
                <a:off x="8354294" y="3948567"/>
                <a:ext cx="3151363" cy="369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¼ parte de la reforma requiere reglamentación posterior</a:t>
                </a:r>
              </a:p>
            </p:txBody>
          </p:sp>
          <p:sp>
            <p:nvSpPr>
              <p:cNvPr id="121" name="Elipse 120">
                <a:extLst>
                  <a:ext uri="{FF2B5EF4-FFF2-40B4-BE49-F238E27FC236}">
                    <a16:creationId xmlns:a16="http://schemas.microsoft.com/office/drawing/2014/main" id="{7809D4F0-DEF5-4BB5-95E0-DB5F89CF0D44}"/>
                  </a:ext>
                </a:extLst>
              </p:cNvPr>
              <p:cNvSpPr/>
              <p:nvPr/>
            </p:nvSpPr>
            <p:spPr>
              <a:xfrm>
                <a:off x="8246440" y="3067616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6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A8928D1A-C613-4F33-AF71-7CF4A7550E05}"/>
                </a:ext>
              </a:extLst>
            </p:cNvPr>
            <p:cNvGrpSpPr/>
            <p:nvPr/>
          </p:nvGrpSpPr>
          <p:grpSpPr>
            <a:xfrm>
              <a:off x="766900" y="4800395"/>
              <a:ext cx="3430818" cy="1176340"/>
              <a:chOff x="2163433" y="5064022"/>
              <a:chExt cx="3430818" cy="1176340"/>
            </a:xfrm>
          </p:grpSpPr>
          <p:sp>
            <p:nvSpPr>
              <p:cNvPr id="116" name="Rectángulo: esquinas redondeadas 115">
                <a:extLst>
                  <a:ext uri="{FF2B5EF4-FFF2-40B4-BE49-F238E27FC236}">
                    <a16:creationId xmlns:a16="http://schemas.microsoft.com/office/drawing/2014/main" id="{3A5AD709-9F30-4EB7-864C-3B92B1CF26C9}"/>
                  </a:ext>
                </a:extLst>
              </p:cNvPr>
              <p:cNvSpPr/>
              <p:nvPr/>
            </p:nvSpPr>
            <p:spPr>
              <a:xfrm>
                <a:off x="2625968" y="5073294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Falta de seguridad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jurídica </a:t>
                </a:r>
                <a:endPara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Box 25">
                <a:extLst>
                  <a:ext uri="{FF2B5EF4-FFF2-40B4-BE49-F238E27FC236}">
                    <a16:creationId xmlns:a16="http://schemas.microsoft.com/office/drawing/2014/main" id="{0144E67A-2992-45D4-B7B6-140B4FD8E170}"/>
                  </a:ext>
                </a:extLst>
              </p:cNvPr>
              <p:cNvSpPr txBox="1"/>
              <p:nvPr/>
            </p:nvSpPr>
            <p:spPr>
              <a:xfrm>
                <a:off x="2403459" y="5871030"/>
                <a:ext cx="3151363" cy="369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La prolongación </a:t>
                </a:r>
                <a:r>
                  <a:rPr kumimoji="0" lang="es-C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de conflictos sin solución judicial o administrativa</a:t>
                </a:r>
              </a:p>
            </p:txBody>
          </p: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BA497929-8FEB-4E6D-8929-5E71C84D5CA2}"/>
                  </a:ext>
                </a:extLst>
              </p:cNvPr>
              <p:cNvSpPr/>
              <p:nvPr/>
            </p:nvSpPr>
            <p:spPr>
              <a:xfrm>
                <a:off x="2163433" y="5064022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7</a:t>
                </a:r>
                <a:endParaRPr kumimoji="0" lang="es-C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" name="Grupo 111">
              <a:extLst>
                <a:ext uri="{FF2B5EF4-FFF2-40B4-BE49-F238E27FC236}">
                  <a16:creationId xmlns:a16="http://schemas.microsoft.com/office/drawing/2014/main" id="{3A0FC87C-CE60-45A2-89BC-00223D2D6DEF}"/>
                </a:ext>
              </a:extLst>
            </p:cNvPr>
            <p:cNvGrpSpPr/>
            <p:nvPr/>
          </p:nvGrpSpPr>
          <p:grpSpPr>
            <a:xfrm>
              <a:off x="4412766" y="4809667"/>
              <a:ext cx="3430818" cy="1361006"/>
              <a:chOff x="2163433" y="5064022"/>
              <a:chExt cx="3430818" cy="1361006"/>
            </a:xfrm>
          </p:grpSpPr>
          <p:sp>
            <p:nvSpPr>
              <p:cNvPr id="113" name="Rectángulo: esquinas redondeadas 112">
                <a:extLst>
                  <a:ext uri="{FF2B5EF4-FFF2-40B4-BE49-F238E27FC236}">
                    <a16:creationId xmlns:a16="http://schemas.microsoft.com/office/drawing/2014/main" id="{568C0CD9-867F-4E6A-84AF-4AFF1513FD73}"/>
                  </a:ext>
                </a:extLst>
              </p:cNvPr>
              <p:cNvSpPr/>
              <p:nvPr/>
            </p:nvSpPr>
            <p:spPr>
              <a:xfrm>
                <a:off x="2625968" y="5073294"/>
                <a:ext cx="2968283" cy="681037"/>
              </a:xfrm>
              <a:prstGeom prst="roundRect">
                <a:avLst/>
              </a:prstGeom>
              <a:solidFill>
                <a:srgbClr val="00015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Ampliación temporal de conflictos</a:t>
                </a:r>
                <a:endPara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Box 25">
                <a:extLst>
                  <a:ext uri="{FF2B5EF4-FFF2-40B4-BE49-F238E27FC236}">
                    <a16:creationId xmlns:a16="http://schemas.microsoft.com/office/drawing/2014/main" id="{39AC0AFF-99FA-4894-92E6-B2DC4042DD7A}"/>
                  </a:ext>
                </a:extLst>
              </p:cNvPr>
              <p:cNvSpPr txBox="1"/>
              <p:nvPr/>
            </p:nvSpPr>
            <p:spPr>
              <a:xfrm>
                <a:off x="2403459" y="5871030"/>
                <a:ext cx="3151363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La modificación de los términos procesales amplia los extremos temporales de los procesos</a:t>
                </a:r>
              </a:p>
            </p:txBody>
          </p:sp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19E23A74-C16D-453A-8402-C502D506BA76}"/>
                  </a:ext>
                </a:extLst>
              </p:cNvPr>
              <p:cNvSpPr/>
              <p:nvPr/>
            </p:nvSpPr>
            <p:spPr>
              <a:xfrm>
                <a:off x="2163433" y="5064022"/>
                <a:ext cx="716597" cy="690309"/>
              </a:xfrm>
              <a:prstGeom prst="ellipse">
                <a:avLst/>
              </a:prstGeom>
              <a:solidFill>
                <a:srgbClr val="7ED957"/>
              </a:solidFill>
              <a:ln>
                <a:solidFill>
                  <a:srgbClr val="7ED9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8</a:t>
                </a:r>
                <a:endParaRPr kumimoji="0" lang="es-CO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4" name="Rectángulo: esquinas redondeadas 133">
            <a:extLst>
              <a:ext uri="{FF2B5EF4-FFF2-40B4-BE49-F238E27FC236}">
                <a16:creationId xmlns:a16="http://schemas.microsoft.com/office/drawing/2014/main" id="{4F1D50E6-BD84-4B22-9ECC-64541DCC9011}"/>
              </a:ext>
            </a:extLst>
          </p:cNvPr>
          <p:cNvSpPr/>
          <p:nvPr/>
        </p:nvSpPr>
        <p:spPr>
          <a:xfrm>
            <a:off x="8520388" y="4436701"/>
            <a:ext cx="2968283" cy="681037"/>
          </a:xfrm>
          <a:prstGeom prst="roundRect">
            <a:avLst/>
          </a:prstGeom>
          <a:solidFill>
            <a:srgbClr val="0001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Afectación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operacional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8B0D6142-7BA2-4CB4-9179-DED6DDC0DDE0}"/>
              </a:ext>
            </a:extLst>
          </p:cNvPr>
          <p:cNvSpPr/>
          <p:nvPr/>
        </p:nvSpPr>
        <p:spPr>
          <a:xfrm>
            <a:off x="8057853" y="4427429"/>
            <a:ext cx="716597" cy="690309"/>
          </a:xfrm>
          <a:prstGeom prst="ellipse">
            <a:avLst/>
          </a:prstGeom>
          <a:solidFill>
            <a:srgbClr val="7ED957"/>
          </a:solidFill>
          <a:ln>
            <a:solidFill>
              <a:srgbClr val="7ED9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9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6" name="TextBox 25">
            <a:extLst>
              <a:ext uri="{FF2B5EF4-FFF2-40B4-BE49-F238E27FC236}">
                <a16:creationId xmlns:a16="http://schemas.microsoft.com/office/drawing/2014/main" id="{22366FA7-C9DC-4D3D-954D-E679D16145B1}"/>
              </a:ext>
            </a:extLst>
          </p:cNvPr>
          <p:cNvSpPr txBox="1"/>
          <p:nvPr/>
        </p:nvSpPr>
        <p:spPr>
          <a:xfrm>
            <a:off x="8269943" y="5271138"/>
            <a:ext cx="315136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La huelga parcial puede derivar en afectaciones o ceses por municipio, área o cargo </a:t>
            </a:r>
          </a:p>
        </p:txBody>
      </p:sp>
    </p:spTree>
    <p:extLst>
      <p:ext uri="{BB962C8B-B14F-4D97-AF65-F5344CB8AC3E}">
        <p14:creationId xmlns:p14="http://schemas.microsoft.com/office/powerpoint/2010/main" val="317125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3222172" y="481959"/>
            <a:ext cx="5747657" cy="516330"/>
            <a:chOff x="2759040" y="481959"/>
            <a:chExt cx="1766191" cy="51633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2759040" y="481959"/>
              <a:ext cx="1766191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2794178" y="481959"/>
              <a:ext cx="169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Entendimiento de la realidad laboral</a:t>
              </a:r>
              <a:endParaRPr lang="es-CO" sz="105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41" name="Diamond 7">
            <a:extLst>
              <a:ext uri="{FF2B5EF4-FFF2-40B4-BE49-F238E27FC236}">
                <a16:creationId xmlns:a16="http://schemas.microsoft.com/office/drawing/2014/main" id="{A71A04BA-43DF-42B2-A272-F4E28BA12C04}"/>
              </a:ext>
            </a:extLst>
          </p:cNvPr>
          <p:cNvSpPr/>
          <p:nvPr/>
        </p:nvSpPr>
        <p:spPr>
          <a:xfrm>
            <a:off x="1876184" y="2514494"/>
            <a:ext cx="2771507" cy="1828324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Plano 5</a:t>
            </a:r>
          </a:p>
        </p:txBody>
      </p:sp>
      <p:sp>
        <p:nvSpPr>
          <p:cNvPr id="42" name="Diamond 5">
            <a:extLst>
              <a:ext uri="{FF2B5EF4-FFF2-40B4-BE49-F238E27FC236}">
                <a16:creationId xmlns:a16="http://schemas.microsoft.com/office/drawing/2014/main" id="{97A680CB-AE32-48EF-8B42-D9644CE2FA8C}"/>
              </a:ext>
            </a:extLst>
          </p:cNvPr>
          <p:cNvSpPr/>
          <p:nvPr/>
        </p:nvSpPr>
        <p:spPr>
          <a:xfrm>
            <a:off x="2527587" y="3794447"/>
            <a:ext cx="2771507" cy="1828324"/>
          </a:xfrm>
          <a:prstGeom prst="diamond">
            <a:avLst/>
          </a:prstGeom>
          <a:solidFill>
            <a:srgbClr val="15719F"/>
          </a:solidFill>
          <a:ln>
            <a:noFill/>
          </a:ln>
          <a:effectLst>
            <a:outerShdw blurRad="2286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Plano 4</a:t>
            </a:r>
          </a:p>
        </p:txBody>
      </p:sp>
      <p:sp>
        <p:nvSpPr>
          <p:cNvPr id="43" name="Diamond 4">
            <a:extLst>
              <a:ext uri="{FF2B5EF4-FFF2-40B4-BE49-F238E27FC236}">
                <a16:creationId xmlns:a16="http://schemas.microsoft.com/office/drawing/2014/main" id="{5304A4FC-85E2-4FE1-A772-C887D20A9D3C}"/>
              </a:ext>
            </a:extLst>
          </p:cNvPr>
          <p:cNvSpPr/>
          <p:nvPr/>
        </p:nvSpPr>
        <p:spPr>
          <a:xfrm>
            <a:off x="6170555" y="2525599"/>
            <a:ext cx="2771507" cy="1828324"/>
          </a:xfrm>
          <a:prstGeom prst="diamond">
            <a:avLst/>
          </a:prstGeom>
          <a:solidFill>
            <a:srgbClr val="7030A0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Plano 2</a:t>
            </a:r>
          </a:p>
        </p:txBody>
      </p:sp>
      <p:sp>
        <p:nvSpPr>
          <p:cNvPr id="44" name="Diamond 3">
            <a:extLst>
              <a:ext uri="{FF2B5EF4-FFF2-40B4-BE49-F238E27FC236}">
                <a16:creationId xmlns:a16="http://schemas.microsoft.com/office/drawing/2014/main" id="{E06673AB-5D1A-4375-AAE1-C8AFD24B1084}"/>
              </a:ext>
            </a:extLst>
          </p:cNvPr>
          <p:cNvSpPr/>
          <p:nvPr/>
        </p:nvSpPr>
        <p:spPr>
          <a:xfrm>
            <a:off x="3986911" y="1872626"/>
            <a:ext cx="2771507" cy="1828324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13000" sy="11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Plano 1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5D97358-8FA9-4698-AB63-84CFB92E0558}"/>
              </a:ext>
            </a:extLst>
          </p:cNvPr>
          <p:cNvSpPr/>
          <p:nvPr/>
        </p:nvSpPr>
        <p:spPr>
          <a:xfrm>
            <a:off x="9124874" y="2497136"/>
            <a:ext cx="3135255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Entorno laboral y social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1E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Análisis de beneficios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1E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Conflictividad laboral y sindical – Negociaciones complejas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1E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Conflictividad judicial y administrativa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1E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Impactos de política pública</a:t>
            </a: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331E3D36-D73C-4400-969C-83B2C8FD59AE}"/>
              </a:ext>
            </a:extLst>
          </p:cNvPr>
          <p:cNvSpPr/>
          <p:nvPr/>
        </p:nvSpPr>
        <p:spPr>
          <a:xfrm>
            <a:off x="4283127" y="1547229"/>
            <a:ext cx="593512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Relacionamiento interno</a:t>
            </a:r>
          </a:p>
          <a:p>
            <a:pPr marL="742950" marR="0" lvl="1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1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Valoración del liderazgo y mejoramiento competencias</a:t>
            </a:r>
          </a:p>
          <a:p>
            <a:pPr marL="742950" marR="0" lvl="1" indent="-28575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1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Liderazgo para productividad en momentos complejos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F7364107-38D7-4E05-BAA7-058720C85D9D}"/>
              </a:ext>
            </a:extLst>
          </p:cNvPr>
          <p:cNvSpPr/>
          <p:nvPr/>
        </p:nvSpPr>
        <p:spPr>
          <a:xfrm>
            <a:off x="8508480" y="4342818"/>
            <a:ext cx="341953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00015B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Responsabilidades laborales y estructuras terceros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D95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QR riesgos en la estructura de cadena de suministro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D95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QR niveles de responsabilidad y riesgo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DAADD73A-656D-4BFD-83A1-27CE710C280B}"/>
              </a:ext>
            </a:extLst>
          </p:cNvPr>
          <p:cNvSpPr/>
          <p:nvPr/>
        </p:nvSpPr>
        <p:spPr>
          <a:xfrm>
            <a:off x="776268" y="1997224"/>
            <a:ext cx="308857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B90CB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Cartografía social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A8A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Georeferenciación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A8A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Planes de continuidad y contingencia 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B2A1FB8D-A215-42F0-9383-7ACB3F4EF720}"/>
              </a:ext>
            </a:extLst>
          </p:cNvPr>
          <p:cNvSpPr/>
          <p:nvPr/>
        </p:nvSpPr>
        <p:spPr>
          <a:xfrm>
            <a:off x="570740" y="4482580"/>
            <a:ext cx="18011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5719F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Conducta empresarial responsable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020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Incorporación lineamientos OCDE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020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Mesas de trabajo DD</a:t>
            </a:r>
          </a:p>
        </p:txBody>
      </p:sp>
      <p:sp>
        <p:nvSpPr>
          <p:cNvPr id="50" name="Diamond 6">
            <a:extLst>
              <a:ext uri="{FF2B5EF4-FFF2-40B4-BE49-F238E27FC236}">
                <a16:creationId xmlns:a16="http://schemas.microsoft.com/office/drawing/2014/main" id="{99E40E2B-F770-49A6-9342-4FE271BB10DF}"/>
              </a:ext>
            </a:extLst>
          </p:cNvPr>
          <p:cNvSpPr/>
          <p:nvPr/>
        </p:nvSpPr>
        <p:spPr>
          <a:xfrm>
            <a:off x="5447219" y="3794447"/>
            <a:ext cx="2771507" cy="1828324"/>
          </a:xfrm>
          <a:prstGeom prst="diamond">
            <a:avLst/>
          </a:prstGeom>
          <a:solidFill>
            <a:srgbClr val="002060"/>
          </a:solidFill>
          <a:ln>
            <a:noFill/>
          </a:ln>
          <a:effectLst>
            <a:outerShdw blurRad="2286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Plano 3</a:t>
            </a:r>
          </a:p>
        </p:txBody>
      </p:sp>
    </p:spTree>
    <p:extLst>
      <p:ext uri="{BB962C8B-B14F-4D97-AF65-F5344CB8AC3E}">
        <p14:creationId xmlns:p14="http://schemas.microsoft.com/office/powerpoint/2010/main" val="247741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46DC53-920D-9168-8029-C8436E78FD22}"/>
              </a:ext>
            </a:extLst>
          </p:cNvPr>
          <p:cNvSpPr txBox="1"/>
          <p:nvPr/>
        </p:nvSpPr>
        <p:spPr>
          <a:xfrm>
            <a:off x="0" y="5609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srgbClr val="333332"/>
                </a:solidFill>
                <a:effectLst/>
                <a:uLnTx/>
                <a:uFillTx/>
                <a:latin typeface="Gilroy-Bold" panose="00000800000000000000" pitchFamily="2" charset="0"/>
                <a:ea typeface="+mn-ea"/>
                <a:cs typeface="+mn-cs"/>
              </a:rPr>
              <a:t>¡Gracias </a:t>
            </a: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Bold" panose="00000800000000000000" pitchFamily="2" charset="0"/>
                <a:ea typeface="+mn-ea"/>
                <a:cs typeface="+mn-cs"/>
              </a:rPr>
              <a:t>por su atención</a:t>
            </a:r>
            <a:r>
              <a:rPr kumimoji="0" lang="es-CO" sz="4800" b="0" i="0" u="none" strike="noStrike" kern="1200" cap="none" spc="0" normalizeH="0" baseline="0" noProof="0" dirty="0">
                <a:ln>
                  <a:noFill/>
                </a:ln>
                <a:solidFill>
                  <a:srgbClr val="333332"/>
                </a:solidFill>
                <a:effectLst/>
                <a:uLnTx/>
                <a:uFillTx/>
                <a:latin typeface="Gilroy-Bold" panose="000008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5C0A56-C2FC-26E3-0CA2-983EC691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88" y="6003953"/>
            <a:ext cx="6925223" cy="6152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B666F7-03B7-4569-925C-0D3C9036902F}"/>
              </a:ext>
            </a:extLst>
          </p:cNvPr>
          <p:cNvSpPr txBox="1"/>
          <p:nvPr/>
        </p:nvSpPr>
        <p:spPr>
          <a:xfrm>
            <a:off x="2674289" y="3293957"/>
            <a:ext cx="292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www.lopezasociados.net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abogados@lopezasociados.net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B526EC-E06D-446F-A19B-68154510D881}"/>
              </a:ext>
            </a:extLst>
          </p:cNvPr>
          <p:cNvSpPr txBox="1"/>
          <p:nvPr/>
        </p:nvSpPr>
        <p:spPr>
          <a:xfrm>
            <a:off x="2190059" y="4086950"/>
            <a:ext cx="2578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Bogotá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Calle 70 # 7-30 Piso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Edificio Séptima Setenta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PBX: +57 (601) 340 6944</a:t>
            </a:r>
          </a:p>
        </p:txBody>
      </p:sp>
      <p:sp>
        <p:nvSpPr>
          <p:cNvPr id="9" name="CuadroTexto 18">
            <a:extLst>
              <a:ext uri="{FF2B5EF4-FFF2-40B4-BE49-F238E27FC236}">
                <a16:creationId xmlns:a16="http://schemas.microsoft.com/office/drawing/2014/main" id="{365FA50F-C448-4013-8A3B-72D15879B5D2}"/>
              </a:ext>
            </a:extLst>
          </p:cNvPr>
          <p:cNvSpPr txBox="1"/>
          <p:nvPr/>
        </p:nvSpPr>
        <p:spPr>
          <a:xfrm>
            <a:off x="5627597" y="4086950"/>
            <a:ext cx="3552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Medellín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Carrera 43A # 5A-113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Edificio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One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 Plaza, Torre Sur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Of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. 613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PBX: +57 (604) 479 5686</a:t>
            </a:r>
          </a:p>
        </p:txBody>
      </p:sp>
      <p:pic>
        <p:nvPicPr>
          <p:cNvPr id="10" name="Gráfico 12" descr="Correo electrónico">
            <a:extLst>
              <a:ext uri="{FF2B5EF4-FFF2-40B4-BE49-F238E27FC236}">
                <a16:creationId xmlns:a16="http://schemas.microsoft.com/office/drawing/2014/main" id="{6C29B86B-76D0-4BEA-8027-C1465735D8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687" y="3200397"/>
            <a:ext cx="512602" cy="51273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1FE69FE-1D10-42CD-9D8A-6806D389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597" y="3231711"/>
            <a:ext cx="450109" cy="4501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uadroTexto 4">
            <a:extLst>
              <a:ext uri="{FF2B5EF4-FFF2-40B4-BE49-F238E27FC236}">
                <a16:creationId xmlns:a16="http://schemas.microsoft.com/office/drawing/2014/main" id="{0122D40D-3D7A-4189-8CD8-14992AE1058F}"/>
              </a:ext>
            </a:extLst>
          </p:cNvPr>
          <p:cNvSpPr txBox="1"/>
          <p:nvPr/>
        </p:nvSpPr>
        <p:spPr>
          <a:xfrm>
            <a:off x="6047667" y="3293957"/>
            <a:ext cx="2920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LÓPEZ &amp; ASOCIADOS S.A.S.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E2CD122-389C-4719-9071-A124A38AA78E}"/>
              </a:ext>
            </a:extLst>
          </p:cNvPr>
          <p:cNvSpPr txBox="1">
            <a:spLocks/>
          </p:cNvSpPr>
          <p:nvPr/>
        </p:nvSpPr>
        <p:spPr>
          <a:xfrm>
            <a:off x="4044136" y="1635097"/>
            <a:ext cx="4103726" cy="68075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bg1"/>
                </a:solidFill>
                <a:latin typeface="Gilroy" panose="00000500000000000000" pitchFamily="50" charset="0"/>
              </a:rPr>
              <a:t>Contacto</a:t>
            </a:r>
            <a:endParaRPr lang="es-CO" sz="1800" b="1" u="sng" dirty="0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sp>
        <p:nvSpPr>
          <p:cNvPr id="15" name="Forma libre: forma 10">
            <a:extLst>
              <a:ext uri="{FF2B5EF4-FFF2-40B4-BE49-F238E27FC236}">
                <a16:creationId xmlns:a16="http://schemas.microsoft.com/office/drawing/2014/main" id="{7C6D3B6A-FEAC-463D-9E2D-00AB3AD2DD7D}"/>
              </a:ext>
            </a:extLst>
          </p:cNvPr>
          <p:cNvSpPr/>
          <p:nvPr/>
        </p:nvSpPr>
        <p:spPr>
          <a:xfrm>
            <a:off x="5594994" y="2440231"/>
            <a:ext cx="4008343" cy="416179"/>
          </a:xfrm>
          <a:custGeom>
            <a:avLst/>
            <a:gdLst>
              <a:gd name="connsiteX0" fmla="*/ 0 w 1142459"/>
              <a:gd name="connsiteY0" fmla="*/ 0 h 1252173"/>
              <a:gd name="connsiteX1" fmla="*/ 1142459 w 1142459"/>
              <a:gd name="connsiteY1" fmla="*/ 0 h 1252173"/>
              <a:gd name="connsiteX2" fmla="*/ 1142459 w 1142459"/>
              <a:gd name="connsiteY2" fmla="*/ 1252173 h 1252173"/>
              <a:gd name="connsiteX3" fmla="*/ 0 w 1142459"/>
              <a:gd name="connsiteY3" fmla="*/ 1252173 h 1252173"/>
              <a:gd name="connsiteX4" fmla="*/ 0 w 1142459"/>
              <a:gd name="connsiteY4" fmla="*/ 0 h 12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459" h="1252173">
                <a:moveTo>
                  <a:pt x="0" y="0"/>
                </a:moveTo>
                <a:lnTo>
                  <a:pt x="1142459" y="0"/>
                </a:lnTo>
                <a:lnTo>
                  <a:pt x="1142459" y="1252173"/>
                </a:lnTo>
                <a:lnTo>
                  <a:pt x="0" y="12521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Socia - Directora Consultoría y Migratorio</a:t>
            </a:r>
          </a:p>
        </p:txBody>
      </p:sp>
      <p:sp>
        <p:nvSpPr>
          <p:cNvPr id="16" name="Forma libre: forma 10">
            <a:extLst>
              <a:ext uri="{FF2B5EF4-FFF2-40B4-BE49-F238E27FC236}">
                <a16:creationId xmlns:a16="http://schemas.microsoft.com/office/drawing/2014/main" id="{74220AFD-E795-4366-BE14-20A2D84B3B27}"/>
              </a:ext>
            </a:extLst>
          </p:cNvPr>
          <p:cNvSpPr/>
          <p:nvPr/>
        </p:nvSpPr>
        <p:spPr>
          <a:xfrm>
            <a:off x="2070973" y="2440231"/>
            <a:ext cx="2566502" cy="416179"/>
          </a:xfrm>
          <a:custGeom>
            <a:avLst/>
            <a:gdLst>
              <a:gd name="connsiteX0" fmla="*/ 0 w 1142459"/>
              <a:gd name="connsiteY0" fmla="*/ 0 h 1252173"/>
              <a:gd name="connsiteX1" fmla="*/ 1142459 w 1142459"/>
              <a:gd name="connsiteY1" fmla="*/ 0 h 1252173"/>
              <a:gd name="connsiteX2" fmla="*/ 1142459 w 1142459"/>
              <a:gd name="connsiteY2" fmla="*/ 1252173 h 1252173"/>
              <a:gd name="connsiteX3" fmla="*/ 0 w 1142459"/>
              <a:gd name="connsiteY3" fmla="*/ 1252173 h 1252173"/>
              <a:gd name="connsiteX4" fmla="*/ 0 w 1142459"/>
              <a:gd name="connsiteY4" fmla="*/ 0 h 12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459" h="1252173">
                <a:moveTo>
                  <a:pt x="0" y="0"/>
                </a:moveTo>
                <a:lnTo>
                  <a:pt x="1142459" y="0"/>
                </a:lnTo>
                <a:lnTo>
                  <a:pt x="1142459" y="1252173"/>
                </a:lnTo>
                <a:lnTo>
                  <a:pt x="0" y="12521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Ana María Rubiano</a:t>
            </a:r>
          </a:p>
        </p:txBody>
      </p:sp>
      <p:cxnSp>
        <p:nvCxnSpPr>
          <p:cNvPr id="18" name="Conector recto 19">
            <a:extLst>
              <a:ext uri="{FF2B5EF4-FFF2-40B4-BE49-F238E27FC236}">
                <a16:creationId xmlns:a16="http://schemas.microsoft.com/office/drawing/2014/main" id="{0981D6D7-1399-4D01-9E19-D83830C565AB}"/>
              </a:ext>
            </a:extLst>
          </p:cNvPr>
          <p:cNvCxnSpPr>
            <a:cxnSpLocks/>
          </p:cNvCxnSpPr>
          <p:nvPr/>
        </p:nvCxnSpPr>
        <p:spPr>
          <a:xfrm>
            <a:off x="2034507" y="2322345"/>
            <a:ext cx="7561126" cy="0"/>
          </a:xfrm>
          <a:prstGeom prst="line">
            <a:avLst/>
          </a:prstGeom>
          <a:ln w="38100">
            <a:solidFill>
              <a:schemeClr val="bg1">
                <a:lumMod val="85000"/>
                <a:alpha val="52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9">
            <a:extLst>
              <a:ext uri="{FF2B5EF4-FFF2-40B4-BE49-F238E27FC236}">
                <a16:creationId xmlns:a16="http://schemas.microsoft.com/office/drawing/2014/main" id="{4916B60C-BAE0-4697-BF11-31BED7474879}"/>
              </a:ext>
            </a:extLst>
          </p:cNvPr>
          <p:cNvCxnSpPr>
            <a:cxnSpLocks/>
          </p:cNvCxnSpPr>
          <p:nvPr/>
        </p:nvCxnSpPr>
        <p:spPr>
          <a:xfrm>
            <a:off x="2034507" y="2971274"/>
            <a:ext cx="7561126" cy="0"/>
          </a:xfrm>
          <a:prstGeom prst="line">
            <a:avLst/>
          </a:prstGeom>
          <a:ln w="38100">
            <a:solidFill>
              <a:schemeClr val="bg1">
                <a:lumMod val="85000"/>
                <a:alpha val="52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BA8EA02-5B36-4528-B57C-BFD118E61420}"/>
              </a:ext>
            </a:extLst>
          </p:cNvPr>
          <p:cNvCxnSpPr>
            <a:cxnSpLocks/>
          </p:cNvCxnSpPr>
          <p:nvPr/>
        </p:nvCxnSpPr>
        <p:spPr>
          <a:xfrm>
            <a:off x="2034507" y="3925003"/>
            <a:ext cx="7561126" cy="0"/>
          </a:xfrm>
          <a:prstGeom prst="line">
            <a:avLst/>
          </a:prstGeom>
          <a:ln w="38100">
            <a:solidFill>
              <a:schemeClr val="bg1">
                <a:lumMod val="85000"/>
                <a:alpha val="52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16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9F536D-4AB2-D529-DD43-2E0A29D4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1" y="6014614"/>
            <a:ext cx="5238578" cy="5688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AD08DDD-D58B-ECC2-6548-2BF4263C9D64}"/>
              </a:ext>
            </a:extLst>
          </p:cNvPr>
          <p:cNvSpPr txBox="1"/>
          <p:nvPr/>
        </p:nvSpPr>
        <p:spPr>
          <a:xfrm>
            <a:off x="348322" y="162522"/>
            <a:ext cx="94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Gilroy" panose="00000500000000000000" pitchFamily="50" charset="0"/>
              </a:rPr>
              <a:t>Caracterización General</a:t>
            </a:r>
            <a:endParaRPr lang="es-CO" sz="1600" dirty="0">
              <a:solidFill>
                <a:schemeClr val="bg1"/>
              </a:solidFill>
              <a:latin typeface="Gilroy" panose="00000500000000000000" pitchFamily="50" charset="0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068C9D4-6FEE-4E9C-9248-E1ADD4005CC6}"/>
              </a:ext>
            </a:extLst>
          </p:cNvPr>
          <p:cNvGrpSpPr/>
          <p:nvPr/>
        </p:nvGrpSpPr>
        <p:grpSpPr>
          <a:xfrm>
            <a:off x="685343" y="1085324"/>
            <a:ext cx="6784381" cy="4116470"/>
            <a:chOff x="1066016" y="1920551"/>
            <a:chExt cx="6784381" cy="4116470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CE564FAC-4D0C-45AD-9DED-BF152073BC02}"/>
                </a:ext>
              </a:extLst>
            </p:cNvPr>
            <p:cNvGrpSpPr/>
            <p:nvPr/>
          </p:nvGrpSpPr>
          <p:grpSpPr>
            <a:xfrm>
              <a:off x="1066016" y="1920551"/>
              <a:ext cx="6784381" cy="4116470"/>
              <a:chOff x="486279" y="1645343"/>
              <a:chExt cx="6784381" cy="4116470"/>
            </a:xfrm>
          </p:grpSpPr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DBE46F88-D977-4730-9F39-93A0A8C6D32F}"/>
                  </a:ext>
                </a:extLst>
              </p:cNvPr>
              <p:cNvSpPr txBox="1"/>
              <p:nvPr/>
            </p:nvSpPr>
            <p:spPr>
              <a:xfrm>
                <a:off x="486279" y="2399242"/>
                <a:ext cx="3172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rPr>
                  <a:t>Texto aprobado en 1° debate</a:t>
                </a:r>
                <a:endPara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AF9B8FC8-E636-4299-8CBD-9C8D7FF0A6BB}"/>
                  </a:ext>
                </a:extLst>
              </p:cNvPr>
              <p:cNvGrpSpPr/>
              <p:nvPr/>
            </p:nvGrpSpPr>
            <p:grpSpPr>
              <a:xfrm>
                <a:off x="4962466" y="1645343"/>
                <a:ext cx="2308194" cy="4116470"/>
                <a:chOff x="3763980" y="1699105"/>
                <a:chExt cx="2308194" cy="4116470"/>
              </a:xfrm>
            </p:grpSpPr>
            <p:sp>
              <p:nvSpPr>
                <p:cNvPr id="64" name="Rectángulo: esquinas redondeadas 63">
                  <a:extLst>
                    <a:ext uri="{FF2B5EF4-FFF2-40B4-BE49-F238E27FC236}">
                      <a16:creationId xmlns:a16="http://schemas.microsoft.com/office/drawing/2014/main" id="{493724E3-F400-4788-BE85-D415B944B6E8}"/>
                    </a:ext>
                  </a:extLst>
                </p:cNvPr>
                <p:cNvSpPr/>
                <p:nvPr/>
              </p:nvSpPr>
              <p:spPr>
                <a:xfrm>
                  <a:off x="3763980" y="1699105"/>
                  <a:ext cx="2308194" cy="1072697"/>
                </a:xfrm>
                <a:prstGeom prst="roundRect">
                  <a:avLst/>
                </a:prstGeom>
                <a:solidFill>
                  <a:srgbClr val="00015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roy" panose="00000500000000000000" pitchFamily="50" charset="0"/>
                      <a:cs typeface="Arial" panose="020B0604020202020204" pitchFamily="34" charset="0"/>
                    </a:rPr>
                    <a:t>23 Artículos eliminados</a:t>
                  </a:r>
                  <a:endPara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Rectángulo: esquinas redondeadas 64">
                  <a:extLst>
                    <a:ext uri="{FF2B5EF4-FFF2-40B4-BE49-F238E27FC236}">
                      <a16:creationId xmlns:a16="http://schemas.microsoft.com/office/drawing/2014/main" id="{63BA12DC-786D-463C-92BE-31ED6BAA4B8E}"/>
                    </a:ext>
                  </a:extLst>
                </p:cNvPr>
                <p:cNvSpPr/>
                <p:nvPr/>
              </p:nvSpPr>
              <p:spPr>
                <a:xfrm>
                  <a:off x="3763980" y="3075366"/>
                  <a:ext cx="2308194" cy="1179217"/>
                </a:xfrm>
                <a:prstGeom prst="roundRect">
                  <a:avLst/>
                </a:prstGeom>
                <a:solidFill>
                  <a:srgbClr val="00015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roy" panose="00000500000000000000" pitchFamily="50" charset="0"/>
                      <a:cs typeface="Arial" panose="020B0604020202020204" pitchFamily="34" charset="0"/>
                    </a:rPr>
                    <a:t>34 Artículos aprobados como se presentaron en la ponencia</a:t>
                  </a:r>
                  <a:endPara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Rectángulo: esquinas redondeadas 65">
                  <a:extLst>
                    <a:ext uri="{FF2B5EF4-FFF2-40B4-BE49-F238E27FC236}">
                      <a16:creationId xmlns:a16="http://schemas.microsoft.com/office/drawing/2014/main" id="{8B0C0AFC-D46A-4905-BA75-6F1E3483235D}"/>
                    </a:ext>
                  </a:extLst>
                </p:cNvPr>
                <p:cNvSpPr/>
                <p:nvPr/>
              </p:nvSpPr>
              <p:spPr>
                <a:xfrm>
                  <a:off x="3763980" y="4742878"/>
                  <a:ext cx="2308194" cy="1072697"/>
                </a:xfrm>
                <a:prstGeom prst="roundRect">
                  <a:avLst/>
                </a:prstGeom>
                <a:solidFill>
                  <a:srgbClr val="00015B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roy" panose="00000500000000000000" pitchFamily="50" charset="0"/>
                      <a:cs typeface="Arial" panose="020B0604020202020204" pitchFamily="34" charset="0"/>
                    </a:rPr>
                    <a:t>42 Artículos aprobado con proposiciones</a:t>
                  </a:r>
                  <a:endPara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roy" panose="00000500000000000000" pitchFamily="50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9D7A02E3-4F7A-49F5-A974-94F2EC91D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1856742" y="3699554"/>
              <a:ext cx="1600200" cy="1600200"/>
            </a:xfrm>
            <a:prstGeom prst="rect">
              <a:avLst/>
            </a:prstGeom>
          </p:spPr>
        </p:pic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36D021D7-5CA9-49EB-BB39-626F0DBE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640418" y="2091540"/>
              <a:ext cx="658368" cy="658368"/>
            </a:xfrm>
            <a:prstGeom prst="rect">
              <a:avLst/>
            </a:prstGeom>
          </p:spPr>
        </p:pic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6CC1F893-09CB-41AB-8614-66781D2DC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4640418" y="3557237"/>
              <a:ext cx="658368" cy="658368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C09C9D5-93BD-4F5F-A0F5-46DA1AA4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4570291" y="5022934"/>
              <a:ext cx="798622" cy="798622"/>
            </a:xfrm>
            <a:prstGeom prst="rect">
              <a:avLst/>
            </a:prstGeom>
          </p:spPr>
        </p:pic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6B44822-A95B-4338-B2B8-F6FE59F9D85E}"/>
              </a:ext>
            </a:extLst>
          </p:cNvPr>
          <p:cNvSpPr txBox="1"/>
          <p:nvPr/>
        </p:nvSpPr>
        <p:spPr>
          <a:xfrm>
            <a:off x="7871569" y="1879204"/>
            <a:ext cx="3807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Dentro de los artículos eliminados se destaca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Disposiciones relacionadas con la negociación colectiva unificada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Huelga en los servicios públicos esenciales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Límites sobre la tercerización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742FAF5F-24C4-4263-A6D9-85A70AD3E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" y="5910006"/>
            <a:ext cx="1660716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523220"/>
            <a:chOff x="3287433" y="478514"/>
            <a:chExt cx="5778499" cy="52322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Articulado - Reforma Laboral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C3330E9-5479-4A52-8435-3FA0045C1DB8}"/>
              </a:ext>
            </a:extLst>
          </p:cNvPr>
          <p:cNvGrpSpPr/>
          <p:nvPr/>
        </p:nvGrpSpPr>
        <p:grpSpPr>
          <a:xfrm>
            <a:off x="2860675" y="1820797"/>
            <a:ext cx="8756422" cy="3216406"/>
            <a:chOff x="2876550" y="1152521"/>
            <a:chExt cx="8534400" cy="2383324"/>
          </a:xfrm>
        </p:grpSpPr>
        <p:sp>
          <p:nvSpPr>
            <p:cNvPr id="15" name="Diagrama de flujo: terminador 14">
              <a:extLst>
                <a:ext uri="{FF2B5EF4-FFF2-40B4-BE49-F238E27FC236}">
                  <a16:creationId xmlns:a16="http://schemas.microsoft.com/office/drawing/2014/main" id="{92F835D8-EA31-4141-8E66-360000C27D44}"/>
                </a:ext>
              </a:extLst>
            </p:cNvPr>
            <p:cNvSpPr/>
            <p:nvPr/>
          </p:nvSpPr>
          <p:spPr>
            <a:xfrm>
              <a:off x="2876550" y="115252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Objeto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6" name="Diagrama de flujo: terminador 15">
              <a:extLst>
                <a:ext uri="{FF2B5EF4-FFF2-40B4-BE49-F238E27FC236}">
                  <a16:creationId xmlns:a16="http://schemas.microsoft.com/office/drawing/2014/main" id="{D0326981-9650-4B74-881B-1288FC7CA6E8}"/>
                </a:ext>
              </a:extLst>
            </p:cNvPr>
            <p:cNvSpPr/>
            <p:nvPr/>
          </p:nvSpPr>
          <p:spPr>
            <a:xfrm>
              <a:off x="4114800" y="1152524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Relaciones que regula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7" name="Diagrama de flujo: terminador 16">
              <a:extLst>
                <a:ext uri="{FF2B5EF4-FFF2-40B4-BE49-F238E27FC236}">
                  <a16:creationId xmlns:a16="http://schemas.microsoft.com/office/drawing/2014/main" id="{B1FB715D-345D-4614-8435-E258EA8DA9A8}"/>
                </a:ext>
              </a:extLst>
            </p:cNvPr>
            <p:cNvSpPr/>
            <p:nvPr/>
          </p:nvSpPr>
          <p:spPr>
            <a:xfrm>
              <a:off x="5353050" y="1152523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Restricciones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8" name="Diagrama de flujo: terminador 17">
              <a:extLst>
                <a:ext uri="{FF2B5EF4-FFF2-40B4-BE49-F238E27FC236}">
                  <a16:creationId xmlns:a16="http://schemas.microsoft.com/office/drawing/2014/main" id="{9D00DC60-6D40-48AC-99CB-DA19552EE34B}"/>
                </a:ext>
              </a:extLst>
            </p:cNvPr>
            <p:cNvSpPr/>
            <p:nvPr/>
          </p:nvSpPr>
          <p:spPr>
            <a:xfrm>
              <a:off x="6591300" y="1152522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Publicación RIT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9" name="Diagrama de flujo: terminador 18">
              <a:extLst>
                <a:ext uri="{FF2B5EF4-FFF2-40B4-BE49-F238E27FC236}">
                  <a16:creationId xmlns:a16="http://schemas.microsoft.com/office/drawing/2014/main" id="{5D828556-BAA5-4844-8BA7-44677231C81A}"/>
                </a:ext>
              </a:extLst>
            </p:cNvPr>
            <p:cNvSpPr/>
            <p:nvPr/>
          </p:nvSpPr>
          <p:spPr>
            <a:xfrm>
              <a:off x="7810500" y="1152521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Limite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trab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Suplementar.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0" name="Diagrama de flujo: terminador 19">
              <a:extLst>
                <a:ext uri="{FF2B5EF4-FFF2-40B4-BE49-F238E27FC236}">
                  <a16:creationId xmlns:a16="http://schemas.microsoft.com/office/drawing/2014/main" id="{29DD3FBA-0A9A-4255-BA84-9E93F2E15DFD}"/>
                </a:ext>
              </a:extLst>
            </p:cNvPr>
            <p:cNvSpPr/>
            <p:nvPr/>
          </p:nvSpPr>
          <p:spPr>
            <a:xfrm>
              <a:off x="9029700" y="1152521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Limite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subordinac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1" name="Diagrama de flujo: terminador 20">
              <a:extLst>
                <a:ext uri="{FF2B5EF4-FFF2-40B4-BE49-F238E27FC236}">
                  <a16:creationId xmlns:a16="http://schemas.microsoft.com/office/drawing/2014/main" id="{D4C70A07-F5B3-41B3-86AC-755A6A31776C}"/>
                </a:ext>
              </a:extLst>
            </p:cNvPr>
            <p:cNvSpPr/>
            <p:nvPr/>
          </p:nvSpPr>
          <p:spPr>
            <a:xfrm>
              <a:off x="10277475" y="1152521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Eliminación violencia.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2" name="Diagrama de flujo: terminador 21">
              <a:extLst>
                <a:ext uri="{FF2B5EF4-FFF2-40B4-BE49-F238E27FC236}">
                  <a16:creationId xmlns:a16="http://schemas.microsoft.com/office/drawing/2014/main" id="{48517266-7102-41E6-A621-C0FAC6262314}"/>
                </a:ext>
              </a:extLst>
            </p:cNvPr>
            <p:cNvSpPr/>
            <p:nvPr/>
          </p:nvSpPr>
          <p:spPr>
            <a:xfrm>
              <a:off x="2876550" y="177869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Contrato aprendizaje.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3" name="Diagrama de flujo: terminador 22">
              <a:extLst>
                <a:ext uri="{FF2B5EF4-FFF2-40B4-BE49-F238E27FC236}">
                  <a16:creationId xmlns:a16="http://schemas.microsoft.com/office/drawing/2014/main" id="{46FD124E-1D36-4C38-8326-685EEC1114D2}"/>
                </a:ext>
              </a:extLst>
            </p:cNvPr>
            <p:cNvSpPr/>
            <p:nvPr/>
          </p:nvSpPr>
          <p:spPr>
            <a:xfrm>
              <a:off x="4114800" y="177869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Trab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Plataformas digitales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4" name="Diagrama de flujo: terminador 23">
              <a:extLst>
                <a:ext uri="{FF2B5EF4-FFF2-40B4-BE49-F238E27FC236}">
                  <a16:creationId xmlns:a16="http://schemas.microsoft.com/office/drawing/2014/main" id="{130FC7F1-F57A-4BAD-AF91-17CD8087070B}"/>
                </a:ext>
              </a:extLst>
            </p:cNvPr>
            <p:cNvSpPr/>
            <p:nvPr/>
          </p:nvSpPr>
          <p:spPr>
            <a:xfrm>
              <a:off x="5353050" y="177869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Modalidad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trab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plataf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5" name="Diagrama de flujo: terminador 24">
              <a:extLst>
                <a:ext uri="{FF2B5EF4-FFF2-40B4-BE49-F238E27FC236}">
                  <a16:creationId xmlns:a16="http://schemas.microsoft.com/office/drawing/2014/main" id="{A11434FF-ACE4-47AD-B3B2-6937F8483CD1}"/>
                </a:ext>
              </a:extLst>
            </p:cNvPr>
            <p:cNvSpPr/>
            <p:nvPr/>
          </p:nvSpPr>
          <p:spPr>
            <a:xfrm>
              <a:off x="6591300" y="1783247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Información P.D.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1" name="Diagrama de flujo: terminador 30">
              <a:extLst>
                <a:ext uri="{FF2B5EF4-FFF2-40B4-BE49-F238E27FC236}">
                  <a16:creationId xmlns:a16="http://schemas.microsoft.com/office/drawing/2014/main" id="{270038F5-D6B2-42A4-95BB-AAD529122DF9}"/>
                </a:ext>
              </a:extLst>
            </p:cNvPr>
            <p:cNvSpPr/>
            <p:nvPr/>
          </p:nvSpPr>
          <p:spPr>
            <a:xfrm>
              <a:off x="7810500" y="177869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SS y RL en PD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2" name="Diagrama de flujo: terminador 31">
              <a:extLst>
                <a:ext uri="{FF2B5EF4-FFF2-40B4-BE49-F238E27FC236}">
                  <a16:creationId xmlns:a16="http://schemas.microsoft.com/office/drawing/2014/main" id="{9A1FA55D-E966-43F1-B1C9-C0FC98A48A3E}"/>
                </a:ext>
              </a:extLst>
            </p:cNvPr>
            <p:cNvSpPr/>
            <p:nvPr/>
          </p:nvSpPr>
          <p:spPr>
            <a:xfrm>
              <a:off x="9029700" y="1778682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Inscripción empresa PD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3" name="Diagrama de flujo: terminador 32">
              <a:extLst>
                <a:ext uri="{FF2B5EF4-FFF2-40B4-BE49-F238E27FC236}">
                  <a16:creationId xmlns:a16="http://schemas.microsoft.com/office/drawing/2014/main" id="{7D21DD55-E1C3-4BBD-A238-AC08F089CBD5}"/>
                </a:ext>
              </a:extLst>
            </p:cNvPr>
            <p:cNvSpPr/>
            <p:nvPr/>
          </p:nvSpPr>
          <p:spPr>
            <a:xfrm>
              <a:off x="10277475" y="179275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Transp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Sistema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automa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4" name="Diagrama de flujo: terminador 33">
              <a:extLst>
                <a:ext uri="{FF2B5EF4-FFF2-40B4-BE49-F238E27FC236}">
                  <a16:creationId xmlns:a16="http://schemas.microsoft.com/office/drawing/2014/main" id="{3F9FD21E-7F22-435D-9BF1-626DD1426E2C}"/>
                </a:ext>
              </a:extLst>
            </p:cNvPr>
            <p:cNvSpPr/>
            <p:nvPr/>
          </p:nvSpPr>
          <p:spPr>
            <a:xfrm>
              <a:off x="2876550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Super. Humana </a:t>
              </a:r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sis</a:t>
              </a:r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. </a:t>
              </a:r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automa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5" name="Diagrama de flujo: terminador 34">
              <a:extLst>
                <a:ext uri="{FF2B5EF4-FFF2-40B4-BE49-F238E27FC236}">
                  <a16:creationId xmlns:a16="http://schemas.microsoft.com/office/drawing/2014/main" id="{70ECB0F7-11F8-4064-A3A1-A822D1CFB224}"/>
                </a:ext>
              </a:extLst>
            </p:cNvPr>
            <p:cNvSpPr/>
            <p:nvPr/>
          </p:nvSpPr>
          <p:spPr>
            <a:xfrm>
              <a:off x="4114799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Trabajo rural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6" name="Diagrama de flujo: terminador 35">
              <a:extLst>
                <a:ext uri="{FF2B5EF4-FFF2-40B4-BE49-F238E27FC236}">
                  <a16:creationId xmlns:a16="http://schemas.microsoft.com/office/drawing/2014/main" id="{0B9FF1E1-85D0-48E4-9AAB-661C24906D2D}"/>
                </a:ext>
              </a:extLst>
            </p:cNvPr>
            <p:cNvSpPr/>
            <p:nvPr/>
          </p:nvSpPr>
          <p:spPr>
            <a:xfrm>
              <a:off x="5353050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Trabajo familiar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7" name="Diagrama de flujo: terminador 36">
              <a:extLst>
                <a:ext uri="{FF2B5EF4-FFF2-40B4-BE49-F238E27FC236}">
                  <a16:creationId xmlns:a16="http://schemas.microsoft.com/office/drawing/2014/main" id="{6679D7F6-EF6D-4683-8DE2-89959269902F}"/>
                </a:ext>
              </a:extLst>
            </p:cNvPr>
            <p:cNvSpPr/>
            <p:nvPr/>
          </p:nvSpPr>
          <p:spPr>
            <a:xfrm>
              <a:off x="6591299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Comunidad étnica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9" name="Diagrama de flujo: terminador 38">
              <a:extLst>
                <a:ext uri="{FF2B5EF4-FFF2-40B4-BE49-F238E27FC236}">
                  <a16:creationId xmlns:a16="http://schemas.microsoft.com/office/drawing/2014/main" id="{F5953A46-BB5B-4197-8123-DA12D51DA97C}"/>
                </a:ext>
              </a:extLst>
            </p:cNvPr>
            <p:cNvSpPr/>
            <p:nvPr/>
          </p:nvSpPr>
          <p:spPr>
            <a:xfrm>
              <a:off x="7810499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Trabajadores Arte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0" name="Diagrama de flujo: terminador 39">
              <a:extLst>
                <a:ext uri="{FF2B5EF4-FFF2-40B4-BE49-F238E27FC236}">
                  <a16:creationId xmlns:a16="http://schemas.microsoft.com/office/drawing/2014/main" id="{B6563366-26D3-4C80-B41F-FCA39B984F77}"/>
                </a:ext>
              </a:extLst>
            </p:cNvPr>
            <p:cNvSpPr/>
            <p:nvPr/>
          </p:nvSpPr>
          <p:spPr>
            <a:xfrm>
              <a:off x="9029700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Medidas periodista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1" name="Diagrama de flujo: terminador 40">
              <a:extLst>
                <a:ext uri="{FF2B5EF4-FFF2-40B4-BE49-F238E27FC236}">
                  <a16:creationId xmlns:a16="http://schemas.microsoft.com/office/drawing/2014/main" id="{57930D2F-5E99-464C-8F94-823F274E4486}"/>
                </a:ext>
              </a:extLst>
            </p:cNvPr>
            <p:cNvSpPr/>
            <p:nvPr/>
          </p:nvSpPr>
          <p:spPr>
            <a:xfrm>
              <a:off x="10277475" y="2404855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Pare. Mismo sexo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2" name="Diagrama de flujo: terminador 41">
              <a:extLst>
                <a:ext uri="{FF2B5EF4-FFF2-40B4-BE49-F238E27FC236}">
                  <a16:creationId xmlns:a16="http://schemas.microsoft.com/office/drawing/2014/main" id="{D58FC707-58E1-428A-9904-9F20F6977CD8}"/>
                </a:ext>
              </a:extLst>
            </p:cNvPr>
            <p:cNvSpPr/>
            <p:nvPr/>
          </p:nvSpPr>
          <p:spPr>
            <a:xfrm>
              <a:off x="2876550" y="301404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Victimas conflicto armado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3" name="Diagrama de flujo: terminador 42">
              <a:extLst>
                <a:ext uri="{FF2B5EF4-FFF2-40B4-BE49-F238E27FC236}">
                  <a16:creationId xmlns:a16="http://schemas.microsoft.com/office/drawing/2014/main" id="{9B046295-01E8-4D41-A28B-C0D08BD20CA4}"/>
                </a:ext>
              </a:extLst>
            </p:cNvPr>
            <p:cNvSpPr/>
            <p:nvPr/>
          </p:nvSpPr>
          <p:spPr>
            <a:xfrm>
              <a:off x="4114798" y="303102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Trabajo digno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4" name="Diagrama de flujo: terminador 43">
              <a:extLst>
                <a:ext uri="{FF2B5EF4-FFF2-40B4-BE49-F238E27FC236}">
                  <a16:creationId xmlns:a16="http://schemas.microsoft.com/office/drawing/2014/main" id="{46C1A94D-3ADA-441C-A407-A56082DA0214}"/>
                </a:ext>
              </a:extLst>
            </p:cNvPr>
            <p:cNvSpPr/>
            <p:nvPr/>
          </p:nvSpPr>
          <p:spPr>
            <a:xfrm>
              <a:off x="5353050" y="303102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Incentivo </a:t>
              </a:r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emp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Verde y azul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:a16="http://schemas.microsoft.com/office/drawing/2014/main" id="{54B4F6CC-0F16-4EEF-A19C-4D02B257BA2A}"/>
                </a:ext>
              </a:extLst>
            </p:cNvPr>
            <p:cNvSpPr/>
            <p:nvPr/>
          </p:nvSpPr>
          <p:spPr>
            <a:xfrm>
              <a:off x="6591298" y="3014039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Emp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Verde y azul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FFDC1-6C02-4FD9-B484-6EB80770F086}"/>
              </a:ext>
            </a:extLst>
          </p:cNvPr>
          <p:cNvSpPr txBox="1"/>
          <p:nvPr/>
        </p:nvSpPr>
        <p:spPr>
          <a:xfrm>
            <a:off x="574903" y="2665830"/>
            <a:ext cx="17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B0F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Aprobados sin modificación</a:t>
            </a:r>
            <a:endParaRPr lang="es-CO" sz="2000" b="1" dirty="0">
              <a:solidFill>
                <a:srgbClr val="00B0F0"/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5C2763A4-1FFC-459E-A2E6-91704006927F}"/>
              </a:ext>
            </a:extLst>
          </p:cNvPr>
          <p:cNvSpPr txBox="1"/>
          <p:nvPr/>
        </p:nvSpPr>
        <p:spPr>
          <a:xfrm>
            <a:off x="4595813" y="540987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>
                <a:solidFill>
                  <a:schemeClr val="bg1">
                    <a:lumMod val="65000"/>
                  </a:schemeClr>
                </a:solidFill>
                <a:latin typeface="Gilroy" panose="00000500000000000000" pitchFamily="50" charset="0"/>
                <a:cs typeface="Arial" panose="020B0604020202020204" pitchFamily="34" charset="0"/>
              </a:rPr>
              <a:t>Componente individual</a:t>
            </a:r>
            <a:endParaRPr lang="es-CO" i="1">
              <a:solidFill>
                <a:schemeClr val="bg1">
                  <a:lumMod val="65000"/>
                </a:schemeClr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4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523220"/>
            <a:chOff x="3287433" y="478514"/>
            <a:chExt cx="5778499" cy="52322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Articulado - Reforma Laboral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3BD90DE2-BFC6-4F29-885B-653E072C365A}"/>
              </a:ext>
            </a:extLst>
          </p:cNvPr>
          <p:cNvGrpSpPr/>
          <p:nvPr/>
        </p:nvGrpSpPr>
        <p:grpSpPr>
          <a:xfrm>
            <a:off x="2373085" y="1822064"/>
            <a:ext cx="9232450" cy="3468393"/>
            <a:chOff x="2876549" y="3623225"/>
            <a:chExt cx="8534401" cy="3039699"/>
          </a:xfrm>
        </p:grpSpPr>
        <p:sp>
          <p:nvSpPr>
            <p:cNvPr id="47" name="Diagrama de flujo: terminador 46">
              <a:extLst>
                <a:ext uri="{FF2B5EF4-FFF2-40B4-BE49-F238E27FC236}">
                  <a16:creationId xmlns:a16="http://schemas.microsoft.com/office/drawing/2014/main" id="{973F5982-EAE2-44BC-9585-52BFC6599059}"/>
                </a:ext>
              </a:extLst>
            </p:cNvPr>
            <p:cNvSpPr/>
            <p:nvPr/>
          </p:nvSpPr>
          <p:spPr>
            <a:xfrm>
              <a:off x="2876549" y="362322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Principios</a:t>
              </a:r>
              <a:endParaRPr lang="es-CO" sz="1100" dirty="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8" name="Diagrama de flujo: terminador 47">
              <a:extLst>
                <a:ext uri="{FF2B5EF4-FFF2-40B4-BE49-F238E27FC236}">
                  <a16:creationId xmlns:a16="http://schemas.microsoft.com/office/drawing/2014/main" id="{4BBB6229-6FA6-40A0-8A14-06363023C686}"/>
                </a:ext>
              </a:extLst>
            </p:cNvPr>
            <p:cNvSpPr/>
            <p:nvPr/>
          </p:nvSpPr>
          <p:spPr>
            <a:xfrm>
              <a:off x="4114798" y="366049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Contrato T.I.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2" name="Diagrama de flujo: terminador 51">
              <a:extLst>
                <a:ext uri="{FF2B5EF4-FFF2-40B4-BE49-F238E27FC236}">
                  <a16:creationId xmlns:a16="http://schemas.microsoft.com/office/drawing/2014/main" id="{B21A29DF-0719-4277-828E-A41CEAC914CC}"/>
                </a:ext>
              </a:extLst>
            </p:cNvPr>
            <p:cNvSpPr/>
            <p:nvPr/>
          </p:nvSpPr>
          <p:spPr>
            <a:xfrm>
              <a:off x="5353050" y="3682860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Contratos T.F/ O.L.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3" name="Diagrama de flujo: terminador 52">
              <a:extLst>
                <a:ext uri="{FF2B5EF4-FFF2-40B4-BE49-F238E27FC236}">
                  <a16:creationId xmlns:a16="http://schemas.microsoft.com/office/drawing/2014/main" id="{4AF63A06-99C3-4B88-BB64-E412D34040B4}"/>
                </a:ext>
              </a:extLst>
            </p:cNvPr>
            <p:cNvSpPr/>
            <p:nvPr/>
          </p:nvSpPr>
          <p:spPr>
            <a:xfrm>
              <a:off x="6591297" y="367519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Proceso disciplinario.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4" name="Diagrama de flujo: terminador 53">
              <a:extLst>
                <a:ext uri="{FF2B5EF4-FFF2-40B4-BE49-F238E27FC236}">
                  <a16:creationId xmlns:a16="http://schemas.microsoft.com/office/drawing/2014/main" id="{8819A74D-C463-454E-9195-2E2B5B0115AD}"/>
                </a:ext>
              </a:extLst>
            </p:cNvPr>
            <p:cNvSpPr/>
            <p:nvPr/>
          </p:nvSpPr>
          <p:spPr>
            <a:xfrm>
              <a:off x="7829544" y="366111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Indemniz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despido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5" name="Diagrama de flujo: terminador 54">
              <a:extLst>
                <a:ext uri="{FF2B5EF4-FFF2-40B4-BE49-F238E27FC236}">
                  <a16:creationId xmlns:a16="http://schemas.microsoft.com/office/drawing/2014/main" id="{0D297CFA-6D4D-4D10-BA5A-94507DF51251}"/>
                </a:ext>
              </a:extLst>
            </p:cNvPr>
            <p:cNvSpPr/>
            <p:nvPr/>
          </p:nvSpPr>
          <p:spPr>
            <a:xfrm>
              <a:off x="9029700" y="3660494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Estabilidad laboral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6" name="Diagrama de flujo: terminador 55">
              <a:extLst>
                <a:ext uri="{FF2B5EF4-FFF2-40B4-BE49-F238E27FC236}">
                  <a16:creationId xmlns:a16="http://schemas.microsoft.com/office/drawing/2014/main" id="{B4E91D21-C773-45D2-B8A6-D6B0E976C352}"/>
                </a:ext>
              </a:extLst>
            </p:cNvPr>
            <p:cNvSpPr/>
            <p:nvPr/>
          </p:nvSpPr>
          <p:spPr>
            <a:xfrm>
              <a:off x="10267949" y="365386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Factores </a:t>
              </a:r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ev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objetiva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7" name="Diagrama de flujo: terminador 56">
              <a:extLst>
                <a:ext uri="{FF2B5EF4-FFF2-40B4-BE49-F238E27FC236}">
                  <a16:creationId xmlns:a16="http://schemas.microsoft.com/office/drawing/2014/main" id="{DE41AB81-E875-401D-89F0-C35E7ECDE3AC}"/>
                </a:ext>
              </a:extLst>
            </p:cNvPr>
            <p:cNvSpPr/>
            <p:nvPr/>
          </p:nvSpPr>
          <p:spPr>
            <a:xfrm>
              <a:off x="2876549" y="4232410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Jornada máx. legal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8" name="Diagrama de flujo: terminador 57">
              <a:extLst>
                <a:ext uri="{FF2B5EF4-FFF2-40B4-BE49-F238E27FC236}">
                  <a16:creationId xmlns:a16="http://schemas.microsoft.com/office/drawing/2014/main" id="{71DD7131-3DC8-44AD-9281-3F266B4D5406}"/>
                </a:ext>
              </a:extLst>
            </p:cNvPr>
            <p:cNvSpPr/>
            <p:nvPr/>
          </p:nvSpPr>
          <p:spPr>
            <a:xfrm>
              <a:off x="4114798" y="4232410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Trabajo suplementa. 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9" name="Diagrama de flujo: terminador 58">
              <a:extLst>
                <a:ext uri="{FF2B5EF4-FFF2-40B4-BE49-F238E27FC236}">
                  <a16:creationId xmlns:a16="http://schemas.microsoft.com/office/drawing/2014/main" id="{C5D2605B-B4D7-4523-8C9E-CCD374FC169B}"/>
                </a:ext>
              </a:extLst>
            </p:cNvPr>
            <p:cNvSpPr/>
            <p:nvPr/>
          </p:nvSpPr>
          <p:spPr>
            <a:xfrm>
              <a:off x="5353047" y="4246076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Licencias. 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0" name="Diagrama de flujo: terminador 59">
              <a:extLst>
                <a:ext uri="{FF2B5EF4-FFF2-40B4-BE49-F238E27FC236}">
                  <a16:creationId xmlns:a16="http://schemas.microsoft.com/office/drawing/2014/main" id="{C71D1579-0D65-4876-8BD9-734AB5BF75A2}"/>
                </a:ext>
              </a:extLst>
            </p:cNvPr>
            <p:cNvSpPr/>
            <p:nvPr/>
          </p:nvSpPr>
          <p:spPr>
            <a:xfrm>
              <a:off x="6591296" y="4227851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Protección </a:t>
              </a:r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discriminaci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1" name="Diagrama de flujo: terminador 60">
              <a:extLst>
                <a:ext uri="{FF2B5EF4-FFF2-40B4-BE49-F238E27FC236}">
                  <a16:creationId xmlns:a16="http://schemas.microsoft.com/office/drawing/2014/main" id="{E8075C37-7E7C-40E1-B193-57F856B0A4D7}"/>
                </a:ext>
              </a:extLst>
            </p:cNvPr>
            <p:cNvSpPr/>
            <p:nvPr/>
          </p:nvSpPr>
          <p:spPr>
            <a:xfrm>
              <a:off x="7829544" y="4246076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Monetización aprendices 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2" name="Diagrama de flujo: terminador 61">
              <a:extLst>
                <a:ext uri="{FF2B5EF4-FFF2-40B4-BE49-F238E27FC236}">
                  <a16:creationId xmlns:a16="http://schemas.microsoft.com/office/drawing/2014/main" id="{28F8FA4F-AE7E-4594-9857-3A9E599C80E3}"/>
                </a:ext>
              </a:extLst>
            </p:cNvPr>
            <p:cNvSpPr/>
            <p:nvPr/>
          </p:nvSpPr>
          <p:spPr>
            <a:xfrm>
              <a:off x="9029700" y="4246076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Contrato agropecuario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3" name="Diagrama de flujo: terminador 62">
              <a:extLst>
                <a:ext uri="{FF2B5EF4-FFF2-40B4-BE49-F238E27FC236}">
                  <a16:creationId xmlns:a16="http://schemas.microsoft.com/office/drawing/2014/main" id="{F60C5977-FF66-46E5-B65C-65EA4822B4E3}"/>
                </a:ext>
              </a:extLst>
            </p:cNvPr>
            <p:cNvSpPr/>
            <p:nvPr/>
          </p:nvSpPr>
          <p:spPr>
            <a:xfrm>
              <a:off x="10277475" y="4227851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Jornal agropecuario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4" name="Diagrama de flujo: terminador 63">
              <a:extLst>
                <a:ext uri="{FF2B5EF4-FFF2-40B4-BE49-F238E27FC236}">
                  <a16:creationId xmlns:a16="http://schemas.microsoft.com/office/drawing/2014/main" id="{F0BA2C0B-EF6E-4B73-91CF-CD7259495B5A}"/>
                </a:ext>
              </a:extLst>
            </p:cNvPr>
            <p:cNvSpPr/>
            <p:nvPr/>
          </p:nvSpPr>
          <p:spPr>
            <a:xfrm>
              <a:off x="2876549" y="486685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Vivienda </a:t>
              </a:r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trab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rural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5" name="Diagrama de flujo: terminador 64">
              <a:extLst>
                <a:ext uri="{FF2B5EF4-FFF2-40B4-BE49-F238E27FC236}">
                  <a16:creationId xmlns:a16="http://schemas.microsoft.com/office/drawing/2014/main" id="{D12C6CC2-F891-4179-B7EB-1C51126A256C}"/>
                </a:ext>
              </a:extLst>
            </p:cNvPr>
            <p:cNvSpPr/>
            <p:nvPr/>
          </p:nvSpPr>
          <p:spPr>
            <a:xfrm>
              <a:off x="4114798" y="4866854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Trab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Femenino rural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6" name="Diagrama de flujo: terminador 65">
              <a:extLst>
                <a:ext uri="{FF2B5EF4-FFF2-40B4-BE49-F238E27FC236}">
                  <a16:creationId xmlns:a16="http://schemas.microsoft.com/office/drawing/2014/main" id="{E4D8D57B-D19E-4A46-A96D-07CCA0A56A5C}"/>
                </a:ext>
              </a:extLst>
            </p:cNvPr>
            <p:cNvSpPr/>
            <p:nvPr/>
          </p:nvSpPr>
          <p:spPr>
            <a:xfrm>
              <a:off x="5353047" y="486685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Trabajo doméstico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7" name="Diagrama de flujo: terminador 66">
              <a:extLst>
                <a:ext uri="{FF2B5EF4-FFF2-40B4-BE49-F238E27FC236}">
                  <a16:creationId xmlns:a16="http://schemas.microsoft.com/office/drawing/2014/main" id="{8BAEEF60-D5AD-4EB5-B22F-7091FD47AD0E}"/>
                </a:ext>
              </a:extLst>
            </p:cNvPr>
            <p:cNvSpPr/>
            <p:nvPr/>
          </p:nvSpPr>
          <p:spPr>
            <a:xfrm>
              <a:off x="6591295" y="4889010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Aportes SS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8" name="Diagrama de flujo: terminador 67">
              <a:extLst>
                <a:ext uri="{FF2B5EF4-FFF2-40B4-BE49-F238E27FC236}">
                  <a16:creationId xmlns:a16="http://schemas.microsoft.com/office/drawing/2014/main" id="{F5E2BBFB-7651-47E0-BDBB-F7B1BED8A1CC}"/>
                </a:ext>
              </a:extLst>
            </p:cNvPr>
            <p:cNvSpPr/>
            <p:nvPr/>
          </p:nvSpPr>
          <p:spPr>
            <a:xfrm>
              <a:off x="7829544" y="4872021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Emergencias </a:t>
              </a:r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fores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69" name="Diagrama de flujo: terminador 68">
              <a:extLst>
                <a:ext uri="{FF2B5EF4-FFF2-40B4-BE49-F238E27FC236}">
                  <a16:creationId xmlns:a16="http://schemas.microsoft.com/office/drawing/2014/main" id="{1E0D8567-9B73-4880-B5F7-B816AB30BD26}"/>
                </a:ext>
              </a:extLst>
            </p:cNvPr>
            <p:cNvSpPr/>
            <p:nvPr/>
          </p:nvSpPr>
          <p:spPr>
            <a:xfrm>
              <a:off x="9039225" y="4889009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Deportistas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0" name="Diagrama de flujo: terminador 69">
              <a:extLst>
                <a:ext uri="{FF2B5EF4-FFF2-40B4-BE49-F238E27FC236}">
                  <a16:creationId xmlns:a16="http://schemas.microsoft.com/office/drawing/2014/main" id="{7E9C9739-F99E-4E34-AA75-E36BBE720F4E}"/>
                </a:ext>
              </a:extLst>
            </p:cNvPr>
            <p:cNvSpPr/>
            <p:nvPr/>
          </p:nvSpPr>
          <p:spPr>
            <a:xfrm>
              <a:off x="10277474" y="4889009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Contratistas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1" name="Diagrama de flujo: terminador 70">
              <a:extLst>
                <a:ext uri="{FF2B5EF4-FFF2-40B4-BE49-F238E27FC236}">
                  <a16:creationId xmlns:a16="http://schemas.microsoft.com/office/drawing/2014/main" id="{ECED0A0A-4E9F-4C1D-8E64-2F0FF7300C22}"/>
                </a:ext>
              </a:extLst>
            </p:cNvPr>
            <p:cNvSpPr/>
            <p:nvPr/>
          </p:nvSpPr>
          <p:spPr>
            <a:xfrm>
              <a:off x="2876549" y="549819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EST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2" name="Diagrama de flujo: terminador 71">
              <a:extLst>
                <a:ext uri="{FF2B5EF4-FFF2-40B4-BE49-F238E27FC236}">
                  <a16:creationId xmlns:a16="http://schemas.microsoft.com/office/drawing/2014/main" id="{1C9BE9E7-8075-4C42-80EB-D2BC3160A6DA}"/>
                </a:ext>
              </a:extLst>
            </p:cNvPr>
            <p:cNvSpPr/>
            <p:nvPr/>
          </p:nvSpPr>
          <p:spPr>
            <a:xfrm>
              <a:off x="4114798" y="549819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Jornada flexible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3" name="Diagrama de flujo: terminador 72">
              <a:extLst>
                <a:ext uri="{FF2B5EF4-FFF2-40B4-BE49-F238E27FC236}">
                  <a16:creationId xmlns:a16="http://schemas.microsoft.com/office/drawing/2014/main" id="{39970DF8-0DCE-4BD8-917D-BE7A18EFEA90}"/>
                </a:ext>
              </a:extLst>
            </p:cNvPr>
            <p:cNvSpPr/>
            <p:nvPr/>
          </p:nvSpPr>
          <p:spPr>
            <a:xfrm>
              <a:off x="5353046" y="5520762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Horario discapacita.</a:t>
              </a:r>
              <a:endParaRPr lang="es-CO" sz="1100" dirty="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4" name="Diagrama de flujo: terminador 73">
              <a:extLst>
                <a:ext uri="{FF2B5EF4-FFF2-40B4-BE49-F238E27FC236}">
                  <a16:creationId xmlns:a16="http://schemas.microsoft.com/office/drawing/2014/main" id="{4BB5512A-2278-4412-938F-A72D53FC9F33}"/>
                </a:ext>
              </a:extLst>
            </p:cNvPr>
            <p:cNvSpPr/>
            <p:nvPr/>
          </p:nvSpPr>
          <p:spPr>
            <a:xfrm>
              <a:off x="6591294" y="5529460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Licencia paternidad.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5" name="Diagrama de flujo: terminador 74">
              <a:extLst>
                <a:ext uri="{FF2B5EF4-FFF2-40B4-BE49-F238E27FC236}">
                  <a16:creationId xmlns:a16="http://schemas.microsoft.com/office/drawing/2014/main" id="{A44134BA-AF0C-4ABA-A17F-F03736C5E8D8}"/>
                </a:ext>
              </a:extLst>
            </p:cNvPr>
            <p:cNvSpPr/>
            <p:nvPr/>
          </p:nvSpPr>
          <p:spPr>
            <a:xfrm>
              <a:off x="7829544" y="5498811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Obligaciones especiales.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6" name="Diagrama de flujo: terminador 75">
              <a:extLst>
                <a:ext uri="{FF2B5EF4-FFF2-40B4-BE49-F238E27FC236}">
                  <a16:creationId xmlns:a16="http://schemas.microsoft.com/office/drawing/2014/main" id="{64CE7812-5C2C-491B-A238-66851FB6839B}"/>
                </a:ext>
              </a:extLst>
            </p:cNvPr>
            <p:cNvSpPr/>
            <p:nvPr/>
          </p:nvSpPr>
          <p:spPr>
            <a:xfrm>
              <a:off x="9029700" y="5498179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Trabajo a distancia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7" name="Diagrama de flujo: terminador 76">
              <a:extLst>
                <a:ext uri="{FF2B5EF4-FFF2-40B4-BE49-F238E27FC236}">
                  <a16:creationId xmlns:a16="http://schemas.microsoft.com/office/drawing/2014/main" id="{F2CDED63-4B7F-4D2D-9727-3BF3CC115C1A}"/>
                </a:ext>
              </a:extLst>
            </p:cNvPr>
            <p:cNvSpPr/>
            <p:nvPr/>
          </p:nvSpPr>
          <p:spPr>
            <a:xfrm>
              <a:off x="10258431" y="550768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Aux. conectividad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8" name="Diagrama de flujo: terminador 77">
              <a:extLst>
                <a:ext uri="{FF2B5EF4-FFF2-40B4-BE49-F238E27FC236}">
                  <a16:creationId xmlns:a16="http://schemas.microsoft.com/office/drawing/2014/main" id="{8AC8BE59-8461-4142-BEA1-DFF05D5CC65D}"/>
                </a:ext>
              </a:extLst>
            </p:cNvPr>
            <p:cNvSpPr/>
            <p:nvPr/>
          </p:nvSpPr>
          <p:spPr>
            <a:xfrm>
              <a:off x="2876549" y="612519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Aux. </a:t>
              </a:r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compensato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9" name="Diagrama de flujo: terminador 78">
              <a:extLst>
                <a:ext uri="{FF2B5EF4-FFF2-40B4-BE49-F238E27FC236}">
                  <a16:creationId xmlns:a16="http://schemas.microsoft.com/office/drawing/2014/main" id="{618FB628-CA34-4132-B2E8-A962BA0BE86C}"/>
                </a:ext>
              </a:extLst>
            </p:cNvPr>
            <p:cNvSpPr/>
            <p:nvPr/>
          </p:nvSpPr>
          <p:spPr>
            <a:xfrm>
              <a:off x="4114797" y="6125193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Promo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Trabajo a distancia.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0" name="Diagrama de flujo: terminador 79">
              <a:extLst>
                <a:ext uri="{FF2B5EF4-FFF2-40B4-BE49-F238E27FC236}">
                  <a16:creationId xmlns:a16="http://schemas.microsoft.com/office/drawing/2014/main" id="{0BA60845-96AC-4FA1-9717-F7C463332B09}"/>
                </a:ext>
              </a:extLst>
            </p:cNvPr>
            <p:cNvSpPr/>
            <p:nvPr/>
          </p:nvSpPr>
          <p:spPr>
            <a:xfrm>
              <a:off x="5372093" y="6158099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Automatizac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1" name="Diagrama de flujo: terminador 80">
              <a:extLst>
                <a:ext uri="{FF2B5EF4-FFF2-40B4-BE49-F238E27FC236}">
                  <a16:creationId xmlns:a16="http://schemas.microsoft.com/office/drawing/2014/main" id="{1B31EF21-A9A0-4825-AF9C-00BD29B2DEF2}"/>
                </a:ext>
              </a:extLst>
            </p:cNvPr>
            <p:cNvSpPr/>
            <p:nvPr/>
          </p:nvSpPr>
          <p:spPr>
            <a:xfrm>
              <a:off x="6610341" y="6158099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Descarboniz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C065A6A-995D-4D2D-BD55-636278936C72}"/>
              </a:ext>
            </a:extLst>
          </p:cNvPr>
          <p:cNvSpPr txBox="1"/>
          <p:nvPr/>
        </p:nvSpPr>
        <p:spPr>
          <a:xfrm>
            <a:off x="495103" y="2773660"/>
            <a:ext cx="166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Aprobados con proposición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C8E94E36-71CA-4E06-8126-C10578314CFB}"/>
              </a:ext>
            </a:extLst>
          </p:cNvPr>
          <p:cNvSpPr txBox="1"/>
          <p:nvPr/>
        </p:nvSpPr>
        <p:spPr>
          <a:xfrm>
            <a:off x="4595813" y="540987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>
                <a:solidFill>
                  <a:schemeClr val="bg1">
                    <a:lumMod val="65000"/>
                  </a:schemeClr>
                </a:solidFill>
                <a:latin typeface="Gilroy" panose="00000500000000000000" pitchFamily="50" charset="0"/>
                <a:cs typeface="Arial" panose="020B0604020202020204" pitchFamily="34" charset="0"/>
              </a:rPr>
              <a:t>Componente individual</a:t>
            </a:r>
            <a:endParaRPr lang="es-CO" i="1">
              <a:solidFill>
                <a:schemeClr val="bg1">
                  <a:lumMod val="65000"/>
                </a:schemeClr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523220"/>
            <a:chOff x="3287433" y="478514"/>
            <a:chExt cx="5778499" cy="52322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Articulado - Reforma Laboral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CA7829F9-FDFA-480E-9FEA-65EFB0D97A71}"/>
              </a:ext>
            </a:extLst>
          </p:cNvPr>
          <p:cNvGrpSpPr/>
          <p:nvPr/>
        </p:nvGrpSpPr>
        <p:grpSpPr>
          <a:xfrm>
            <a:off x="2079216" y="1502263"/>
            <a:ext cx="3717131" cy="1145278"/>
            <a:chOff x="3105151" y="1366760"/>
            <a:chExt cx="3717131" cy="1145278"/>
          </a:xfrm>
        </p:grpSpPr>
        <p:sp>
          <p:nvSpPr>
            <p:cNvPr id="43" name="Diagrama de flujo: terminador 42">
              <a:extLst>
                <a:ext uri="{FF2B5EF4-FFF2-40B4-BE49-F238E27FC236}">
                  <a16:creationId xmlns:a16="http://schemas.microsoft.com/office/drawing/2014/main" id="{D0483E31-4F5D-4DE7-846C-188AE90C5B8F}"/>
                </a:ext>
              </a:extLst>
            </p:cNvPr>
            <p:cNvSpPr/>
            <p:nvPr/>
          </p:nvSpPr>
          <p:spPr>
            <a:xfrm>
              <a:off x="3105151" y="136676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Estatutos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4" name="Diagrama de flujo: terminador 43">
              <a:extLst>
                <a:ext uri="{FF2B5EF4-FFF2-40B4-BE49-F238E27FC236}">
                  <a16:creationId xmlns:a16="http://schemas.microsoft.com/office/drawing/2014/main" id="{0C558F54-7AB5-4534-99A3-44AD0773C74E}"/>
                </a:ext>
              </a:extLst>
            </p:cNvPr>
            <p:cNvSpPr/>
            <p:nvPr/>
          </p:nvSpPr>
          <p:spPr>
            <a:xfrm>
              <a:off x="3105151" y="2007213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Rep. paritaria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5" name="Diagrama de flujo: terminador 44">
              <a:extLst>
                <a:ext uri="{FF2B5EF4-FFF2-40B4-BE49-F238E27FC236}">
                  <a16:creationId xmlns:a16="http://schemas.microsoft.com/office/drawing/2014/main" id="{8D4A175A-666B-42D3-9C71-5549B3DF13A8}"/>
                </a:ext>
              </a:extLst>
            </p:cNvPr>
            <p:cNvSpPr/>
            <p:nvPr/>
          </p:nvSpPr>
          <p:spPr>
            <a:xfrm>
              <a:off x="5688807" y="1373421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Prohibi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Con. sin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9" name="Diagrama de flujo: terminador 48">
              <a:extLst>
                <a:ext uri="{FF2B5EF4-FFF2-40B4-BE49-F238E27FC236}">
                  <a16:creationId xmlns:a16="http://schemas.microsoft.com/office/drawing/2014/main" id="{BFD5072D-83CD-4952-A485-A99D083183B0}"/>
                </a:ext>
              </a:extLst>
            </p:cNvPr>
            <p:cNvSpPr/>
            <p:nvPr/>
          </p:nvSpPr>
          <p:spPr>
            <a:xfrm>
              <a:off x="4419601" y="1366760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Alcance decisión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0" name="Diagrama de flujo: terminador 49">
              <a:extLst>
                <a:ext uri="{FF2B5EF4-FFF2-40B4-BE49-F238E27FC236}">
                  <a16:creationId xmlns:a16="http://schemas.microsoft.com/office/drawing/2014/main" id="{06434BD0-618C-417A-BB2B-778794FBE8AC}"/>
                </a:ext>
              </a:extLst>
            </p:cNvPr>
            <p:cNvSpPr/>
            <p:nvPr/>
          </p:nvSpPr>
          <p:spPr>
            <a:xfrm>
              <a:off x="4419600" y="2007212"/>
              <a:ext cx="1133475" cy="504825"/>
            </a:xfrm>
            <a:prstGeom prst="flowChartTermina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Vigencia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3B4E7DC-C200-44D2-A5E8-CB6743074263}"/>
              </a:ext>
            </a:extLst>
          </p:cNvPr>
          <p:cNvGrpSpPr/>
          <p:nvPr/>
        </p:nvGrpSpPr>
        <p:grpSpPr>
          <a:xfrm>
            <a:off x="7617073" y="1424262"/>
            <a:ext cx="3810002" cy="1779726"/>
            <a:chOff x="7886703" y="1336464"/>
            <a:chExt cx="3810002" cy="1779726"/>
          </a:xfrm>
        </p:grpSpPr>
        <p:sp>
          <p:nvSpPr>
            <p:cNvPr id="82" name="Diagrama de flujo: terminador 81">
              <a:extLst>
                <a:ext uri="{FF2B5EF4-FFF2-40B4-BE49-F238E27FC236}">
                  <a16:creationId xmlns:a16="http://schemas.microsoft.com/office/drawing/2014/main" id="{137DB62B-C894-46BD-B69C-94E4F64E00A3}"/>
                </a:ext>
              </a:extLst>
            </p:cNvPr>
            <p:cNvSpPr/>
            <p:nvPr/>
          </p:nvSpPr>
          <p:spPr>
            <a:xfrm>
              <a:off x="7886704" y="1350337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Garantías asociación</a:t>
              </a:r>
              <a:endParaRPr lang="es-CO" sz="1100" dirty="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4" name="Diagrama de flujo: terminador 83">
              <a:extLst>
                <a:ext uri="{FF2B5EF4-FFF2-40B4-BE49-F238E27FC236}">
                  <a16:creationId xmlns:a16="http://schemas.microsoft.com/office/drawing/2014/main" id="{C7519EFE-02A0-4BF0-BC83-32534A7ADFFF}"/>
                </a:ext>
              </a:extLst>
            </p:cNvPr>
            <p:cNvSpPr/>
            <p:nvPr/>
          </p:nvSpPr>
          <p:spPr>
            <a:xfrm>
              <a:off x="7886703" y="198809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Procedimi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sumario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6" name="Diagrama de flujo: terminador 85">
              <a:extLst>
                <a:ext uri="{FF2B5EF4-FFF2-40B4-BE49-F238E27FC236}">
                  <a16:creationId xmlns:a16="http://schemas.microsoft.com/office/drawing/2014/main" id="{4659DBC6-2B4D-475D-9601-3BE66BB69B4F}"/>
                </a:ext>
              </a:extLst>
            </p:cNvPr>
            <p:cNvSpPr/>
            <p:nvPr/>
          </p:nvSpPr>
          <p:spPr>
            <a:xfrm>
              <a:off x="7886703" y="261136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Pactos Colectivos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7" name="Diagrama de flujo: terminador 86">
              <a:extLst>
                <a:ext uri="{FF2B5EF4-FFF2-40B4-BE49-F238E27FC236}">
                  <a16:creationId xmlns:a16="http://schemas.microsoft.com/office/drawing/2014/main" id="{C76FF06F-31EF-4AC3-BE36-65A627DC224C}"/>
                </a:ext>
              </a:extLst>
            </p:cNvPr>
            <p:cNvSpPr/>
            <p:nvPr/>
          </p:nvSpPr>
          <p:spPr>
            <a:xfrm>
              <a:off x="9201154" y="133646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Ajuste PILA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8" name="Diagrama de flujo: terminador 87">
              <a:extLst>
                <a:ext uri="{FF2B5EF4-FFF2-40B4-BE49-F238E27FC236}">
                  <a16:creationId xmlns:a16="http://schemas.microsoft.com/office/drawing/2014/main" id="{356E8C5A-4EDC-466E-9BC9-E570E69F5C0D}"/>
                </a:ext>
              </a:extLst>
            </p:cNvPr>
            <p:cNvSpPr/>
            <p:nvPr/>
          </p:nvSpPr>
          <p:spPr>
            <a:xfrm>
              <a:off x="9201153" y="198809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Prescripción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89" name="Diagrama de flujo: terminador 88">
              <a:extLst>
                <a:ext uri="{FF2B5EF4-FFF2-40B4-BE49-F238E27FC236}">
                  <a16:creationId xmlns:a16="http://schemas.microsoft.com/office/drawing/2014/main" id="{4BBE9864-4545-4692-ADA9-215AE151D6B7}"/>
                </a:ext>
              </a:extLst>
            </p:cNvPr>
            <p:cNvSpPr/>
            <p:nvPr/>
          </p:nvSpPr>
          <p:spPr>
            <a:xfrm>
              <a:off x="9201153" y="2590866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Inte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prescripción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90" name="Diagrama de flujo: terminador 89">
              <a:extLst>
                <a:ext uri="{FF2B5EF4-FFF2-40B4-BE49-F238E27FC236}">
                  <a16:creationId xmlns:a16="http://schemas.microsoft.com/office/drawing/2014/main" id="{10C0F4A2-18F6-44B9-B574-59F59DE06D4E}"/>
                </a:ext>
              </a:extLst>
            </p:cNvPr>
            <p:cNvSpPr/>
            <p:nvPr/>
          </p:nvSpPr>
          <p:spPr>
            <a:xfrm>
              <a:off x="10515604" y="1336464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Reintegro aportes estatales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91" name="Diagrama de flujo: terminador 90">
              <a:extLst>
                <a:ext uri="{FF2B5EF4-FFF2-40B4-BE49-F238E27FC236}">
                  <a16:creationId xmlns:a16="http://schemas.microsoft.com/office/drawing/2014/main" id="{FDB47660-4D31-44CE-8BB4-320428FFCF32}"/>
                </a:ext>
              </a:extLst>
            </p:cNvPr>
            <p:cNvSpPr/>
            <p:nvPr/>
          </p:nvSpPr>
          <p:spPr>
            <a:xfrm>
              <a:off x="10563230" y="1988098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Simplificac</a:t>
              </a:r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. trámites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92" name="Diagrama de flujo: terminador 91">
              <a:extLst>
                <a:ext uri="{FF2B5EF4-FFF2-40B4-BE49-F238E27FC236}">
                  <a16:creationId xmlns:a16="http://schemas.microsoft.com/office/drawing/2014/main" id="{7C621548-F39E-49B5-8476-9B9C48AB0A91}"/>
                </a:ext>
              </a:extLst>
            </p:cNvPr>
            <p:cNvSpPr/>
            <p:nvPr/>
          </p:nvSpPr>
          <p:spPr>
            <a:xfrm>
              <a:off x="10563229" y="2590865"/>
              <a:ext cx="1133475" cy="50482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solidFill>
                    <a:schemeClr val="tx1"/>
                  </a:solidFill>
                  <a:latin typeface="Gilroy" panose="00000500000000000000" pitchFamily="50" charset="0"/>
                  <a:cs typeface="Arial" panose="020B0604020202020204" pitchFamily="34" charset="0"/>
                </a:rPr>
                <a:t>Derogatoria</a:t>
              </a:r>
              <a:endParaRPr lang="es-CO" sz="1100">
                <a:solidFill>
                  <a:schemeClr val="tx1"/>
                </a:solidFill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CuadroTexto 92">
            <a:extLst>
              <a:ext uri="{FF2B5EF4-FFF2-40B4-BE49-F238E27FC236}">
                <a16:creationId xmlns:a16="http://schemas.microsoft.com/office/drawing/2014/main" id="{3BDB3956-36F8-4256-8F42-DF0C534FAE9F}"/>
              </a:ext>
            </a:extLst>
          </p:cNvPr>
          <p:cNvSpPr txBox="1"/>
          <p:nvPr/>
        </p:nvSpPr>
        <p:spPr>
          <a:xfrm>
            <a:off x="206532" y="1635293"/>
            <a:ext cx="164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F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Aprobados sin modificación</a:t>
            </a:r>
            <a:endParaRPr lang="es-CO" b="1" dirty="0">
              <a:solidFill>
                <a:srgbClr val="00B0F0"/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00A76FFB-E155-443F-BA68-082441677311}"/>
              </a:ext>
            </a:extLst>
          </p:cNvPr>
          <p:cNvSpPr txBox="1"/>
          <p:nvPr/>
        </p:nvSpPr>
        <p:spPr>
          <a:xfrm>
            <a:off x="5932078" y="1588876"/>
            <a:ext cx="1641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50000"/>
                  </a:schemeClr>
                </a:solidFill>
                <a:latin typeface="Gilroy" panose="00000500000000000000" pitchFamily="50" charset="0"/>
                <a:cs typeface="Arial" panose="020B0604020202020204" pitchFamily="34" charset="0"/>
              </a:rPr>
              <a:t>Aprobados con proposición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E49E3F05-A517-4C90-9BD4-0AA9259473D7}"/>
              </a:ext>
            </a:extLst>
          </p:cNvPr>
          <p:cNvSpPr txBox="1"/>
          <p:nvPr/>
        </p:nvSpPr>
        <p:spPr>
          <a:xfrm>
            <a:off x="8002664" y="1068529"/>
            <a:ext cx="300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bg1">
                    <a:lumMod val="65000"/>
                  </a:schemeClr>
                </a:solidFill>
                <a:latin typeface="Gilroy" panose="00000500000000000000" pitchFamily="50" charset="0"/>
                <a:cs typeface="Arial" panose="020B0604020202020204" pitchFamily="34" charset="0"/>
              </a:rPr>
              <a:t>Componente colectivo</a:t>
            </a:r>
            <a:endParaRPr lang="es-CO" sz="1200" i="1" dirty="0">
              <a:solidFill>
                <a:schemeClr val="bg1">
                  <a:lumMod val="65000"/>
                </a:schemeClr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B46789FA-93A6-4DC3-9741-4A6CCED86349}"/>
              </a:ext>
            </a:extLst>
          </p:cNvPr>
          <p:cNvCxnSpPr>
            <a:cxnSpLocks/>
          </p:cNvCxnSpPr>
          <p:nvPr/>
        </p:nvCxnSpPr>
        <p:spPr>
          <a:xfrm>
            <a:off x="819148" y="3374567"/>
            <a:ext cx="105537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upo 96">
            <a:extLst>
              <a:ext uri="{FF2B5EF4-FFF2-40B4-BE49-F238E27FC236}">
                <a16:creationId xmlns:a16="http://schemas.microsoft.com/office/drawing/2014/main" id="{55B48F3C-9277-43B1-BEF4-E3616717F747}"/>
              </a:ext>
            </a:extLst>
          </p:cNvPr>
          <p:cNvGrpSpPr/>
          <p:nvPr/>
        </p:nvGrpSpPr>
        <p:grpSpPr>
          <a:xfrm>
            <a:off x="2096562" y="3598496"/>
            <a:ext cx="8892254" cy="2207298"/>
            <a:chOff x="2127472" y="4073179"/>
            <a:chExt cx="8892254" cy="2207298"/>
          </a:xfrm>
        </p:grpSpPr>
        <p:sp>
          <p:nvSpPr>
            <p:cNvPr id="98" name="Diagrama de flujo: terminador 97">
              <a:extLst>
                <a:ext uri="{FF2B5EF4-FFF2-40B4-BE49-F238E27FC236}">
                  <a16:creationId xmlns:a16="http://schemas.microsoft.com/office/drawing/2014/main" id="{C490E4AB-148B-4189-8C57-F0ED3D0F9223}"/>
                </a:ext>
              </a:extLst>
            </p:cNvPr>
            <p:cNvSpPr/>
            <p:nvPr/>
          </p:nvSpPr>
          <p:spPr>
            <a:xfrm>
              <a:off x="2174417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Sanción moratoria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99" name="Diagrama de flujo: terminador 98">
              <a:extLst>
                <a:ext uri="{FF2B5EF4-FFF2-40B4-BE49-F238E27FC236}">
                  <a16:creationId xmlns:a16="http://schemas.microsoft.com/office/drawing/2014/main" id="{7231E35D-D184-4986-B86A-6F299145B1E1}"/>
                </a:ext>
              </a:extLst>
            </p:cNvPr>
            <p:cNvSpPr/>
            <p:nvPr/>
          </p:nvSpPr>
          <p:spPr>
            <a:xfrm>
              <a:off x="9839306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Despido discrimina. 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0" name="Diagrama de flujo: terminador 99">
              <a:extLst>
                <a:ext uri="{FF2B5EF4-FFF2-40B4-BE49-F238E27FC236}">
                  <a16:creationId xmlns:a16="http://schemas.microsoft.com/office/drawing/2014/main" id="{BE894642-7A8C-4BA4-B720-8B477E0CF1AE}"/>
                </a:ext>
              </a:extLst>
            </p:cNvPr>
            <p:cNvSpPr/>
            <p:nvPr/>
          </p:nvSpPr>
          <p:spPr>
            <a:xfrm>
              <a:off x="8590419" y="4636822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Cuota aprendices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1" name="Diagrama de flujo: terminador 100">
              <a:extLst>
                <a:ext uri="{FF2B5EF4-FFF2-40B4-BE49-F238E27FC236}">
                  <a16:creationId xmlns:a16="http://schemas.microsoft.com/office/drawing/2014/main" id="{22D16579-CB93-44DE-BB15-8EBDE62E5470}"/>
                </a:ext>
              </a:extLst>
            </p:cNvPr>
            <p:cNvSpPr/>
            <p:nvPr/>
          </p:nvSpPr>
          <p:spPr>
            <a:xfrm>
              <a:off x="7291964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Contr</a:t>
              </a:r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. Prestación </a:t>
              </a:r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serv</a:t>
              </a:r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.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2" name="Diagrama de flujo: terminador 101">
              <a:extLst>
                <a:ext uri="{FF2B5EF4-FFF2-40B4-BE49-F238E27FC236}">
                  <a16:creationId xmlns:a16="http://schemas.microsoft.com/office/drawing/2014/main" id="{6910C9F2-8B0E-4209-B813-E9142D2698B1}"/>
                </a:ext>
              </a:extLst>
            </p:cNvPr>
            <p:cNvSpPr/>
            <p:nvPr/>
          </p:nvSpPr>
          <p:spPr>
            <a:xfrm>
              <a:off x="3390215" y="4073179"/>
              <a:ext cx="122736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Ámbito apli.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3" name="Diagrama de flujo: terminador 102">
              <a:extLst>
                <a:ext uri="{FF2B5EF4-FFF2-40B4-BE49-F238E27FC236}">
                  <a16:creationId xmlns:a16="http://schemas.microsoft.com/office/drawing/2014/main" id="{A9E9DD13-0C3D-4433-8659-D4DF11A9D79E}"/>
                </a:ext>
              </a:extLst>
            </p:cNvPr>
            <p:cNvSpPr/>
            <p:nvPr/>
          </p:nvSpPr>
          <p:spPr>
            <a:xfrm>
              <a:off x="2127472" y="4636822"/>
              <a:ext cx="122736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Libertad sindical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4" name="Diagrama de flujo: terminador 103">
              <a:extLst>
                <a:ext uri="{FF2B5EF4-FFF2-40B4-BE49-F238E27FC236}">
                  <a16:creationId xmlns:a16="http://schemas.microsoft.com/office/drawing/2014/main" id="{2DD10962-2DE0-4C3B-8722-42100AF79B24}"/>
                </a:ext>
              </a:extLst>
            </p:cNvPr>
            <p:cNvSpPr/>
            <p:nvPr/>
          </p:nvSpPr>
          <p:spPr>
            <a:xfrm>
              <a:off x="9792361" y="4636822"/>
              <a:ext cx="122736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Multiafiliación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5" name="Diagrama de flujo: terminador 104">
              <a:extLst>
                <a:ext uri="{FF2B5EF4-FFF2-40B4-BE49-F238E27FC236}">
                  <a16:creationId xmlns:a16="http://schemas.microsoft.com/office/drawing/2014/main" id="{665EEBDD-998E-488D-B9D6-F257B13DD153}"/>
                </a:ext>
              </a:extLst>
            </p:cNvPr>
            <p:cNvSpPr/>
            <p:nvPr/>
          </p:nvSpPr>
          <p:spPr>
            <a:xfrm>
              <a:off x="8543474" y="5203293"/>
              <a:ext cx="122736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Prohibiciones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6" name="Diagrama de flujo: terminador 105">
              <a:extLst>
                <a:ext uri="{FF2B5EF4-FFF2-40B4-BE49-F238E27FC236}">
                  <a16:creationId xmlns:a16="http://schemas.microsoft.com/office/drawing/2014/main" id="{94A94548-2CB8-48DA-A5CE-A148503D63D9}"/>
                </a:ext>
              </a:extLst>
            </p:cNvPr>
            <p:cNvSpPr/>
            <p:nvPr/>
          </p:nvSpPr>
          <p:spPr>
            <a:xfrm>
              <a:off x="4746108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Subdirectivas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7" name="Diagrama de flujo: terminador 106">
              <a:extLst>
                <a:ext uri="{FF2B5EF4-FFF2-40B4-BE49-F238E27FC236}">
                  <a16:creationId xmlns:a16="http://schemas.microsoft.com/office/drawing/2014/main" id="{408DF306-3B48-4081-94C9-F9313A479FEC}"/>
                </a:ext>
              </a:extLst>
            </p:cNvPr>
            <p:cNvSpPr/>
            <p:nvPr/>
          </p:nvSpPr>
          <p:spPr>
            <a:xfrm>
              <a:off x="3437160" y="4636822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Cuotas sindicales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8" name="Diagrama de flujo: terminador 107">
              <a:extLst>
                <a:ext uri="{FF2B5EF4-FFF2-40B4-BE49-F238E27FC236}">
                  <a16:creationId xmlns:a16="http://schemas.microsoft.com/office/drawing/2014/main" id="{9A2431B1-7C9D-469A-B4DE-DB3DC656C155}"/>
                </a:ext>
              </a:extLst>
            </p:cNvPr>
            <p:cNvSpPr/>
            <p:nvPr/>
          </p:nvSpPr>
          <p:spPr>
            <a:xfrm>
              <a:off x="2174417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Fuero sindical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09" name="Diagrama de flujo: terminador 108">
              <a:extLst>
                <a:ext uri="{FF2B5EF4-FFF2-40B4-BE49-F238E27FC236}">
                  <a16:creationId xmlns:a16="http://schemas.microsoft.com/office/drawing/2014/main" id="{B12F350E-6692-49B2-A987-BDBE5EB55325}"/>
                </a:ext>
              </a:extLst>
            </p:cNvPr>
            <p:cNvSpPr/>
            <p:nvPr/>
          </p:nvSpPr>
          <p:spPr>
            <a:xfrm>
              <a:off x="9839306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Federación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0" name="Diagrama de flujo: terminador 109">
              <a:extLst>
                <a:ext uri="{FF2B5EF4-FFF2-40B4-BE49-F238E27FC236}">
                  <a16:creationId xmlns:a16="http://schemas.microsoft.com/office/drawing/2014/main" id="{F16D0098-0F16-457D-9535-3E6EADD882FF}"/>
                </a:ext>
              </a:extLst>
            </p:cNvPr>
            <p:cNvSpPr/>
            <p:nvPr/>
          </p:nvSpPr>
          <p:spPr>
            <a:xfrm>
              <a:off x="6017014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Negociación colectiva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1" name="Diagrama de flujo: terminador 110">
              <a:extLst>
                <a:ext uri="{FF2B5EF4-FFF2-40B4-BE49-F238E27FC236}">
                  <a16:creationId xmlns:a16="http://schemas.microsoft.com/office/drawing/2014/main" id="{1A9D6F06-DCA5-4D10-8109-4AB587AC1E7C}"/>
                </a:ext>
              </a:extLst>
            </p:cNvPr>
            <p:cNvSpPr/>
            <p:nvPr/>
          </p:nvSpPr>
          <p:spPr>
            <a:xfrm>
              <a:off x="4746108" y="4636822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Unidad negocial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2" name="Diagrama de flujo: terminador 111">
              <a:extLst>
                <a:ext uri="{FF2B5EF4-FFF2-40B4-BE49-F238E27FC236}">
                  <a16:creationId xmlns:a16="http://schemas.microsoft.com/office/drawing/2014/main" id="{5BD4B41D-1793-4E19-9F72-DD9FAEFB839B}"/>
                </a:ext>
              </a:extLst>
            </p:cNvPr>
            <p:cNvSpPr/>
            <p:nvPr/>
          </p:nvSpPr>
          <p:spPr>
            <a:xfrm>
              <a:off x="3437160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Derecho huelga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3" name="Diagrama de flujo: terminador 112">
              <a:extLst>
                <a:ext uri="{FF2B5EF4-FFF2-40B4-BE49-F238E27FC236}">
                  <a16:creationId xmlns:a16="http://schemas.microsoft.com/office/drawing/2014/main" id="{A8171D4C-A775-447A-97A3-A470435BD8C3}"/>
                </a:ext>
              </a:extLst>
            </p:cNvPr>
            <p:cNvSpPr/>
            <p:nvPr/>
          </p:nvSpPr>
          <p:spPr>
            <a:xfrm>
              <a:off x="2168737" y="5775652"/>
              <a:ext cx="114483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Huelga </a:t>
              </a:r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serv</a:t>
              </a:r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. esenciales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4" name="Diagrama de flujo: terminador 113">
              <a:extLst>
                <a:ext uri="{FF2B5EF4-FFF2-40B4-BE49-F238E27FC236}">
                  <a16:creationId xmlns:a16="http://schemas.microsoft.com/office/drawing/2014/main" id="{3EC010A6-2F1F-4B14-927E-511DFEFF0D34}"/>
                </a:ext>
              </a:extLst>
            </p:cNvPr>
            <p:cNvSpPr/>
            <p:nvPr/>
          </p:nvSpPr>
          <p:spPr>
            <a:xfrm>
              <a:off x="7291964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Huelga contractual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5" name="Diagrama de flujo: terminador 114">
              <a:extLst>
                <a:ext uri="{FF2B5EF4-FFF2-40B4-BE49-F238E27FC236}">
                  <a16:creationId xmlns:a16="http://schemas.microsoft.com/office/drawing/2014/main" id="{B47192D7-A5A5-486B-AECD-385757F8AB8D}"/>
                </a:ext>
              </a:extLst>
            </p:cNvPr>
            <p:cNvSpPr/>
            <p:nvPr/>
          </p:nvSpPr>
          <p:spPr>
            <a:xfrm>
              <a:off x="6017014" y="4636822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Decisión trabajadores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6" name="Diagrama de flujo: terminador 115">
              <a:extLst>
                <a:ext uri="{FF2B5EF4-FFF2-40B4-BE49-F238E27FC236}">
                  <a16:creationId xmlns:a16="http://schemas.microsoft.com/office/drawing/2014/main" id="{0F1CF72E-9F6A-4391-9E99-BD81CAA3A1CD}"/>
                </a:ext>
              </a:extLst>
            </p:cNvPr>
            <p:cNvSpPr/>
            <p:nvPr/>
          </p:nvSpPr>
          <p:spPr>
            <a:xfrm>
              <a:off x="4746108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Desarrollo huelga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7" name="Diagrama de flujo: terminador 116">
              <a:extLst>
                <a:ext uri="{FF2B5EF4-FFF2-40B4-BE49-F238E27FC236}">
                  <a16:creationId xmlns:a16="http://schemas.microsoft.com/office/drawing/2014/main" id="{AF8FD81D-B80F-4EA4-9EA3-9F3A0938584A}"/>
                </a:ext>
              </a:extLst>
            </p:cNvPr>
            <p:cNvSpPr/>
            <p:nvPr/>
          </p:nvSpPr>
          <p:spPr>
            <a:xfrm>
              <a:off x="3431480" y="5775652"/>
              <a:ext cx="114483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Forma Huelga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8" name="Diagrama de flujo: terminador 117">
              <a:extLst>
                <a:ext uri="{FF2B5EF4-FFF2-40B4-BE49-F238E27FC236}">
                  <a16:creationId xmlns:a16="http://schemas.microsoft.com/office/drawing/2014/main" id="{DE6EA27E-5070-46E3-AE0E-6161C0AF5D85}"/>
                </a:ext>
              </a:extLst>
            </p:cNvPr>
            <p:cNvSpPr/>
            <p:nvPr/>
          </p:nvSpPr>
          <p:spPr>
            <a:xfrm>
              <a:off x="8590419" y="4073179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 err="1">
                  <a:latin typeface="Gilroy" panose="00000500000000000000" pitchFamily="50" charset="0"/>
                  <a:cs typeface="Arial" panose="020B0604020202020204" pitchFamily="34" charset="0"/>
                </a:rPr>
                <a:t>Fun</a:t>
              </a:r>
              <a:r>
                <a:rPr lang="es-MX" sz="1100" dirty="0">
                  <a:latin typeface="Gilroy" panose="00000500000000000000" pitchFamily="50" charset="0"/>
                  <a:cs typeface="Arial" panose="020B0604020202020204" pitchFamily="34" charset="0"/>
                </a:rPr>
                <a:t>. autoridades</a:t>
              </a:r>
              <a:endParaRPr lang="es-CO" sz="1100" dirty="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19" name="Diagrama de flujo: terminador 118">
              <a:extLst>
                <a:ext uri="{FF2B5EF4-FFF2-40B4-BE49-F238E27FC236}">
                  <a16:creationId xmlns:a16="http://schemas.microsoft.com/office/drawing/2014/main" id="{7E84CBF9-7323-4A37-8B41-F99895A83A5B}"/>
                </a:ext>
              </a:extLst>
            </p:cNvPr>
            <p:cNvSpPr/>
            <p:nvPr/>
          </p:nvSpPr>
          <p:spPr>
            <a:xfrm>
              <a:off x="7291964" y="4636822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Ilegalidad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20" name="Diagrama de flujo: terminador 119">
              <a:extLst>
                <a:ext uri="{FF2B5EF4-FFF2-40B4-BE49-F238E27FC236}">
                  <a16:creationId xmlns:a16="http://schemas.microsoft.com/office/drawing/2014/main" id="{FD44E7A9-E441-4976-9745-C9B5CC669B7E}"/>
                </a:ext>
              </a:extLst>
            </p:cNvPr>
            <p:cNvSpPr/>
            <p:nvPr/>
          </p:nvSpPr>
          <p:spPr>
            <a:xfrm>
              <a:off x="6017014" y="5203293"/>
              <a:ext cx="1133475" cy="504825"/>
            </a:xfrm>
            <a:prstGeom prst="flowChartTermina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err="1">
                  <a:latin typeface="Gilroy" panose="00000500000000000000" pitchFamily="50" charset="0"/>
                  <a:cs typeface="Arial" panose="020B0604020202020204" pitchFamily="34" charset="0"/>
                </a:rPr>
                <a:t>Admin</a:t>
              </a:r>
              <a:r>
                <a:rPr lang="es-MX" sz="1100">
                  <a:latin typeface="Gilroy" panose="00000500000000000000" pitchFamily="50" charset="0"/>
                  <a:cs typeface="Arial" panose="020B0604020202020204" pitchFamily="34" charset="0"/>
                </a:rPr>
                <a:t>. PILA</a:t>
              </a:r>
              <a:endParaRPr lang="es-CO" sz="1100">
                <a:latin typeface="Gilroy" panose="00000500000000000000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FE769516-355E-410C-9D42-659A71918D77}"/>
              </a:ext>
            </a:extLst>
          </p:cNvPr>
          <p:cNvSpPr txBox="1"/>
          <p:nvPr/>
        </p:nvSpPr>
        <p:spPr>
          <a:xfrm>
            <a:off x="209252" y="4565097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rgbClr val="C00000"/>
                </a:solidFill>
                <a:latin typeface="Gilroy" panose="00000500000000000000" pitchFamily="50" charset="0"/>
                <a:cs typeface="Arial" panose="020B0604020202020204" pitchFamily="34" charset="0"/>
              </a:rPr>
              <a:t>Eliminados</a:t>
            </a:r>
            <a:endParaRPr lang="es-CO" b="1">
              <a:solidFill>
                <a:srgbClr val="C00000"/>
              </a:solidFill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523220"/>
            <a:chOff x="3287433" y="478514"/>
            <a:chExt cx="5778499" cy="52322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Temas Estructurales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E55DE7DB-E70A-4C92-B1A9-CF4E21509036}"/>
              </a:ext>
            </a:extLst>
          </p:cNvPr>
          <p:cNvSpPr txBox="1"/>
          <p:nvPr/>
        </p:nvSpPr>
        <p:spPr>
          <a:xfrm>
            <a:off x="1259380" y="5124826"/>
            <a:ext cx="967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 pitchFamily="50" charset="0"/>
                <a:cs typeface="Arial" panose="020B0604020202020204" pitchFamily="34" charset="0"/>
              </a:rPr>
              <a:t>En promedio uno de cada tres artículos estructurales del Proyecto de Ley está relacionados con la naturaleza de los contratos desde su aplicación, contenido y estabilidad.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53" name="Google Shape;981;p48">
            <a:extLst>
              <a:ext uri="{FF2B5EF4-FFF2-40B4-BE49-F238E27FC236}">
                <a16:creationId xmlns:a16="http://schemas.microsoft.com/office/drawing/2014/main" id="{358FEDC3-EB6C-46BA-AD8A-3BA84B31F334}"/>
              </a:ext>
            </a:extLst>
          </p:cNvPr>
          <p:cNvCxnSpPr>
            <a:cxnSpLocks/>
          </p:cNvCxnSpPr>
          <p:nvPr/>
        </p:nvCxnSpPr>
        <p:spPr>
          <a:xfrm>
            <a:off x="3528833" y="1787927"/>
            <a:ext cx="5427059" cy="329609"/>
          </a:xfrm>
          <a:prstGeom prst="straightConnector1">
            <a:avLst/>
          </a:prstGeom>
          <a:noFill/>
          <a:ln w="9525" cap="flat" cmpd="sng">
            <a:solidFill>
              <a:srgbClr val="00015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4" name="Google Shape;981;p48">
            <a:extLst>
              <a:ext uri="{FF2B5EF4-FFF2-40B4-BE49-F238E27FC236}">
                <a16:creationId xmlns:a16="http://schemas.microsoft.com/office/drawing/2014/main" id="{4C73883F-7D86-4560-B4D5-76BE05B22264}"/>
              </a:ext>
            </a:extLst>
          </p:cNvPr>
          <p:cNvCxnSpPr>
            <a:cxnSpLocks/>
          </p:cNvCxnSpPr>
          <p:nvPr/>
        </p:nvCxnSpPr>
        <p:spPr>
          <a:xfrm flipV="1">
            <a:off x="3528833" y="4042029"/>
            <a:ext cx="5427059" cy="414670"/>
          </a:xfrm>
          <a:prstGeom prst="straightConnector1">
            <a:avLst/>
          </a:prstGeom>
          <a:noFill/>
          <a:ln w="9525" cap="flat" cmpd="sng">
            <a:solidFill>
              <a:srgbClr val="00015B"/>
            </a:solidFill>
            <a:prstDash val="solid"/>
            <a:round/>
            <a:headEnd type="none" w="med" len="med"/>
            <a:tailEnd type="oval" w="med" len="med"/>
          </a:ln>
        </p:spPr>
      </p:cxn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34AF5438-3D41-4334-8957-83C1E2833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944455"/>
              </p:ext>
            </p:extLst>
          </p:nvPr>
        </p:nvGraphicFramePr>
        <p:xfrm>
          <a:off x="-36380" y="1030470"/>
          <a:ext cx="6278742" cy="41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9D32DF63-6409-488D-BD7B-03125B6F4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14215"/>
              </p:ext>
            </p:extLst>
          </p:nvPr>
        </p:nvGraphicFramePr>
        <p:xfrm>
          <a:off x="7423150" y="1366174"/>
          <a:ext cx="4768850" cy="360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603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2949649-4510-40AC-BB44-F5481C7E8A95}"/>
              </a:ext>
            </a:extLst>
          </p:cNvPr>
          <p:cNvGrpSpPr/>
          <p:nvPr/>
        </p:nvGrpSpPr>
        <p:grpSpPr>
          <a:xfrm>
            <a:off x="2860675" y="478514"/>
            <a:ext cx="6470650" cy="523220"/>
            <a:chOff x="3287433" y="478514"/>
            <a:chExt cx="5778499" cy="52322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5F2EE98-6DEF-1F6A-DFED-78913464154C}"/>
                </a:ext>
              </a:extLst>
            </p:cNvPr>
            <p:cNvSpPr/>
            <p:nvPr/>
          </p:nvSpPr>
          <p:spPr>
            <a:xfrm>
              <a:off x="3287433" y="481959"/>
              <a:ext cx="5778499" cy="516330"/>
            </a:xfrm>
            <a:prstGeom prst="roundRect">
              <a:avLst>
                <a:gd name="adj" fmla="val 50000"/>
              </a:avLst>
            </a:prstGeom>
            <a:solidFill>
              <a:srgbClr val="00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3FDE064-E3E2-3D88-30EB-B2D8D6E41793}"/>
                </a:ext>
              </a:extLst>
            </p:cNvPr>
            <p:cNvSpPr txBox="1"/>
            <p:nvPr/>
          </p:nvSpPr>
          <p:spPr>
            <a:xfrm>
              <a:off x="3287433" y="478514"/>
              <a:ext cx="577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Gilroy" panose="00000500000000000000" pitchFamily="50" charset="0"/>
                </a:rPr>
                <a:t>Aplicación</a:t>
              </a:r>
              <a:endParaRPr lang="es-CO" sz="1100" b="1" dirty="0">
                <a:solidFill>
                  <a:schemeClr val="bg1"/>
                </a:solidFill>
                <a:latin typeface="Gilroy" panose="00000500000000000000" pitchFamily="50" charset="0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FD16A07-8D46-470D-8069-2785420F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" y="127584"/>
            <a:ext cx="1660716" cy="778109"/>
          </a:xfrm>
          <a:prstGeom prst="rect">
            <a:avLst/>
          </a:prstGeom>
        </p:spPr>
      </p:pic>
      <p:grpSp>
        <p:nvGrpSpPr>
          <p:cNvPr id="11" name="Group 17">
            <a:extLst>
              <a:ext uri="{FF2B5EF4-FFF2-40B4-BE49-F238E27FC236}">
                <a16:creationId xmlns:a16="http://schemas.microsoft.com/office/drawing/2014/main" id="{3300716D-1DD6-4FA7-8D19-9BDC76490069}"/>
              </a:ext>
            </a:extLst>
          </p:cNvPr>
          <p:cNvGrpSpPr/>
          <p:nvPr/>
        </p:nvGrpSpPr>
        <p:grpSpPr>
          <a:xfrm>
            <a:off x="5464366" y="1456389"/>
            <a:ext cx="6043006" cy="1467464"/>
            <a:chOff x="0" y="-49389"/>
            <a:chExt cx="8013405" cy="2934928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7C80A9F3-BB44-44FF-B1DC-5B0057E4EDF6}"/>
                </a:ext>
              </a:extLst>
            </p:cNvPr>
            <p:cNvSpPr txBox="1"/>
            <p:nvPr/>
          </p:nvSpPr>
          <p:spPr>
            <a:xfrm>
              <a:off x="0" y="-49389"/>
              <a:ext cx="8013405" cy="127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-40" normalizeH="0" baseline="0" noProof="0" dirty="0">
                  <a:ln>
                    <a:noFill/>
                  </a:ln>
                  <a:solidFill>
                    <a:srgbClr val="22A1E2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En promedio </a:t>
              </a:r>
              <a:r>
                <a:rPr kumimoji="0" lang="es-MX" b="0" i="0" u="none" strike="noStrike" kern="1200" cap="none" spc="-40" normalizeH="0" baseline="0" noProof="0" dirty="0">
                  <a:ln>
                    <a:noFill/>
                  </a:ln>
                  <a:solidFill>
                    <a:srgbClr val="22A1E2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uno de cada cinco artículos está sujeto a</a:t>
              </a:r>
              <a:r>
                <a:rPr kumimoji="0" lang="es-CO" b="0" i="0" u="none" strike="noStrike" kern="1200" cap="none" spc="-40" normalizeH="0" baseline="0" noProof="0" dirty="0">
                  <a:ln>
                    <a:noFill/>
                  </a:ln>
                  <a:solidFill>
                    <a:srgbClr val="22A1E2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 regulación posterior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9BCEF9A9-8B50-4E08-990E-E013F3C4935E}"/>
                </a:ext>
              </a:extLst>
            </p:cNvPr>
            <p:cNvSpPr txBox="1"/>
            <p:nvPr/>
          </p:nvSpPr>
          <p:spPr>
            <a:xfrm>
              <a:off x="0" y="1309337"/>
              <a:ext cx="8013405" cy="1576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Las regulaciones normativas posteriores facilitan la discrecionalidad del gobierno y un modelo laboral vía </a:t>
              </a:r>
              <a:r>
                <a:rPr kumimoji="0" lang="es-CO" sz="15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soft</a:t>
              </a:r>
              <a:r>
                <a:rPr kumimoji="0" lang="es-CO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 </a:t>
              </a:r>
              <a:r>
                <a:rPr kumimoji="0" lang="es-CO" sz="15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law</a:t>
              </a:r>
              <a:r>
                <a:rPr kumimoji="0" lang="es-CO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C707CCE-9546-4067-B770-2163174A7367}"/>
              </a:ext>
            </a:extLst>
          </p:cNvPr>
          <p:cNvGrpSpPr/>
          <p:nvPr/>
        </p:nvGrpSpPr>
        <p:grpSpPr>
          <a:xfrm>
            <a:off x="5464365" y="2977490"/>
            <a:ext cx="6161577" cy="854468"/>
            <a:chOff x="0" y="47192"/>
            <a:chExt cx="8013405" cy="1708936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A5537C9A-F134-480E-9807-16FAE8628513}"/>
                </a:ext>
              </a:extLst>
            </p:cNvPr>
            <p:cNvSpPr txBox="1"/>
            <p:nvPr/>
          </p:nvSpPr>
          <p:spPr>
            <a:xfrm>
              <a:off x="0" y="47192"/>
              <a:ext cx="8013405" cy="6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53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-39" normalizeH="0" baseline="0" noProof="0" dirty="0">
                  <a:ln>
                    <a:noFill/>
                  </a:ln>
                  <a:solidFill>
                    <a:srgbClr val="22A1E2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El 33% es de aplicación progresiva</a:t>
              </a: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91ECB09D-60C7-44A3-BABF-779810DA02A0}"/>
                </a:ext>
              </a:extLst>
            </p:cNvPr>
            <p:cNvSpPr txBox="1"/>
            <p:nvPr/>
          </p:nvSpPr>
          <p:spPr>
            <a:xfrm>
              <a:off x="0" y="718792"/>
              <a:ext cx="8013405" cy="103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La mayoría de los aspectos de reglamentación adicional son temas estructurales en la reforma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id="{54F52E3A-608E-4EAD-A7F1-678C15EE95A7}"/>
              </a:ext>
            </a:extLst>
          </p:cNvPr>
          <p:cNvGrpSpPr/>
          <p:nvPr/>
        </p:nvGrpSpPr>
        <p:grpSpPr>
          <a:xfrm>
            <a:off x="5464365" y="4491645"/>
            <a:ext cx="6237777" cy="1095365"/>
            <a:chOff x="-2" y="106821"/>
            <a:chExt cx="9727199" cy="2190728"/>
          </a:xfrm>
        </p:grpSpPr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728A6072-1A54-4A1D-9598-03FD30A170E8}"/>
                </a:ext>
              </a:extLst>
            </p:cNvPr>
            <p:cNvSpPr txBox="1"/>
            <p:nvPr/>
          </p:nvSpPr>
          <p:spPr>
            <a:xfrm>
              <a:off x="-2" y="106821"/>
              <a:ext cx="9727199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1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-31" normalizeH="0" baseline="0" noProof="0" dirty="0">
                  <a:ln>
                    <a:noFill/>
                  </a:ln>
                  <a:solidFill>
                    <a:srgbClr val="22A1E2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1/10 parte de la reforma con problemas de constitucionalidad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23AC912C-39B9-413E-9020-8AC0CD137072}"/>
                </a:ext>
              </a:extLst>
            </p:cNvPr>
            <p:cNvSpPr txBox="1"/>
            <p:nvPr/>
          </p:nvSpPr>
          <p:spPr>
            <a:xfrm>
              <a:off x="0" y="1267396"/>
              <a:ext cx="9303433" cy="10301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roy" panose="00000500000000000000" pitchFamily="50" charset="0"/>
                  <a:cs typeface="Arial" panose="020B0604020202020204" pitchFamily="34" charset="0"/>
                </a:rPr>
                <a:t>16 artículos tienen riesgo medio y alto de no soportar un ejercicio de control de constitucionalidad</a:t>
              </a:r>
            </a:p>
          </p:txBody>
        </p:sp>
      </p:grp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D84A020-6BFE-45FE-9B70-5DBD973E6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805698"/>
              </p:ext>
            </p:extLst>
          </p:nvPr>
        </p:nvGraphicFramePr>
        <p:xfrm>
          <a:off x="1638811" y="2548453"/>
          <a:ext cx="3438601" cy="210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B7DC69FE-4AAC-449C-9D42-93C29C272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02666"/>
              </p:ext>
            </p:extLst>
          </p:nvPr>
        </p:nvGraphicFramePr>
        <p:xfrm>
          <a:off x="1427969" y="4421257"/>
          <a:ext cx="3842919" cy="169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7DC74ACB-25E8-48D9-86B1-D5756DE0F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127553"/>
              </p:ext>
            </p:extLst>
          </p:nvPr>
        </p:nvGraphicFramePr>
        <p:xfrm>
          <a:off x="1436653" y="1044640"/>
          <a:ext cx="3842919" cy="189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041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B77F1D-B7D6-4F66-9A92-B70AD487183E}"/>
              </a:ext>
            </a:extLst>
          </p:cNvPr>
          <p:cNvSpPr/>
          <p:nvPr/>
        </p:nvSpPr>
        <p:spPr>
          <a:xfrm>
            <a:off x="495682" y="372854"/>
            <a:ext cx="3412290" cy="516330"/>
          </a:xfrm>
          <a:prstGeom prst="roundRect">
            <a:avLst>
              <a:gd name="adj" fmla="val 50000"/>
            </a:avLst>
          </a:prstGeom>
          <a:solidFill>
            <a:srgbClr val="009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10106-559B-8772-2254-205BEE35390E}"/>
              </a:ext>
            </a:extLst>
          </p:cNvPr>
          <p:cNvSpPr txBox="1"/>
          <p:nvPr/>
        </p:nvSpPr>
        <p:spPr>
          <a:xfrm>
            <a:off x="587825" y="375830"/>
            <a:ext cx="319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dirty="0">
                <a:solidFill>
                  <a:schemeClr val="bg1"/>
                </a:solidFill>
                <a:latin typeface="Gilroy-Bold" panose="00000800000000000000" pitchFamily="2" charset="0"/>
              </a:rPr>
              <a:t>Tipos de contratos</a:t>
            </a:r>
            <a:endParaRPr lang="es-CO" sz="2400" b="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8369899-4CA6-48EE-8962-7658483B3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497639"/>
              </p:ext>
            </p:extLst>
          </p:nvPr>
        </p:nvGraphicFramePr>
        <p:xfrm>
          <a:off x="1103759" y="1086205"/>
          <a:ext cx="9984481" cy="436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B2507F95-C9A1-4F9B-BB1F-2C2C30D437ED}"/>
              </a:ext>
            </a:extLst>
          </p:cNvPr>
          <p:cNvSpPr/>
          <p:nvPr/>
        </p:nvSpPr>
        <p:spPr>
          <a:xfrm>
            <a:off x="2438400" y="1869894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67C937F-F99D-468E-AE50-C3DEBD63A601}"/>
              </a:ext>
            </a:extLst>
          </p:cNvPr>
          <p:cNvSpPr/>
          <p:nvPr/>
        </p:nvSpPr>
        <p:spPr>
          <a:xfrm>
            <a:off x="2438400" y="2325189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38B3CA0-2583-4834-9242-6D7C4FA9D794}"/>
              </a:ext>
            </a:extLst>
          </p:cNvPr>
          <p:cNvSpPr/>
          <p:nvPr/>
        </p:nvSpPr>
        <p:spPr>
          <a:xfrm>
            <a:off x="2438400" y="2782389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73D7870-D466-4CDD-A914-1E92829D266C}"/>
              </a:ext>
            </a:extLst>
          </p:cNvPr>
          <p:cNvSpPr/>
          <p:nvPr/>
        </p:nvSpPr>
        <p:spPr>
          <a:xfrm>
            <a:off x="2432413" y="3240531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2BDBC98-ECBC-48D7-982D-9B683DAAE8A7}"/>
              </a:ext>
            </a:extLst>
          </p:cNvPr>
          <p:cNvSpPr/>
          <p:nvPr/>
        </p:nvSpPr>
        <p:spPr>
          <a:xfrm>
            <a:off x="2432413" y="3524638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A11C548-D704-4AFC-8F66-9978C3D8C70E}"/>
              </a:ext>
            </a:extLst>
          </p:cNvPr>
          <p:cNvSpPr/>
          <p:nvPr/>
        </p:nvSpPr>
        <p:spPr>
          <a:xfrm>
            <a:off x="2432413" y="3779908"/>
            <a:ext cx="87086" cy="87086"/>
          </a:xfrm>
          <a:prstGeom prst="ellipse">
            <a:avLst/>
          </a:prstGeom>
          <a:solidFill>
            <a:srgbClr val="1B9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30DB826-5E9A-4B8A-8546-0ECD54849123}"/>
              </a:ext>
            </a:extLst>
          </p:cNvPr>
          <p:cNvSpPr/>
          <p:nvPr/>
        </p:nvSpPr>
        <p:spPr>
          <a:xfrm>
            <a:off x="6289729" y="1869894"/>
            <a:ext cx="87086" cy="8708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A9BD1B8-EA95-45D5-94DC-42CF50941FC3}"/>
              </a:ext>
            </a:extLst>
          </p:cNvPr>
          <p:cNvSpPr/>
          <p:nvPr/>
        </p:nvSpPr>
        <p:spPr>
          <a:xfrm>
            <a:off x="6289729" y="2697150"/>
            <a:ext cx="87086" cy="8708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ECDFF89-2AD8-409E-9889-D8579A4E2BCC}"/>
              </a:ext>
            </a:extLst>
          </p:cNvPr>
          <p:cNvSpPr/>
          <p:nvPr/>
        </p:nvSpPr>
        <p:spPr>
          <a:xfrm>
            <a:off x="6283742" y="3617626"/>
            <a:ext cx="87086" cy="8708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0CD1281-1182-4181-9312-9E2FE9678DBA}"/>
              </a:ext>
            </a:extLst>
          </p:cNvPr>
          <p:cNvSpPr/>
          <p:nvPr/>
        </p:nvSpPr>
        <p:spPr>
          <a:xfrm>
            <a:off x="6283742" y="3162968"/>
            <a:ext cx="87086" cy="87086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7A90B4E-BDE2-4CBB-99DF-6A4E730F9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2" y="111075"/>
            <a:ext cx="1660716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4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2856</Words>
  <Application>Microsoft Office PowerPoint</Application>
  <PresentationFormat>Panorámica</PresentationFormat>
  <Paragraphs>435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Malgun Gothic</vt:lpstr>
      <vt:lpstr>Arial</vt:lpstr>
      <vt:lpstr>Calibri</vt:lpstr>
      <vt:lpstr>Calibri Light</vt:lpstr>
      <vt:lpstr>Courier New</vt:lpstr>
      <vt:lpstr>Gilroy</vt:lpstr>
      <vt:lpstr>Gilroy-Bold</vt:lpstr>
      <vt:lpstr>Wingdings</vt:lpstr>
      <vt:lpstr>Tema de Office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IMPACTOS DEL PROYECTO DE LEY 166-2023(C)</dc:title>
  <dc:creator>Mónica Sierra Sánchez  | López &amp; Asoc |</dc:creator>
  <cp:lastModifiedBy>Ana María Rubiano D.  | López &amp; Asoc |</cp:lastModifiedBy>
  <cp:revision>29</cp:revision>
  <dcterms:created xsi:type="dcterms:W3CDTF">2024-01-04T22:14:31Z</dcterms:created>
  <dcterms:modified xsi:type="dcterms:W3CDTF">2024-09-28T15:38:54Z</dcterms:modified>
</cp:coreProperties>
</file>